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Oswald" panose="00000500000000000000" pitchFamily="2" charset="0"/>
      <p:regular r:id="rId16"/>
    </p:embeddedFont>
    <p:embeddedFont>
      <p:font typeface="Roboto" panose="020000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2111" y="2466142"/>
            <a:ext cx="15363778" cy="4873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9599"/>
              </a:lnSpc>
              <a:spcBef>
                <a:spcPct val="0"/>
              </a:spcBef>
            </a:pPr>
            <a:r>
              <a:rPr lang="en-US" sz="13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Ranking Web Pages with Math</a:t>
            </a:r>
          </a:p>
        </p:txBody>
      </p:sp>
      <p:sp>
        <p:nvSpPr>
          <p:cNvPr id="3" name="Freeform 3"/>
          <p:cNvSpPr/>
          <p:nvPr/>
        </p:nvSpPr>
        <p:spPr>
          <a:xfrm>
            <a:off x="1281996" y="-609298"/>
            <a:ext cx="5205221" cy="2856365"/>
          </a:xfrm>
          <a:custGeom>
            <a:avLst/>
            <a:gdLst/>
            <a:ahLst/>
            <a:cxnLst/>
            <a:rect l="l" t="t" r="r" b="b"/>
            <a:pathLst>
              <a:path w="5205221" h="2856365">
                <a:moveTo>
                  <a:pt x="0" y="0"/>
                </a:moveTo>
                <a:lnTo>
                  <a:pt x="5205221" y="0"/>
                </a:lnTo>
                <a:lnTo>
                  <a:pt x="5205221" y="2856365"/>
                </a:lnTo>
                <a:lnTo>
                  <a:pt x="0" y="2856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69180" y="7425442"/>
            <a:ext cx="4427302" cy="4427302"/>
          </a:xfrm>
          <a:custGeom>
            <a:avLst/>
            <a:gdLst/>
            <a:ahLst/>
            <a:cxnLst/>
            <a:rect l="l" t="t" r="r" b="b"/>
            <a:pathLst>
              <a:path w="4427302" h="4427302">
                <a:moveTo>
                  <a:pt x="0" y="0"/>
                </a:moveTo>
                <a:lnTo>
                  <a:pt x="4427302" y="0"/>
                </a:lnTo>
                <a:lnTo>
                  <a:pt x="4427302" y="4427302"/>
                </a:lnTo>
                <a:lnTo>
                  <a:pt x="0" y="4427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Final 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99550"/>
            <a:ext cx="14541577" cy="3928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Ranked Importance of pages after 23 iterations is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A – 0.3292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C – 0.2755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B – 0.2298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D – 0.0951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E – 0.0704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Scaling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8550"/>
            <a:ext cx="14541577" cy="336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PageRank uses matrix multiplication and power iteration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Handles millions of pages by:</a:t>
            </a:r>
          </a:p>
          <a:p>
            <a:pPr marL="1381761" lvl="2" indent="-460587" algn="l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Representing links as sparse matrices</a:t>
            </a:r>
          </a:p>
          <a:p>
            <a:pPr marL="1381761" lvl="2" indent="-460587" algn="l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Using fast convergence (usually under 100 steps)</a:t>
            </a:r>
          </a:p>
          <a:p>
            <a:pPr marL="1381761" lvl="2" indent="-460587" algn="l">
              <a:lnSpc>
                <a:spcPts val="4480"/>
              </a:lnSpc>
              <a:spcBef>
                <a:spcPct val="0"/>
              </a:spcBef>
              <a:buFont typeface="Arial"/>
              <a:buChar char="⚬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Applying damping to stabilize results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8550"/>
            <a:ext cx="14541577" cy="280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PageRank ranks pages by network influence, not just link count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matrix iteration with a damping factor for realism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Simple idea, powerful math, real-world impact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Still used in search, recommendations, and network science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3271616"/>
            <a:ext cx="15072912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07544" y="5541742"/>
            <a:ext cx="15072912" cy="26186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Presented by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endParaRPr lang="en-US" sz="50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ctr">
              <a:lnSpc>
                <a:spcPts val="7000"/>
              </a:lnSpc>
              <a:spcBef>
                <a:spcPct val="0"/>
              </a:spcBef>
            </a:pPr>
            <a:endParaRPr lang="en-US" sz="5000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Problem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8550"/>
            <a:ext cx="14541577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millions of web pages.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can we decide which pages are more important?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Not all links are equal — PageRank solves this!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9057" y="903285"/>
            <a:ext cx="11102034" cy="8777546"/>
          </a:xfrm>
          <a:custGeom>
            <a:avLst/>
            <a:gdLst/>
            <a:ahLst/>
            <a:cxnLst/>
            <a:rect l="l" t="t" r="r" b="b"/>
            <a:pathLst>
              <a:path w="11102034" h="8777546">
                <a:moveTo>
                  <a:pt x="0" y="0"/>
                </a:moveTo>
                <a:lnTo>
                  <a:pt x="11102034" y="0"/>
                </a:lnTo>
                <a:lnTo>
                  <a:pt x="11102034" y="8777545"/>
                </a:lnTo>
                <a:lnTo>
                  <a:pt x="0" y="877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042644" y="866775"/>
            <a:ext cx="3637812" cy="2921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Sample Network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51091" y="4740275"/>
            <a:ext cx="6636909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Each arrow is a link from one page to another.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We’ll use this small network to understand PageRank.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Connections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8550"/>
            <a:ext cx="14541577" cy="2804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A → B, C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B → A, C, D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C → A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D → C, E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E →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20869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Representation as a Matrix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7878548"/>
            <a:ext cx="16687800" cy="52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This Matrix is then Normalized Column Wise		 Normalized Matrix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D5B22F-7AFA-6A20-7A8E-913FD458B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26127"/>
              </p:ext>
            </p:extLst>
          </p:nvPr>
        </p:nvGraphicFramePr>
        <p:xfrm>
          <a:off x="762000" y="2247900"/>
          <a:ext cx="7620000" cy="4978400"/>
        </p:xfrm>
        <a:graphic>
          <a:graphicData uri="http://schemas.openxmlformats.org/drawingml/2006/table">
            <a:tbl>
              <a:tblPr firstRow="1" band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36552718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6024754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7383773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448448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02006912"/>
                    </a:ext>
                  </a:extLst>
                </a:gridCol>
              </a:tblGrid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58766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849147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599096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178838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3599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DBC7D2-0470-9EDC-4309-4A9BC634B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109752"/>
              </p:ext>
            </p:extLst>
          </p:nvPr>
        </p:nvGraphicFramePr>
        <p:xfrm>
          <a:off x="9144000" y="2222500"/>
          <a:ext cx="7239000" cy="4978400"/>
        </p:xfrm>
        <a:graphic>
          <a:graphicData uri="http://schemas.openxmlformats.org/drawingml/2006/table">
            <a:tbl>
              <a:tblPr firstRow="1" bandRow="1"/>
              <a:tblGrid>
                <a:gridCol w="1447800">
                  <a:extLst>
                    <a:ext uri="{9D8B030D-6E8A-4147-A177-3AD203B41FA5}">
                      <a16:colId xmlns:a16="http://schemas.microsoft.com/office/drawing/2014/main" val="419317154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53525072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9376129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5679883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714021064"/>
                    </a:ext>
                  </a:extLst>
                </a:gridCol>
              </a:tblGrid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0.33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119009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5632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0.33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939651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0.33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59923"/>
                  </a:ext>
                </a:extLst>
              </a:tr>
              <a:tr h="995680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0.5</a:t>
                      </a:r>
                      <a:endParaRPr lang="en-IN" sz="2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  <a:endParaRPr lang="en-IN" sz="2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9440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18550"/>
            <a:ext cx="14541577" cy="4490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dangling page is one that doesn’t link to any other page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Its column in the link matrix is all zeros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“traps” the rank — once you land on it, there’s nowhere else to go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can cause the total PageRank to leak or break convergence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dangling column is replaced by [1/n, 1/n, ...] where n is the size of the column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our case, that would be [0.2, 0.2, 0.2, 0.2, 0.2]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What if a page has no outgoing links?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 Damping Factor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618550"/>
            <a:ext cx="14541577" cy="336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Prevents users from getting stuck in loops or on dangling pages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Models realistic browsing as users sometimes jump randomly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α = 0.85 : follow a link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1−α = 0.15 : jump to a random page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Google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3"/>
              <p:cNvSpPr txBox="1"/>
              <p:nvPr/>
            </p:nvSpPr>
            <p:spPr>
              <a:xfrm>
                <a:off x="1028700" y="2618550"/>
                <a:ext cx="14541577" cy="7451142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marL="690881" lvl="1" indent="-345440" algn="l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Google Matrix (G) is the final matrix used to compute PageRank.</a:t>
                </a:r>
              </a:p>
              <a:p>
                <a:pPr marL="690881" lvl="1" indent="-345440" algn="l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combines:</a:t>
                </a:r>
              </a:p>
              <a:p>
                <a:pPr marL="1381761" lvl="2" indent="-460587" algn="l">
                  <a:lnSpc>
                    <a:spcPts val="4480"/>
                  </a:lnSpc>
                  <a:buFont typeface="Arial"/>
                  <a:buChar char="⚬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Actual link structure (L)</a:t>
                </a:r>
              </a:p>
              <a:p>
                <a:pPr marL="1381761" lvl="2" indent="-460587" algn="l">
                  <a:lnSpc>
                    <a:spcPts val="4480"/>
                  </a:lnSpc>
                  <a:buFont typeface="Arial"/>
                  <a:buChar char="⚬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Random jump behavior (uniform teleportation)</a:t>
                </a:r>
              </a:p>
              <a:p>
                <a:pPr marL="690881" lvl="1" indent="-345440" algn="l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Ensures every page has a chance to get ranked</a:t>
                </a:r>
              </a:p>
              <a:p>
                <a:pPr marL="690881" lvl="1" indent="-345440" algn="l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Guarantees that the rank calculation converges no matter the web structure</a:t>
                </a:r>
              </a:p>
              <a:p>
                <a:pPr marL="690881" lvl="1" indent="-345440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It is computed using the formula</a:t>
                </a:r>
              </a:p>
              <a:p>
                <a:pPr marL="690881" lvl="1" indent="-345440">
                  <a:lnSpc>
                    <a:spcPts val="4480"/>
                  </a:lnSpc>
                  <a:buFont typeface="Arial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𝛼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𝐿</m:t>
                    </m:r>
                    <m:r>
                      <a:rPr lang="en-US" sz="3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Roboto"/>
                        <a:sym typeface="Roboto"/>
                      </a:rPr>
                      <m:t>+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/>
                            <a:sym typeface="Roboto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Roboto"/>
                    <a:sym typeface="Roboto"/>
                  </a:rPr>
                  <a:t> (1/n) I</a:t>
                </a:r>
              </a:p>
              <a:p>
                <a:pPr marL="1148081" lvl="2" indent="-345440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Alpha is the damping factor</a:t>
                </a:r>
              </a:p>
              <a:p>
                <a:pPr marL="1148081" lvl="2" indent="-345440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L is the link matrix</a:t>
                </a:r>
              </a:p>
              <a:p>
                <a:pPr marL="1148081" lvl="2" indent="-345440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n is the number of links</a:t>
                </a:r>
              </a:p>
              <a:p>
                <a:pPr marL="1148081" lvl="2" indent="-345440">
                  <a:lnSpc>
                    <a:spcPts val="4480"/>
                  </a:lnSpc>
                  <a:buFont typeface="Arial"/>
                  <a:buChar char="•"/>
                </a:pPr>
                <a:r>
                  <a:rPr lang="en-US" sz="3200" dirty="0">
                    <a:solidFill>
                      <a:srgbClr val="000000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Roboto"/>
                  </a:rPr>
                  <a:t>I is a matrix of ones of size n x n</a:t>
                </a:r>
              </a:p>
              <a:p>
                <a:pPr marL="1148081" lvl="2" indent="-345440">
                  <a:lnSpc>
                    <a:spcPts val="4480"/>
                  </a:lnSpc>
                  <a:buFont typeface="Arial"/>
                  <a:buChar char="•"/>
                </a:pPr>
                <a:endParaRPr lang="en-US" sz="32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/>
                  <a:sym typeface="Roboto"/>
                </a:endParaRPr>
              </a:p>
            </p:txBody>
          </p:sp>
        </mc:Choice>
        <mc:Fallback>
          <p:sp>
            <p:nvSpPr>
              <p:cNvPr id="3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2618550"/>
                <a:ext cx="14541577" cy="7451142"/>
              </a:xfrm>
              <a:prstGeom prst="rect">
                <a:avLst/>
              </a:prstGeom>
              <a:blipFill>
                <a:blip r:embed="rId2"/>
                <a:stretch>
                  <a:fillRect t="-1146" r="-2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7544" y="633191"/>
            <a:ext cx="15072912" cy="1435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701"/>
              </a:lnSpc>
              <a:spcBef>
                <a:spcPct val="0"/>
              </a:spcBef>
            </a:pPr>
            <a:r>
              <a:rPr lang="en-US" sz="8358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Iterative Computing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995930"/>
            <a:ext cx="14541577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 initialize r(0) as  [1/n, 1/n, 1/n, ...] assuming equal ranking for all pages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Then we compute r(t+1) = G x r(t)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process is repeated till the values converge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23 iterations were required for convergence in this case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560</Words>
  <Application>Microsoft Office PowerPoint</Application>
  <PresentationFormat>Custom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Oswald</vt:lpstr>
      <vt:lpstr>Arial</vt:lpstr>
      <vt:lpstr>Roboto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Mathathon Presentation</dc:title>
  <cp:lastModifiedBy>Rishi Chugh</cp:lastModifiedBy>
  <cp:revision>3</cp:revision>
  <dcterms:created xsi:type="dcterms:W3CDTF">2006-08-16T00:00:00Z</dcterms:created>
  <dcterms:modified xsi:type="dcterms:W3CDTF">2025-04-04T17:00:43Z</dcterms:modified>
  <dc:identifier>DAGjr2OJSrU</dc:identifier>
</cp:coreProperties>
</file>