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9910-3A7C-48C3-8D59-A9F0E0F089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4F736D-458E-46D2-9B2F-9055497D7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8C03C1-D88D-4668-90D0-731A8C17B1CE}"/>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E594A40E-F39A-4508-AC3E-195F7BE64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7D861-84C7-4AE1-B0B3-FA9C99BF5FC3}"/>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402559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2CD5-80FE-48C6-B399-1A1CF0B868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3B8E08-F1D2-42D1-9B9B-45E6BFA22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2BE68-33F5-4375-A8B6-A50F67CD5470}"/>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CBE0D770-3DFE-4534-B269-97A111651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5D15D-7F26-46FB-BFD6-EB7637265313}"/>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23256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991654-FA3A-445E-B09D-97222E36E8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F0BD23-C965-45C9-9B23-3615BADA22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9770A-A730-4D49-83F4-E1B1CBA9D86D}"/>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51DA6626-80B2-416C-B0C9-0380947E2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5E385-3E06-4E09-8B75-0FC7DC2D4117}"/>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118738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0F71-89C6-4C8E-ACA6-F42000E71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24D01-FBF2-46EF-A859-C6205EA62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90678-27B4-4CF8-B458-665CD7A3A194}"/>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559FF8B2-733F-4DDA-BBBD-43DAB41DE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0CC61-D5B0-4071-94BA-954ADACE3E07}"/>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47858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72F4-7DF1-4594-8AED-5500265F1D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F6DFDC-2347-4ECD-9757-31C1BA529A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81F3D7-6D2E-4E29-B827-9DA0BF510DB4}"/>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27618FB1-4F3A-4877-8A1D-EED9FF072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5B566-11A4-4F68-A19B-ECDDD06B7985}"/>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346530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09C3-3AC2-4D48-B847-843BB62ED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3EBA3-C769-4DDF-9AEE-603A874CF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C3C7F-04FE-4FD4-9D6E-B3F9C4B4D7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97686B-FCCF-4B41-93DF-2CC9E3088C5E}"/>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6" name="Footer Placeholder 5">
            <a:extLst>
              <a:ext uri="{FF2B5EF4-FFF2-40B4-BE49-F238E27FC236}">
                <a16:creationId xmlns:a16="http://schemas.microsoft.com/office/drawing/2014/main" id="{4B6221E4-5569-43D9-A511-C5F26957FF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DC7A3-C51E-43BB-9E2B-D9B76D5C17D8}"/>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5134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2608-0CEE-4F21-883C-22925F8D0C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F8850-49FD-4A33-B165-605B62CB6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3658E-1FA3-4ABD-871E-E72EE8A1A4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EBA721-BB57-4824-8E1B-D15ABE7AE4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B3FBF-B25D-4128-B826-57C86587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7CB567-5DB1-42F4-AC41-FA4076A3B567}"/>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8" name="Footer Placeholder 7">
            <a:extLst>
              <a:ext uri="{FF2B5EF4-FFF2-40B4-BE49-F238E27FC236}">
                <a16:creationId xmlns:a16="http://schemas.microsoft.com/office/drawing/2014/main" id="{7DFF7930-F0AD-493C-BA6D-111570E6F8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DCEE85-B0F6-4F12-9C43-6726548BDB03}"/>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8869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ED19-1DD0-4E34-ABEF-54FDD3803B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6E01E3-5633-4DDE-9560-DDF761D71209}"/>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4" name="Footer Placeholder 3">
            <a:extLst>
              <a:ext uri="{FF2B5EF4-FFF2-40B4-BE49-F238E27FC236}">
                <a16:creationId xmlns:a16="http://schemas.microsoft.com/office/drawing/2014/main" id="{6B4D4633-EF81-49DD-95DE-29270FB3B3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2B64BD-F825-4D3E-8349-ED1E3BECFF32}"/>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172470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AFA21-7700-40E3-A17B-B163FBFE057E}"/>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3" name="Footer Placeholder 2">
            <a:extLst>
              <a:ext uri="{FF2B5EF4-FFF2-40B4-BE49-F238E27FC236}">
                <a16:creationId xmlns:a16="http://schemas.microsoft.com/office/drawing/2014/main" id="{153245F5-2A19-4DE0-81DA-DBABC7B13B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576B8-857C-4A72-9DC6-356F9E64D6F5}"/>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163601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CFF9-E88B-4413-9346-F40AB0D2A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76A85-149E-4D12-8A9D-E013399149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BA991C-571F-4B81-9DA1-27E7160F8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7E995-6055-48DE-B7A6-51C04833C781}"/>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6" name="Footer Placeholder 5">
            <a:extLst>
              <a:ext uri="{FF2B5EF4-FFF2-40B4-BE49-F238E27FC236}">
                <a16:creationId xmlns:a16="http://schemas.microsoft.com/office/drawing/2014/main" id="{DE17D6F4-8A3D-4198-9F3C-04B6A1DC1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00218-F922-4587-9707-11968A4A8DEA}"/>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112931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BBE5-2C5C-461C-97DA-AA43EEDD4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F296DA-5992-4B3D-8D85-A8BAEB6E6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512A0-2B89-4951-8CC0-7637D4E63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8AA42-BBCB-47DB-B7C2-818556D497AC}"/>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6" name="Footer Placeholder 5">
            <a:extLst>
              <a:ext uri="{FF2B5EF4-FFF2-40B4-BE49-F238E27FC236}">
                <a16:creationId xmlns:a16="http://schemas.microsoft.com/office/drawing/2014/main" id="{13035E85-0CF1-486E-80F8-4B4DE20FB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DFBE1-E2AB-4C2E-8639-A320909D7C06}"/>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384441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EA1DB-6F62-4D29-AAA9-5433365E5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EC517D-0CAF-4A84-8C23-ADC4F3D32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9CA2D-46AB-4146-B74D-5C20A681FE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D68613E4-A600-4412-A24E-0E03C6430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3D4029-7795-4126-BDA6-CE920D324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CF7C1-2869-46BE-A88C-30360432CE28}" type="slidenum">
              <a:rPr lang="en-US" smtClean="0"/>
              <a:t>‹#›</a:t>
            </a:fld>
            <a:endParaRPr lang="en-US"/>
          </a:p>
        </p:txBody>
      </p:sp>
    </p:spTree>
    <p:extLst>
      <p:ext uri="{BB962C8B-B14F-4D97-AF65-F5344CB8AC3E}">
        <p14:creationId xmlns:p14="http://schemas.microsoft.com/office/powerpoint/2010/main" val="2137356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istricts_of_Hong_Kong" TargetMode="External"/><Relationship Id="rId2" Type="http://schemas.openxmlformats.org/officeDocument/2006/relationships/hyperlink" Target="https://en.wikipedia.org/wiki/List_of_towns_in_Hong_Ko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7180-BDBB-4595-B86C-69E3556F6751}"/>
              </a:ext>
            </a:extLst>
          </p:cNvPr>
          <p:cNvSpPr>
            <a:spLocks noGrp="1"/>
          </p:cNvSpPr>
          <p:nvPr>
            <p:ph type="title"/>
          </p:nvPr>
        </p:nvSpPr>
        <p:spPr>
          <a:xfrm>
            <a:off x="259556" y="417909"/>
            <a:ext cx="5836444" cy="617935"/>
          </a:xfrm>
        </p:spPr>
        <p:txBody>
          <a:bodyPr>
            <a:noAutofit/>
          </a:bodyPr>
          <a:lstStyle/>
          <a:p>
            <a:pPr marL="0" indent="0">
              <a:buNone/>
            </a:pPr>
            <a:r>
              <a:rPr lang="en-US" sz="3600" b="1" dirty="0">
                <a:latin typeface="Arial" panose="020B0604020202020204" pitchFamily="34" charset="0"/>
                <a:cs typeface="Arial" panose="020B0604020202020204" pitchFamily="34" charset="0"/>
              </a:rPr>
              <a:t>James’s new restaurant</a:t>
            </a:r>
          </a:p>
        </p:txBody>
      </p:sp>
      <p:sp>
        <p:nvSpPr>
          <p:cNvPr id="3" name="Content Placeholder 2">
            <a:extLst>
              <a:ext uri="{FF2B5EF4-FFF2-40B4-BE49-F238E27FC236}">
                <a16:creationId xmlns:a16="http://schemas.microsoft.com/office/drawing/2014/main" id="{8A6D87E6-84A3-40D8-8BF6-370C092B429B}"/>
              </a:ext>
            </a:extLst>
          </p:cNvPr>
          <p:cNvSpPr>
            <a:spLocks noGrp="1"/>
          </p:cNvSpPr>
          <p:nvPr>
            <p:ph idx="1"/>
          </p:nvPr>
        </p:nvSpPr>
        <p:spPr>
          <a:xfrm>
            <a:off x="345280" y="1454943"/>
            <a:ext cx="10515600" cy="4231482"/>
          </a:xfrm>
        </p:spPr>
        <p:txBody>
          <a:bodyPr>
            <a:normAutofit/>
          </a:bodyPr>
          <a:lstStyle/>
          <a:p>
            <a:pPr marL="0" indent="0">
              <a:buNone/>
            </a:pPr>
            <a:r>
              <a:rPr lang="en-US" sz="1800" u="sng" dirty="0">
                <a:latin typeface="Arial" panose="020B0604020202020204" pitchFamily="34" charset="0"/>
                <a:cs typeface="Arial" panose="020B0604020202020204" pitchFamily="34" charset="0"/>
              </a:rPr>
              <a:t>Introduction:</a:t>
            </a:r>
          </a:p>
          <a:p>
            <a:pPr marL="0" indent="0">
              <a:buNone/>
            </a:pPr>
            <a:r>
              <a:rPr lang="en-US" sz="1800" dirty="0">
                <a:latin typeface="Arial" panose="020B0604020202020204" pitchFamily="34" charset="0"/>
                <a:cs typeface="Arial" panose="020B0604020202020204" pitchFamily="34" charset="0"/>
              </a:rPr>
              <a:t>James, an experienced pilot and popular chef on </a:t>
            </a:r>
            <a:r>
              <a:rPr lang="en-US" sz="1800" dirty="0" err="1">
                <a:latin typeface="Arial" panose="020B0604020202020204" pitchFamily="34" charset="0"/>
                <a:cs typeface="Arial" panose="020B0604020202020204" pitchFamily="34" charset="0"/>
              </a:rPr>
              <a:t>Youtube</a:t>
            </a:r>
            <a:r>
              <a:rPr lang="en-US" sz="1800" dirty="0">
                <a:latin typeface="Arial" panose="020B0604020202020204" pitchFamily="34" charset="0"/>
                <a:cs typeface="Arial" panose="020B0604020202020204" pitchFamily="34" charset="0"/>
              </a:rPr>
              <a:t>. He has been made redundant recently due to covid-19 </a:t>
            </a:r>
            <a:r>
              <a:rPr lang="en-US" sz="1800" dirty="0" err="1">
                <a:latin typeface="Arial" panose="020B0604020202020204" pitchFamily="34" charset="0"/>
                <a:cs typeface="Arial" panose="020B0604020202020204" pitchFamily="34" charset="0"/>
              </a:rPr>
              <a:t>pandanmic</a:t>
            </a:r>
            <a:r>
              <a:rPr lang="en-US" sz="1800" dirty="0">
                <a:latin typeface="Arial" panose="020B0604020202020204" pitchFamily="34" charset="0"/>
                <a:cs typeface="Arial" panose="020B0604020202020204" pitchFamily="34" charset="0"/>
              </a:rPr>
              <a:t>. </a:t>
            </a:r>
          </a:p>
          <a:p>
            <a:pPr marL="0" indent="0">
              <a:buNone/>
            </a:pPr>
            <a:r>
              <a:rPr lang="en-US" sz="1800" dirty="0">
                <a:latin typeface="Arial" panose="020B0604020202020204" pitchFamily="34" charset="0"/>
                <a:cs typeface="Arial" panose="020B0604020202020204" pitchFamily="34" charset="0"/>
              </a:rPr>
              <a:t>He is certainly wealthy at this stage. Though losing his pilot job would give him more time to produce more videos on </a:t>
            </a:r>
            <a:r>
              <a:rPr lang="en-US" sz="1800" dirty="0" err="1">
                <a:latin typeface="Arial" panose="020B0604020202020204" pitchFamily="34" charset="0"/>
                <a:cs typeface="Arial" panose="020B0604020202020204" pitchFamily="34" charset="0"/>
              </a:rPr>
              <a:t>Youtube</a:t>
            </a:r>
            <a:r>
              <a:rPr lang="en-US" sz="1800" dirty="0">
                <a:latin typeface="Arial" panose="020B0604020202020204" pitchFamily="34" charset="0"/>
                <a:cs typeface="Arial" panose="020B0604020202020204" pitchFamily="34" charset="0"/>
              </a:rPr>
              <a:t>, however he wants to do something concrete and serve his audience in person with his food. So now James has an idea, which is to make use of his popularity on </a:t>
            </a:r>
            <a:r>
              <a:rPr lang="en-US" sz="1800" dirty="0" err="1">
                <a:latin typeface="Arial" panose="020B0604020202020204" pitchFamily="34" charset="0"/>
                <a:cs typeface="Arial" panose="020B0604020202020204" pitchFamily="34" charset="0"/>
              </a:rPr>
              <a:t>Youtube</a:t>
            </a:r>
            <a:r>
              <a:rPr lang="en-US" sz="1800" dirty="0">
                <a:latin typeface="Arial" panose="020B0604020202020204" pitchFamily="34" charset="0"/>
                <a:cs typeface="Arial" panose="020B0604020202020204" pitchFamily="34" charset="0"/>
              </a:rPr>
              <a:t> for his new restaurant. He believes his new restaurant can draw attentions by his food and popularity</a:t>
            </a:r>
          </a:p>
          <a:p>
            <a:pPr marL="0" indent="0">
              <a:buNone/>
            </a:pPr>
            <a:r>
              <a:rPr lang="en-US" sz="1800" u="sng" dirty="0">
                <a:latin typeface="Arial" panose="020B0604020202020204" pitchFamily="34" charset="0"/>
                <a:cs typeface="Arial" panose="020B0604020202020204" pitchFamily="34" charset="0"/>
              </a:rPr>
              <a:t>Problem:</a:t>
            </a:r>
          </a:p>
          <a:p>
            <a:pPr marL="0" indent="0">
              <a:buNone/>
            </a:pPr>
            <a:r>
              <a:rPr lang="en-US" sz="1800" dirty="0">
                <a:latin typeface="Arial" panose="020B0604020202020204" pitchFamily="34" charset="0"/>
                <a:cs typeface="Arial" panose="020B0604020202020204" pitchFamily="34" charset="0"/>
              </a:rPr>
              <a:t>To satisfy his needs, he has to determine which town in Hong Kong is surrounded by crowd and type of restaurant which easily gets popular. Thus, the selection criteria can be measured by the following</a:t>
            </a:r>
          </a:p>
          <a:p>
            <a:pPr marL="0" indent="0">
              <a:buNone/>
            </a:pPr>
            <a:r>
              <a:rPr lang="en-US" sz="1800" dirty="0">
                <a:latin typeface="Arial" panose="020B0604020202020204" pitchFamily="34" charset="0"/>
                <a:cs typeface="Arial" panose="020B0604020202020204" pitchFamily="34" charset="0"/>
              </a:rPr>
              <a:t>1. Location: total population and population density of Districts in Hong Kong</a:t>
            </a:r>
          </a:p>
          <a:p>
            <a:pPr marL="0" indent="0">
              <a:buNone/>
            </a:pPr>
            <a:r>
              <a:rPr lang="en-US" sz="1800" dirty="0">
                <a:latin typeface="Arial" panose="020B0604020202020204" pitchFamily="34" charset="0"/>
                <a:cs typeface="Arial" panose="020B0604020202020204" pitchFamily="34" charset="0"/>
              </a:rPr>
              <a:t>2. Type of popular restaurants in selected District : The type of restaurant which is registered with high volume of total ratings and tips from Foursquare</a:t>
            </a:r>
          </a:p>
        </p:txBody>
      </p:sp>
    </p:spTree>
    <p:extLst>
      <p:ext uri="{BB962C8B-B14F-4D97-AF65-F5344CB8AC3E}">
        <p14:creationId xmlns:p14="http://schemas.microsoft.com/office/powerpoint/2010/main" val="124989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7625F-EFEB-475F-97CD-31B6605A1795}"/>
              </a:ext>
            </a:extLst>
          </p:cNvPr>
          <p:cNvSpPr>
            <a:spLocks noGrp="1"/>
          </p:cNvSpPr>
          <p:nvPr>
            <p:ph idx="1"/>
          </p:nvPr>
        </p:nvSpPr>
        <p:spPr>
          <a:xfrm>
            <a:off x="388144" y="568326"/>
            <a:ext cx="10515600" cy="4351338"/>
          </a:xfrm>
        </p:spPr>
        <p:txBody>
          <a:bodyPr>
            <a:normAutofit lnSpcReduction="10000"/>
          </a:bodyPr>
          <a:lstStyle/>
          <a:p>
            <a:pPr marL="0" indent="0">
              <a:buNone/>
            </a:pPr>
            <a:r>
              <a:rPr lang="en-US" sz="2400" u="sng" dirty="0">
                <a:latin typeface="Arial" panose="020B0604020202020204" pitchFamily="34" charset="0"/>
                <a:cs typeface="Arial" panose="020B0604020202020204" pitchFamily="34" charset="0"/>
              </a:rPr>
              <a:t>Data requirements:</a:t>
            </a:r>
          </a:p>
          <a:p>
            <a:pPr marL="0" indent="0">
              <a:buNone/>
            </a:pPr>
            <a:r>
              <a:rPr lang="en-US" sz="2400" dirty="0">
                <a:latin typeface="Arial" panose="020B0604020202020204" pitchFamily="34" charset="0"/>
                <a:cs typeface="Arial" panose="020B0604020202020204" pitchFamily="34" charset="0"/>
              </a:rPr>
              <a:t>1. List of towns in HK as well as the data pertaining to Latitude/Longitude</a:t>
            </a:r>
          </a:p>
          <a:p>
            <a:pPr marL="0" indent="0">
              <a:buNone/>
            </a:pPr>
            <a:r>
              <a:rPr lang="en-US" sz="2400" dirty="0">
                <a:latin typeface="Arial" panose="020B0604020202020204" pitchFamily="34" charset="0"/>
                <a:cs typeface="Arial" panose="020B0604020202020204" pitchFamily="34" charset="0"/>
              </a:rPr>
              <a:t>2. Population of District</a:t>
            </a:r>
          </a:p>
          <a:p>
            <a:pPr marL="0" indent="0">
              <a:buNone/>
            </a:pPr>
            <a:r>
              <a:rPr lang="en-US" sz="2400" dirty="0">
                <a:latin typeface="Arial" panose="020B0604020202020204" pitchFamily="34" charset="0"/>
                <a:cs typeface="Arial" panose="020B0604020202020204" pitchFamily="34" charset="0"/>
              </a:rPr>
              <a:t>3. List of restaurants in the selected District and the data pertaining to volume of ratings and tips</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u="sng" dirty="0">
                <a:latin typeface="Arial" panose="020B0604020202020204" pitchFamily="34" charset="0"/>
                <a:cs typeface="Arial" panose="020B0604020202020204" pitchFamily="34" charset="0"/>
              </a:rPr>
              <a:t>Data source:</a:t>
            </a:r>
          </a:p>
          <a:p>
            <a:pPr marL="342900" indent="-342900">
              <a:buAutoNum type="arabicPeriod"/>
            </a:pPr>
            <a:r>
              <a:rPr lang="en-US" sz="2400" dirty="0">
                <a:latin typeface="Arial" panose="020B0604020202020204" pitchFamily="34" charset="0"/>
                <a:cs typeface="Arial" panose="020B0604020202020204" pitchFamily="34" charset="0"/>
                <a:hlinkClick r:id="rId2"/>
              </a:rPr>
              <a:t>https://en.wikipedia.org/wiki/List_of_towns_in_Hong_Kong</a:t>
            </a:r>
            <a:endParaRPr lang="en-US" sz="2400" dirty="0">
              <a:latin typeface="Arial" panose="020B0604020202020204" pitchFamily="34" charset="0"/>
              <a:cs typeface="Arial" panose="020B0604020202020204" pitchFamily="34" charset="0"/>
            </a:endParaRPr>
          </a:p>
          <a:p>
            <a:pPr marL="342900" indent="-342900">
              <a:buAutoNum type="arabicPeriod"/>
            </a:pPr>
            <a:r>
              <a:rPr lang="en-US" sz="2400" dirty="0">
                <a:latin typeface="Arial" panose="020B0604020202020204" pitchFamily="34" charset="0"/>
                <a:cs typeface="Arial" panose="020B0604020202020204" pitchFamily="34" charset="0"/>
                <a:hlinkClick r:id="rId3"/>
              </a:rPr>
              <a:t>https://en.wikipedia.org/wiki/Districts_of_Hong_Kong</a:t>
            </a:r>
            <a:endParaRPr lang="en-US" sz="2400" dirty="0">
              <a:latin typeface="Arial" panose="020B0604020202020204" pitchFamily="34" charset="0"/>
              <a:cs typeface="Arial" panose="020B0604020202020204" pitchFamily="34" charset="0"/>
            </a:endParaRPr>
          </a:p>
          <a:p>
            <a:pPr marL="342900" indent="-342900">
              <a:buAutoNum type="arabicPeriod"/>
            </a:pPr>
            <a:r>
              <a:rPr lang="en-US" sz="2400" dirty="0">
                <a:latin typeface="Arial" panose="020B0604020202020204" pitchFamily="34" charset="0"/>
                <a:cs typeface="Arial" panose="020B0604020202020204" pitchFamily="34" charset="0"/>
              </a:rPr>
              <a:t>Foursquare</a:t>
            </a:r>
          </a:p>
        </p:txBody>
      </p:sp>
    </p:spTree>
    <p:extLst>
      <p:ext uri="{BB962C8B-B14F-4D97-AF65-F5344CB8AC3E}">
        <p14:creationId xmlns:p14="http://schemas.microsoft.com/office/powerpoint/2010/main" val="380224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255D7-9075-455E-BDDA-A36766EE1A36}"/>
              </a:ext>
            </a:extLst>
          </p:cNvPr>
          <p:cNvSpPr>
            <a:spLocks noGrp="1"/>
          </p:cNvSpPr>
          <p:nvPr>
            <p:ph idx="1"/>
          </p:nvPr>
        </p:nvSpPr>
        <p:spPr>
          <a:xfrm>
            <a:off x="230982" y="125838"/>
            <a:ext cx="2805112" cy="481806"/>
          </a:xfrm>
        </p:spPr>
        <p:txBody>
          <a:bodyPr>
            <a:normAutofit/>
          </a:bodyPr>
          <a:lstStyle/>
          <a:p>
            <a:pPr marL="0" indent="0">
              <a:buNone/>
            </a:pPr>
            <a:r>
              <a:rPr lang="en-US" sz="2000" dirty="0">
                <a:latin typeface="Arial" panose="020B0604020202020204" pitchFamily="34" charset="0"/>
                <a:cs typeface="Arial" panose="020B0604020202020204" pitchFamily="34" charset="0"/>
              </a:rPr>
              <a:t>Data cleansing(1):</a:t>
            </a: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AF63353-7C71-4D75-A249-31932353F77F}"/>
              </a:ext>
            </a:extLst>
          </p:cNvPr>
          <p:cNvPicPr>
            <a:picLocks noChangeAspect="1"/>
          </p:cNvPicPr>
          <p:nvPr/>
        </p:nvPicPr>
        <p:blipFill>
          <a:blip r:embed="rId2"/>
          <a:stretch>
            <a:fillRect/>
          </a:stretch>
        </p:blipFill>
        <p:spPr>
          <a:xfrm>
            <a:off x="230982" y="949206"/>
            <a:ext cx="2099748" cy="5579328"/>
          </a:xfrm>
          <a:prstGeom prst="rect">
            <a:avLst/>
          </a:prstGeom>
        </p:spPr>
      </p:pic>
      <p:pic>
        <p:nvPicPr>
          <p:cNvPr id="5" name="Picture 4">
            <a:extLst>
              <a:ext uri="{FF2B5EF4-FFF2-40B4-BE49-F238E27FC236}">
                <a16:creationId xmlns:a16="http://schemas.microsoft.com/office/drawing/2014/main" id="{94FD5173-863B-4346-AA76-64EEE66C4F33}"/>
              </a:ext>
            </a:extLst>
          </p:cNvPr>
          <p:cNvPicPr>
            <a:picLocks noChangeAspect="1"/>
          </p:cNvPicPr>
          <p:nvPr/>
        </p:nvPicPr>
        <p:blipFill>
          <a:blip r:embed="rId3"/>
          <a:stretch>
            <a:fillRect/>
          </a:stretch>
        </p:blipFill>
        <p:spPr>
          <a:xfrm>
            <a:off x="138113" y="735468"/>
            <a:ext cx="3912393" cy="157657"/>
          </a:xfrm>
          <a:prstGeom prst="rect">
            <a:avLst/>
          </a:prstGeom>
        </p:spPr>
      </p:pic>
      <p:sp>
        <p:nvSpPr>
          <p:cNvPr id="6" name="TextBox 5">
            <a:extLst>
              <a:ext uri="{FF2B5EF4-FFF2-40B4-BE49-F238E27FC236}">
                <a16:creationId xmlns:a16="http://schemas.microsoft.com/office/drawing/2014/main" id="{F08282FF-3134-4949-A6D9-D2DD4F1DAE49}"/>
              </a:ext>
            </a:extLst>
          </p:cNvPr>
          <p:cNvSpPr txBox="1"/>
          <p:nvPr/>
        </p:nvSpPr>
        <p:spPr>
          <a:xfrm>
            <a:off x="2384645" y="1913369"/>
            <a:ext cx="3313509"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Towns of Mui Wo (</a:t>
            </a:r>
            <a:r>
              <a:rPr lang="en-US" sz="1400" dirty="0" err="1">
                <a:latin typeface="Arial" panose="020B0604020202020204" pitchFamily="34" charset="0"/>
                <a:cs typeface="Arial" panose="020B0604020202020204" pitchFamily="34" charset="0"/>
              </a:rPr>
              <a:t>Silvermine</a:t>
            </a:r>
            <a:r>
              <a:rPr lang="en-US" sz="1400" dirty="0">
                <a:latin typeface="Arial" panose="020B0604020202020204" pitchFamily="34" charset="0"/>
                <a:cs typeface="Arial" panose="020B0604020202020204" pitchFamily="34" charset="0"/>
              </a:rPr>
              <a:t> Bay) and Yuen Long Town are not recognized by geolocator. Thus, they are renamed to Mui Wo and Yuen Long respectively</a:t>
            </a:r>
          </a:p>
        </p:txBody>
      </p:sp>
      <p:pic>
        <p:nvPicPr>
          <p:cNvPr id="9" name="Picture 8">
            <a:extLst>
              <a:ext uri="{FF2B5EF4-FFF2-40B4-BE49-F238E27FC236}">
                <a16:creationId xmlns:a16="http://schemas.microsoft.com/office/drawing/2014/main" id="{82F0A0CC-E60D-4B0F-9C6C-11794101ADC5}"/>
              </a:ext>
            </a:extLst>
          </p:cNvPr>
          <p:cNvPicPr>
            <a:picLocks noChangeAspect="1"/>
          </p:cNvPicPr>
          <p:nvPr/>
        </p:nvPicPr>
        <p:blipFill rotWithShape="1">
          <a:blip r:embed="rId4"/>
          <a:srcRect r="47138"/>
          <a:stretch/>
        </p:blipFill>
        <p:spPr>
          <a:xfrm>
            <a:off x="5644754" y="344573"/>
            <a:ext cx="3398045" cy="5045806"/>
          </a:xfrm>
          <a:prstGeom prst="rect">
            <a:avLst/>
          </a:prstGeom>
        </p:spPr>
      </p:pic>
      <p:pic>
        <p:nvPicPr>
          <p:cNvPr id="10" name="Picture 9">
            <a:extLst>
              <a:ext uri="{FF2B5EF4-FFF2-40B4-BE49-F238E27FC236}">
                <a16:creationId xmlns:a16="http://schemas.microsoft.com/office/drawing/2014/main" id="{BD3A5728-B269-4003-B1A0-18CD9D3E408A}"/>
              </a:ext>
            </a:extLst>
          </p:cNvPr>
          <p:cNvPicPr>
            <a:picLocks noChangeAspect="1"/>
          </p:cNvPicPr>
          <p:nvPr/>
        </p:nvPicPr>
        <p:blipFill>
          <a:blip r:embed="rId5"/>
          <a:stretch>
            <a:fillRect/>
          </a:stretch>
        </p:blipFill>
        <p:spPr>
          <a:xfrm>
            <a:off x="8827808" y="2195148"/>
            <a:ext cx="2652712" cy="3164639"/>
          </a:xfrm>
          <a:prstGeom prst="rect">
            <a:avLst/>
          </a:prstGeom>
        </p:spPr>
      </p:pic>
      <p:sp>
        <p:nvSpPr>
          <p:cNvPr id="11" name="TextBox 10">
            <a:extLst>
              <a:ext uri="{FF2B5EF4-FFF2-40B4-BE49-F238E27FC236}">
                <a16:creationId xmlns:a16="http://schemas.microsoft.com/office/drawing/2014/main" id="{A5A7AC41-EB74-409E-8488-02CF1CDAFAB5}"/>
              </a:ext>
            </a:extLst>
          </p:cNvPr>
          <p:cNvSpPr txBox="1"/>
          <p:nvPr/>
        </p:nvSpPr>
        <p:spPr>
          <a:xfrm>
            <a:off x="5829299" y="5543550"/>
            <a:ext cx="305033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Obtain a dataset of latitude and longitude for each town</a:t>
            </a:r>
          </a:p>
        </p:txBody>
      </p:sp>
      <p:sp>
        <p:nvSpPr>
          <p:cNvPr id="13" name="TextBox 12">
            <a:extLst>
              <a:ext uri="{FF2B5EF4-FFF2-40B4-BE49-F238E27FC236}">
                <a16:creationId xmlns:a16="http://schemas.microsoft.com/office/drawing/2014/main" id="{E2522DB5-D103-4FAD-812E-63D3336830BB}"/>
              </a:ext>
            </a:extLst>
          </p:cNvPr>
          <p:cNvSpPr txBox="1"/>
          <p:nvPr/>
        </p:nvSpPr>
        <p:spPr>
          <a:xfrm>
            <a:off x="9642194" y="5543550"/>
            <a:ext cx="230505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Get a list of District</a:t>
            </a:r>
          </a:p>
        </p:txBody>
      </p:sp>
      <p:sp>
        <p:nvSpPr>
          <p:cNvPr id="14" name="Rectangle 13">
            <a:extLst>
              <a:ext uri="{FF2B5EF4-FFF2-40B4-BE49-F238E27FC236}">
                <a16:creationId xmlns:a16="http://schemas.microsoft.com/office/drawing/2014/main" id="{AEDA6BC9-D098-4E81-B3D5-6CBD18829357}"/>
              </a:ext>
            </a:extLst>
          </p:cNvPr>
          <p:cNvSpPr/>
          <p:nvPr/>
        </p:nvSpPr>
        <p:spPr>
          <a:xfrm>
            <a:off x="138113" y="3643313"/>
            <a:ext cx="2319337" cy="314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3DB3DB1-179D-4D55-BA44-A82859E2EDF7}"/>
              </a:ext>
            </a:extLst>
          </p:cNvPr>
          <p:cNvSpPr/>
          <p:nvPr/>
        </p:nvSpPr>
        <p:spPr>
          <a:xfrm>
            <a:off x="65309" y="5965369"/>
            <a:ext cx="2265422" cy="314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42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0E66C6C-8C0E-4DD6-963C-32B8169C421B}"/>
              </a:ext>
            </a:extLst>
          </p:cNvPr>
          <p:cNvSpPr txBox="1">
            <a:spLocks/>
          </p:cNvSpPr>
          <p:nvPr/>
        </p:nvSpPr>
        <p:spPr>
          <a:xfrm>
            <a:off x="338974" y="384348"/>
            <a:ext cx="2805112" cy="481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Data cleansing(2):</a:t>
            </a:r>
          </a:p>
        </p:txBody>
      </p:sp>
      <p:pic>
        <p:nvPicPr>
          <p:cNvPr id="7" name="Picture 6">
            <a:extLst>
              <a:ext uri="{FF2B5EF4-FFF2-40B4-BE49-F238E27FC236}">
                <a16:creationId xmlns:a16="http://schemas.microsoft.com/office/drawing/2014/main" id="{DB9D3007-1BE7-4DB1-91DF-7DC2E8EA72D1}"/>
              </a:ext>
            </a:extLst>
          </p:cNvPr>
          <p:cNvPicPr>
            <a:picLocks noChangeAspect="1"/>
          </p:cNvPicPr>
          <p:nvPr/>
        </p:nvPicPr>
        <p:blipFill>
          <a:blip r:embed="rId2"/>
          <a:stretch>
            <a:fillRect/>
          </a:stretch>
        </p:blipFill>
        <p:spPr>
          <a:xfrm>
            <a:off x="338974" y="1130473"/>
            <a:ext cx="6697194" cy="3810000"/>
          </a:xfrm>
          <a:prstGeom prst="rect">
            <a:avLst/>
          </a:prstGeom>
        </p:spPr>
      </p:pic>
      <p:sp>
        <p:nvSpPr>
          <p:cNvPr id="8" name="Rectangle 7">
            <a:extLst>
              <a:ext uri="{FF2B5EF4-FFF2-40B4-BE49-F238E27FC236}">
                <a16:creationId xmlns:a16="http://schemas.microsoft.com/office/drawing/2014/main" id="{B2463A66-E4ED-43E4-A8B6-FBBE2B43EC00}"/>
              </a:ext>
            </a:extLst>
          </p:cNvPr>
          <p:cNvSpPr/>
          <p:nvPr/>
        </p:nvSpPr>
        <p:spPr>
          <a:xfrm>
            <a:off x="6078904" y="3850645"/>
            <a:ext cx="736234" cy="2143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DA0879-163D-408E-8444-B151DA8E0D3B}"/>
              </a:ext>
            </a:extLst>
          </p:cNvPr>
          <p:cNvPicPr>
            <a:picLocks noChangeAspect="1"/>
          </p:cNvPicPr>
          <p:nvPr/>
        </p:nvPicPr>
        <p:blipFill rotWithShape="1">
          <a:blip r:embed="rId3"/>
          <a:srcRect b="8696"/>
          <a:stretch/>
        </p:blipFill>
        <p:spPr>
          <a:xfrm>
            <a:off x="7265340" y="714071"/>
            <a:ext cx="4664304" cy="4422285"/>
          </a:xfrm>
          <a:prstGeom prst="rect">
            <a:avLst/>
          </a:prstGeom>
        </p:spPr>
      </p:pic>
      <p:sp>
        <p:nvSpPr>
          <p:cNvPr id="13" name="TextBox 12">
            <a:extLst>
              <a:ext uri="{FF2B5EF4-FFF2-40B4-BE49-F238E27FC236}">
                <a16:creationId xmlns:a16="http://schemas.microsoft.com/office/drawing/2014/main" id="{E3057DAC-9764-4682-8A06-9F6BF0297F9A}"/>
              </a:ext>
            </a:extLst>
          </p:cNvPr>
          <p:cNvSpPr txBox="1"/>
          <p:nvPr/>
        </p:nvSpPr>
        <p:spPr>
          <a:xfrm>
            <a:off x="3951831" y="2952775"/>
            <a:ext cx="3313509"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Rename two columns to Population and Population Density before merging with list of District</a:t>
            </a:r>
          </a:p>
        </p:txBody>
      </p:sp>
      <p:sp>
        <p:nvSpPr>
          <p:cNvPr id="15" name="Rectangle 14">
            <a:extLst>
              <a:ext uri="{FF2B5EF4-FFF2-40B4-BE49-F238E27FC236}">
                <a16:creationId xmlns:a16="http://schemas.microsoft.com/office/drawing/2014/main" id="{003C8EC4-AED4-47A0-B4EB-2A84A671DBA1}"/>
              </a:ext>
            </a:extLst>
          </p:cNvPr>
          <p:cNvSpPr/>
          <p:nvPr/>
        </p:nvSpPr>
        <p:spPr>
          <a:xfrm>
            <a:off x="2886075" y="3864768"/>
            <a:ext cx="801496" cy="2143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F3FAAB-FE2C-4CB3-9B57-4996F720B71E}"/>
              </a:ext>
            </a:extLst>
          </p:cNvPr>
          <p:cNvSpPr/>
          <p:nvPr/>
        </p:nvSpPr>
        <p:spPr>
          <a:xfrm>
            <a:off x="8782050" y="1231107"/>
            <a:ext cx="1433512" cy="2047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87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EEB4C8C-A434-4DBB-8AAD-B3A9087362B3}"/>
              </a:ext>
            </a:extLst>
          </p:cNvPr>
          <p:cNvSpPr txBox="1">
            <a:spLocks/>
          </p:cNvSpPr>
          <p:nvPr/>
        </p:nvSpPr>
        <p:spPr>
          <a:xfrm>
            <a:off x="295275" y="334342"/>
            <a:ext cx="2805112" cy="48180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Exploratory Data Analysis:</a:t>
            </a:r>
          </a:p>
        </p:txBody>
      </p:sp>
      <p:pic>
        <p:nvPicPr>
          <p:cNvPr id="9" name="Picture 8">
            <a:extLst>
              <a:ext uri="{FF2B5EF4-FFF2-40B4-BE49-F238E27FC236}">
                <a16:creationId xmlns:a16="http://schemas.microsoft.com/office/drawing/2014/main" id="{B9BC93F1-A6AA-4CEA-A7B8-89CB74624C6A}"/>
              </a:ext>
            </a:extLst>
          </p:cNvPr>
          <p:cNvPicPr>
            <a:picLocks noChangeAspect="1"/>
          </p:cNvPicPr>
          <p:nvPr/>
        </p:nvPicPr>
        <p:blipFill>
          <a:blip r:embed="rId2"/>
          <a:stretch>
            <a:fillRect/>
          </a:stretch>
        </p:blipFill>
        <p:spPr>
          <a:xfrm>
            <a:off x="453274" y="1089992"/>
            <a:ext cx="3845718" cy="2402903"/>
          </a:xfrm>
          <a:prstGeom prst="rect">
            <a:avLst/>
          </a:prstGeom>
        </p:spPr>
      </p:pic>
      <p:sp>
        <p:nvSpPr>
          <p:cNvPr id="11" name="TextBox 10">
            <a:extLst>
              <a:ext uri="{FF2B5EF4-FFF2-40B4-BE49-F238E27FC236}">
                <a16:creationId xmlns:a16="http://schemas.microsoft.com/office/drawing/2014/main" id="{858328BB-3E75-4DA7-8160-39390FA45BA2}"/>
              </a:ext>
            </a:extLst>
          </p:cNvPr>
          <p:cNvSpPr txBox="1"/>
          <p:nvPr/>
        </p:nvSpPr>
        <p:spPr>
          <a:xfrm>
            <a:off x="295275" y="3544459"/>
            <a:ext cx="3625306"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Then merge with list of District to figure out which District has the highest population and population density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Kwun Tong have the second highest population, and first in population density</a:t>
            </a:r>
          </a:p>
        </p:txBody>
      </p:sp>
      <p:pic>
        <p:nvPicPr>
          <p:cNvPr id="12" name="Picture 11">
            <a:extLst>
              <a:ext uri="{FF2B5EF4-FFF2-40B4-BE49-F238E27FC236}">
                <a16:creationId xmlns:a16="http://schemas.microsoft.com/office/drawing/2014/main" id="{9A91EF4C-5472-48D9-A859-C27814A5262E}"/>
              </a:ext>
            </a:extLst>
          </p:cNvPr>
          <p:cNvPicPr>
            <a:picLocks noChangeAspect="1"/>
          </p:cNvPicPr>
          <p:nvPr/>
        </p:nvPicPr>
        <p:blipFill>
          <a:blip r:embed="rId3"/>
          <a:stretch>
            <a:fillRect/>
          </a:stretch>
        </p:blipFill>
        <p:spPr>
          <a:xfrm>
            <a:off x="4638678" y="1163187"/>
            <a:ext cx="7100048" cy="4239515"/>
          </a:xfrm>
          <a:prstGeom prst="rect">
            <a:avLst/>
          </a:prstGeom>
        </p:spPr>
      </p:pic>
      <p:pic>
        <p:nvPicPr>
          <p:cNvPr id="13" name="Picture 12">
            <a:extLst>
              <a:ext uri="{FF2B5EF4-FFF2-40B4-BE49-F238E27FC236}">
                <a16:creationId xmlns:a16="http://schemas.microsoft.com/office/drawing/2014/main" id="{B0F4EAAE-B262-4852-9E08-058FDF7C9D64}"/>
              </a:ext>
            </a:extLst>
          </p:cNvPr>
          <p:cNvPicPr>
            <a:picLocks noChangeAspect="1"/>
          </p:cNvPicPr>
          <p:nvPr/>
        </p:nvPicPr>
        <p:blipFill>
          <a:blip r:embed="rId4"/>
          <a:stretch>
            <a:fillRect/>
          </a:stretch>
        </p:blipFill>
        <p:spPr>
          <a:xfrm>
            <a:off x="4867835" y="160907"/>
            <a:ext cx="3714750" cy="828675"/>
          </a:xfrm>
          <a:prstGeom prst="rect">
            <a:avLst/>
          </a:prstGeom>
        </p:spPr>
      </p:pic>
      <p:sp>
        <p:nvSpPr>
          <p:cNvPr id="15" name="TextBox 14">
            <a:extLst>
              <a:ext uri="{FF2B5EF4-FFF2-40B4-BE49-F238E27FC236}">
                <a16:creationId xmlns:a16="http://schemas.microsoft.com/office/drawing/2014/main" id="{F12F80F0-E2B6-4A22-8849-18CF3C9159F5}"/>
              </a:ext>
            </a:extLst>
          </p:cNvPr>
          <p:cNvSpPr txBox="1"/>
          <p:nvPr/>
        </p:nvSpPr>
        <p:spPr>
          <a:xfrm>
            <a:off x="4933987" y="5509858"/>
            <a:ext cx="6353137"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Kwun Tong Town is surrounded by both residential and commercial area which provide good supply of population to </a:t>
            </a:r>
            <a:r>
              <a:rPr lang="en-US" sz="1400" dirty="0" err="1">
                <a:latin typeface="Arial" panose="020B0604020202020204" pitchFamily="34" charset="0"/>
                <a:cs typeface="Arial" panose="020B0604020202020204" pitchFamily="34" charset="0"/>
              </a:rPr>
              <a:t>Jame’s</a:t>
            </a:r>
            <a:r>
              <a:rPr lang="en-US" sz="1400" dirty="0">
                <a:latin typeface="Arial" panose="020B0604020202020204" pitchFamily="34" charset="0"/>
                <a:cs typeface="Arial" panose="020B0604020202020204" pitchFamily="34" charset="0"/>
              </a:rPr>
              <a:t> restaurant than Lei Yue Mun which is located along the coastline</a:t>
            </a:r>
          </a:p>
        </p:txBody>
      </p:sp>
    </p:spTree>
    <p:extLst>
      <p:ext uri="{BB962C8B-B14F-4D97-AF65-F5344CB8AC3E}">
        <p14:creationId xmlns:p14="http://schemas.microsoft.com/office/powerpoint/2010/main" val="184528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450F-91FB-4BE2-A122-5306660F1E19}"/>
              </a:ext>
            </a:extLst>
          </p:cNvPr>
          <p:cNvSpPr>
            <a:spLocks noGrp="1"/>
          </p:cNvSpPr>
          <p:nvPr>
            <p:ph type="title"/>
          </p:nvPr>
        </p:nvSpPr>
        <p:spPr>
          <a:xfrm>
            <a:off x="435769" y="579437"/>
            <a:ext cx="10234613" cy="735013"/>
          </a:xfrm>
        </p:spPr>
        <p:txBody>
          <a:bodyPr>
            <a:normAutofit/>
          </a:bodyPr>
          <a:lstStyle/>
          <a:p>
            <a:r>
              <a:rPr lang="en-US" sz="3600" dirty="0">
                <a:latin typeface="Arial" panose="020B0604020202020204" pitchFamily="34" charset="0"/>
                <a:cs typeface="Arial" panose="020B0604020202020204" pitchFamily="34" charset="0"/>
              </a:rPr>
              <a:t>Final data information before ML model</a:t>
            </a:r>
          </a:p>
        </p:txBody>
      </p:sp>
      <p:sp>
        <p:nvSpPr>
          <p:cNvPr id="3" name="Content Placeholder 2">
            <a:extLst>
              <a:ext uri="{FF2B5EF4-FFF2-40B4-BE49-F238E27FC236}">
                <a16:creationId xmlns:a16="http://schemas.microsoft.com/office/drawing/2014/main" id="{896E4874-FCFD-4D11-97AE-72BE07254A71}"/>
              </a:ext>
            </a:extLst>
          </p:cNvPr>
          <p:cNvSpPr>
            <a:spLocks noGrp="1"/>
          </p:cNvSpPr>
          <p:nvPr>
            <p:ph idx="1"/>
          </p:nvPr>
        </p:nvSpPr>
        <p:spPr>
          <a:xfrm>
            <a:off x="435769" y="1911350"/>
            <a:ext cx="10515600" cy="2167731"/>
          </a:xfrm>
        </p:spPr>
        <p:txBody>
          <a:bodyPr>
            <a:normAutofit/>
          </a:bodyPr>
          <a:lstStyle/>
          <a:p>
            <a:r>
              <a:rPr lang="en-US" sz="2000" dirty="0">
                <a:latin typeface="Arial" panose="020B0604020202020204" pitchFamily="34" charset="0"/>
                <a:cs typeface="Arial" panose="020B0604020202020204" pitchFamily="34" charset="0"/>
              </a:rPr>
              <a:t>Kwun Tong town is selected (Latitude = 22.312937 and longitude=114.225610)</a:t>
            </a:r>
          </a:p>
          <a:p>
            <a:r>
              <a:rPr lang="en-US" sz="2000" dirty="0">
                <a:latin typeface="Arial" panose="020B0604020202020204" pitchFamily="34" charset="0"/>
                <a:cs typeface="Arial" panose="020B0604020202020204" pitchFamily="34" charset="0"/>
              </a:rPr>
              <a:t>50 restaurants are found within 400m of Kwun Tong Town from Foursquares with Search function</a:t>
            </a:r>
          </a:p>
          <a:p>
            <a:r>
              <a:rPr lang="en-US" sz="2000" dirty="0">
                <a:latin typeface="Arial" panose="020B0604020202020204" pitchFamily="34" charset="0"/>
                <a:cs typeface="Arial" panose="020B0604020202020204" pitchFamily="34" charset="0"/>
              </a:rPr>
              <a:t>39 restaurants are explored with Ratings and Tip counts from Foursquares</a:t>
            </a:r>
          </a:p>
          <a:p>
            <a:r>
              <a:rPr lang="en-US" sz="2000" dirty="0">
                <a:latin typeface="Arial" panose="020B0604020202020204" pitchFamily="34" charset="0"/>
                <a:cs typeface="Arial" panose="020B0604020202020204" pitchFamily="34" charset="0"/>
              </a:rPr>
              <a:t>39 restaurants with their ratings and tip counts will be processed with </a:t>
            </a:r>
            <a:r>
              <a:rPr lang="en-US" sz="2000" dirty="0" err="1">
                <a:latin typeface="Arial" panose="020B0604020202020204" pitchFamily="34" charset="0"/>
                <a:cs typeface="Arial" panose="020B0604020202020204" pitchFamily="34" charset="0"/>
              </a:rPr>
              <a:t>Kmeans</a:t>
            </a:r>
            <a:r>
              <a:rPr lang="en-US" sz="2000" dirty="0">
                <a:latin typeface="Arial" panose="020B0604020202020204" pitchFamily="34" charset="0"/>
                <a:cs typeface="Arial" panose="020B0604020202020204" pitchFamily="34" charset="0"/>
              </a:rPr>
              <a:t> model for clustering</a:t>
            </a:r>
          </a:p>
        </p:txBody>
      </p:sp>
    </p:spTree>
    <p:extLst>
      <p:ext uri="{BB962C8B-B14F-4D97-AF65-F5344CB8AC3E}">
        <p14:creationId xmlns:p14="http://schemas.microsoft.com/office/powerpoint/2010/main" val="116372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4D11-6F31-46C1-9CD6-5D68AB59DB65}"/>
              </a:ext>
            </a:extLst>
          </p:cNvPr>
          <p:cNvSpPr>
            <a:spLocks noGrp="1"/>
          </p:cNvSpPr>
          <p:nvPr>
            <p:ph type="title"/>
          </p:nvPr>
        </p:nvSpPr>
        <p:spPr>
          <a:xfrm>
            <a:off x="180975" y="251486"/>
            <a:ext cx="7641431" cy="541470"/>
          </a:xfrm>
        </p:spPr>
        <p:txBody>
          <a:bodyPr>
            <a:noAutofit/>
          </a:bodyPr>
          <a:lstStyle/>
          <a:p>
            <a:r>
              <a:rPr lang="en-US" sz="3600" dirty="0">
                <a:latin typeface="Arial" panose="020B0604020202020204" pitchFamily="34" charset="0"/>
                <a:cs typeface="Arial" panose="020B0604020202020204" pitchFamily="34" charset="0"/>
              </a:rPr>
              <a:t>Result from ML model (</a:t>
            </a:r>
            <a:r>
              <a:rPr lang="en-US" sz="3600" dirty="0" err="1">
                <a:latin typeface="Arial" panose="020B0604020202020204" pitchFamily="34" charset="0"/>
                <a:cs typeface="Arial" panose="020B0604020202020204" pitchFamily="34" charset="0"/>
              </a:rPr>
              <a:t>Kmeans</a:t>
            </a:r>
            <a:r>
              <a:rPr lang="en-US" sz="36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D5483B63-5734-49DE-94F1-3931D197FFC7}"/>
              </a:ext>
            </a:extLst>
          </p:cNvPr>
          <p:cNvPicPr>
            <a:picLocks noChangeAspect="1"/>
          </p:cNvPicPr>
          <p:nvPr/>
        </p:nvPicPr>
        <p:blipFill>
          <a:blip r:embed="rId2"/>
          <a:stretch>
            <a:fillRect/>
          </a:stretch>
        </p:blipFill>
        <p:spPr>
          <a:xfrm>
            <a:off x="114301" y="1108894"/>
            <a:ext cx="5602374" cy="3677419"/>
          </a:xfrm>
          <a:prstGeom prst="rect">
            <a:avLst/>
          </a:prstGeom>
        </p:spPr>
      </p:pic>
      <p:sp>
        <p:nvSpPr>
          <p:cNvPr id="5" name="TextBox 4">
            <a:extLst>
              <a:ext uri="{FF2B5EF4-FFF2-40B4-BE49-F238E27FC236}">
                <a16:creationId xmlns:a16="http://schemas.microsoft.com/office/drawing/2014/main" id="{17815443-6C99-4EAA-AF4C-5C13BFA6EAE6}"/>
              </a:ext>
            </a:extLst>
          </p:cNvPr>
          <p:cNvSpPr txBox="1"/>
          <p:nvPr/>
        </p:nvSpPr>
        <p:spPr>
          <a:xfrm>
            <a:off x="6096000" y="874455"/>
            <a:ext cx="5629275" cy="2677656"/>
          </a:xfrm>
          <a:prstGeom prst="rect">
            <a:avLst/>
          </a:prstGeom>
          <a:noFill/>
        </p:spPr>
        <p:txBody>
          <a:bodyPr wrap="square" rtlCol="0">
            <a:spAutoFit/>
          </a:bodyPr>
          <a:lstStyle/>
          <a:p>
            <a:pPr marL="285750" indent="-285750">
              <a:buFontTx/>
              <a:buChar char="-"/>
            </a:pPr>
            <a:r>
              <a:rPr lang="en-US" sz="1400" dirty="0">
                <a:latin typeface="Arial" panose="020B0604020202020204" pitchFamily="34" charset="0"/>
                <a:cs typeface="Arial" panose="020B0604020202020204" pitchFamily="34" charset="0"/>
              </a:rPr>
              <a:t>Total of 39 restaurants among 19 types of restaurants in Kwun Tong town</a:t>
            </a:r>
          </a:p>
          <a:p>
            <a:pPr marL="285750" indent="-285750">
              <a:buFontTx/>
              <a:buChar char="-"/>
            </a:pPr>
            <a:r>
              <a:rPr lang="en-US" sz="1400" dirty="0">
                <a:latin typeface="Arial" panose="020B0604020202020204" pitchFamily="34" charset="0"/>
                <a:cs typeface="Arial" panose="020B0604020202020204" pitchFamily="34" charset="0"/>
              </a:rPr>
              <a:t>3 clusters to be classified in </a:t>
            </a:r>
            <a:r>
              <a:rPr lang="en-US" sz="1400" dirty="0" err="1">
                <a:latin typeface="Arial" panose="020B0604020202020204" pitchFamily="34" charset="0"/>
                <a:cs typeface="Arial" panose="020B0604020202020204" pitchFamily="34" charset="0"/>
              </a:rPr>
              <a:t>Kmeans</a:t>
            </a:r>
            <a:r>
              <a:rPr lang="en-US" sz="1400" dirty="0">
                <a:latin typeface="Arial" panose="020B0604020202020204" pitchFamily="34" charset="0"/>
                <a:cs typeface="Arial" panose="020B0604020202020204" pitchFamily="34" charset="0"/>
              </a:rPr>
              <a:t> model</a:t>
            </a:r>
          </a:p>
          <a:p>
            <a:pPr marL="285750" indent="-285750">
              <a:buFontTx/>
              <a:buChar char="-"/>
            </a:pPr>
            <a:r>
              <a:rPr lang="en-US" sz="1400" dirty="0">
                <a:solidFill>
                  <a:schemeClr val="accent5">
                    <a:lumMod val="75000"/>
                  </a:schemeClr>
                </a:solidFill>
                <a:latin typeface="Arial" panose="020B0604020202020204" pitchFamily="34" charset="0"/>
                <a:cs typeface="Arial" panose="020B0604020202020204" pitchFamily="34" charset="0"/>
              </a:rPr>
              <a:t>1</a:t>
            </a:r>
            <a:r>
              <a:rPr lang="en-US" sz="1400" baseline="30000" dirty="0">
                <a:solidFill>
                  <a:schemeClr val="accent5">
                    <a:lumMod val="75000"/>
                  </a:schemeClr>
                </a:solidFill>
                <a:latin typeface="Arial" panose="020B0604020202020204" pitchFamily="34" charset="0"/>
                <a:cs typeface="Arial" panose="020B0604020202020204" pitchFamily="34" charset="0"/>
              </a:rPr>
              <a:t>st</a:t>
            </a:r>
            <a:r>
              <a:rPr lang="en-US" sz="1400" dirty="0">
                <a:solidFill>
                  <a:schemeClr val="accent5">
                    <a:lumMod val="75000"/>
                  </a:schemeClr>
                </a:solidFill>
                <a:latin typeface="Arial" panose="020B0604020202020204" pitchFamily="34" charset="0"/>
                <a:cs typeface="Arial" panose="020B0604020202020204" pitchFamily="34" charset="0"/>
              </a:rPr>
              <a:t> cluster is the restaurants with only 1 tips count, their categories is mainly one specific cuisine. Example, Thai, Japanese and steakhouse </a:t>
            </a:r>
            <a:r>
              <a:rPr lang="en-US" sz="1400" dirty="0" err="1">
                <a:solidFill>
                  <a:schemeClr val="accent5">
                    <a:lumMod val="75000"/>
                  </a:schemeClr>
                </a:solidFill>
                <a:latin typeface="Arial" panose="020B0604020202020204" pitchFamily="34" charset="0"/>
                <a:cs typeface="Arial" panose="020B0604020202020204" pitchFamily="34" charset="0"/>
              </a:rPr>
              <a:t>etc</a:t>
            </a:r>
            <a:endParaRPr lang="en-US" sz="1400" dirty="0">
              <a:solidFill>
                <a:schemeClr val="accent5">
                  <a:lumMod val="75000"/>
                </a:schemeClr>
              </a:solidFill>
              <a:latin typeface="Arial" panose="020B0604020202020204" pitchFamily="34" charset="0"/>
              <a:cs typeface="Arial" panose="020B0604020202020204" pitchFamily="34" charset="0"/>
            </a:endParaRPr>
          </a:p>
          <a:p>
            <a:pPr marL="285750" indent="-285750">
              <a:buFontTx/>
              <a:buChar char="-"/>
            </a:pPr>
            <a:r>
              <a:rPr lang="en-US" sz="1400" dirty="0">
                <a:solidFill>
                  <a:schemeClr val="accent4">
                    <a:lumMod val="75000"/>
                  </a:schemeClr>
                </a:solidFill>
                <a:latin typeface="Arial" panose="020B0604020202020204" pitchFamily="34" charset="0"/>
                <a:cs typeface="Arial" panose="020B0604020202020204" pitchFamily="34" charset="0"/>
              </a:rPr>
              <a:t>2</a:t>
            </a:r>
            <a:r>
              <a:rPr lang="en-US" sz="1400" baseline="30000" dirty="0">
                <a:solidFill>
                  <a:schemeClr val="accent4">
                    <a:lumMod val="75000"/>
                  </a:schemeClr>
                </a:solidFill>
                <a:latin typeface="Arial" panose="020B0604020202020204" pitchFamily="34" charset="0"/>
                <a:cs typeface="Arial" panose="020B0604020202020204" pitchFamily="34" charset="0"/>
              </a:rPr>
              <a:t>nd</a:t>
            </a:r>
            <a:r>
              <a:rPr lang="en-US" sz="1400" dirty="0">
                <a:solidFill>
                  <a:schemeClr val="accent4">
                    <a:lumMod val="75000"/>
                  </a:schemeClr>
                </a:solidFill>
                <a:latin typeface="Arial" panose="020B0604020202020204" pitchFamily="34" charset="0"/>
                <a:cs typeface="Arial" panose="020B0604020202020204" pitchFamily="34" charset="0"/>
              </a:rPr>
              <a:t> cluster is the restaurants with at least 2 tips counts (range of 2 to 4). Chinese restaurant has the highest tip counts (4), and followed by Asian/hotpot/vegetarian restaurants which has 3 tips count</a:t>
            </a:r>
          </a:p>
          <a:p>
            <a:pPr marL="285750" indent="-285750">
              <a:buFontTx/>
              <a:buChar char="-"/>
            </a:pPr>
            <a:r>
              <a:rPr lang="en-US" sz="1400" dirty="0">
                <a:solidFill>
                  <a:srgbClr val="7030A0"/>
                </a:solidFill>
                <a:latin typeface="Arial" panose="020B0604020202020204" pitchFamily="34" charset="0"/>
                <a:cs typeface="Arial" panose="020B0604020202020204" pitchFamily="34" charset="0"/>
              </a:rPr>
              <a:t>3</a:t>
            </a:r>
            <a:r>
              <a:rPr lang="en-US" sz="1400" baseline="30000" dirty="0">
                <a:solidFill>
                  <a:srgbClr val="7030A0"/>
                </a:solidFill>
                <a:latin typeface="Arial" panose="020B0604020202020204" pitchFamily="34" charset="0"/>
                <a:cs typeface="Arial" panose="020B0604020202020204" pitchFamily="34" charset="0"/>
              </a:rPr>
              <a:t>rd</a:t>
            </a:r>
            <a:r>
              <a:rPr lang="en-US" sz="1400" dirty="0">
                <a:solidFill>
                  <a:srgbClr val="7030A0"/>
                </a:solidFill>
                <a:latin typeface="Arial" panose="020B0604020202020204" pitchFamily="34" charset="0"/>
                <a:cs typeface="Arial" panose="020B0604020202020204" pitchFamily="34" charset="0"/>
              </a:rPr>
              <a:t> cluster is the restaurants with 1 or 2 tips counts, and they all Cantonese restaurants</a:t>
            </a:r>
          </a:p>
        </p:txBody>
      </p:sp>
      <p:pic>
        <p:nvPicPr>
          <p:cNvPr id="6" name="Picture 5">
            <a:extLst>
              <a:ext uri="{FF2B5EF4-FFF2-40B4-BE49-F238E27FC236}">
                <a16:creationId xmlns:a16="http://schemas.microsoft.com/office/drawing/2014/main" id="{A7512503-BF14-4AF3-883B-1AC47CD0F5C2}"/>
              </a:ext>
            </a:extLst>
          </p:cNvPr>
          <p:cNvPicPr>
            <a:picLocks noChangeAspect="1"/>
          </p:cNvPicPr>
          <p:nvPr/>
        </p:nvPicPr>
        <p:blipFill>
          <a:blip r:embed="rId3"/>
          <a:stretch>
            <a:fillRect/>
          </a:stretch>
        </p:blipFill>
        <p:spPr>
          <a:xfrm>
            <a:off x="5625795" y="3719433"/>
            <a:ext cx="6252364" cy="3081420"/>
          </a:xfrm>
          <a:prstGeom prst="rect">
            <a:avLst/>
          </a:prstGeom>
        </p:spPr>
      </p:pic>
      <p:sp>
        <p:nvSpPr>
          <p:cNvPr id="8" name="Oval 7">
            <a:extLst>
              <a:ext uri="{FF2B5EF4-FFF2-40B4-BE49-F238E27FC236}">
                <a16:creationId xmlns:a16="http://schemas.microsoft.com/office/drawing/2014/main" id="{D0736FAA-11B8-4BCC-924E-05E09FFD17E7}"/>
              </a:ext>
            </a:extLst>
          </p:cNvPr>
          <p:cNvSpPr/>
          <p:nvPr/>
        </p:nvSpPr>
        <p:spPr>
          <a:xfrm>
            <a:off x="7308056" y="3689935"/>
            <a:ext cx="4686300" cy="2375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03C6A6-128C-40B3-A23A-99F42CDD15F7}"/>
              </a:ext>
            </a:extLst>
          </p:cNvPr>
          <p:cNvSpPr/>
          <p:nvPr/>
        </p:nvSpPr>
        <p:spPr>
          <a:xfrm rot="16200000">
            <a:off x="6986587" y="5879306"/>
            <a:ext cx="1435897" cy="40719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A4B39-14B4-4C26-95C5-182905CDD3EF}"/>
              </a:ext>
            </a:extLst>
          </p:cNvPr>
          <p:cNvSpPr/>
          <p:nvPr/>
        </p:nvSpPr>
        <p:spPr>
          <a:xfrm>
            <a:off x="5972175" y="6085020"/>
            <a:ext cx="5350670" cy="74533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CD08FEFC-8A30-49B3-A58D-06B241749538}"/>
              </a:ext>
            </a:extLst>
          </p:cNvPr>
          <p:cNvSpPr/>
          <p:nvPr/>
        </p:nvSpPr>
        <p:spPr>
          <a:xfrm>
            <a:off x="6852662" y="3660437"/>
            <a:ext cx="648275" cy="454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FFE085-1E42-47E2-9F03-A2054CD4E1D3}"/>
              </a:ext>
            </a:extLst>
          </p:cNvPr>
          <p:cNvSpPr txBox="1"/>
          <p:nvPr/>
        </p:nvSpPr>
        <p:spPr>
          <a:xfrm>
            <a:off x="180975" y="4786313"/>
            <a:ext cx="2075167" cy="830997"/>
          </a:xfrm>
          <a:prstGeom prst="rect">
            <a:avLst/>
          </a:prstGeom>
          <a:noFill/>
        </p:spPr>
        <p:txBody>
          <a:bodyPr wrap="square" rtlCol="0">
            <a:spAutoFit/>
          </a:bodyPr>
          <a:lstStyle/>
          <a:p>
            <a:pPr marL="285750" indent="-285750">
              <a:buFontTx/>
              <a:buChar char="-"/>
            </a:pPr>
            <a:r>
              <a:rPr lang="en-US" sz="1600" dirty="0">
                <a:solidFill>
                  <a:srgbClr val="FF0000"/>
                </a:solidFill>
                <a:latin typeface="Arial" panose="020B0604020202020204" pitchFamily="34" charset="0"/>
                <a:cs typeface="Arial" panose="020B0604020202020204" pitchFamily="34" charset="0"/>
              </a:rPr>
              <a:t>1</a:t>
            </a:r>
            <a:r>
              <a:rPr lang="en-US" sz="1600" baseline="30000" dirty="0">
                <a:solidFill>
                  <a:srgbClr val="FF0000"/>
                </a:solidFill>
                <a:latin typeface="Arial" panose="020B0604020202020204" pitchFamily="34" charset="0"/>
                <a:cs typeface="Arial" panose="020B0604020202020204" pitchFamily="34" charset="0"/>
              </a:rPr>
              <a:t>st</a:t>
            </a:r>
            <a:r>
              <a:rPr lang="en-US" sz="1600" dirty="0">
                <a:solidFill>
                  <a:srgbClr val="FF0000"/>
                </a:solidFill>
                <a:latin typeface="Arial" panose="020B0604020202020204" pitchFamily="34" charset="0"/>
                <a:cs typeface="Arial" panose="020B0604020202020204" pitchFamily="34" charset="0"/>
              </a:rPr>
              <a:t> cluster</a:t>
            </a:r>
          </a:p>
          <a:p>
            <a:pPr marL="285750" indent="-285750">
              <a:buFontTx/>
              <a:buChar char="-"/>
            </a:pPr>
            <a:r>
              <a:rPr lang="en-US" sz="1600" dirty="0">
                <a:solidFill>
                  <a:srgbClr val="7030A0"/>
                </a:solidFill>
                <a:latin typeface="Arial" panose="020B0604020202020204" pitchFamily="34" charset="0"/>
                <a:cs typeface="Arial" panose="020B0604020202020204" pitchFamily="34" charset="0"/>
              </a:rPr>
              <a:t>2</a:t>
            </a:r>
            <a:r>
              <a:rPr lang="en-US" sz="1600" baseline="30000" dirty="0">
                <a:solidFill>
                  <a:srgbClr val="7030A0"/>
                </a:solidFill>
                <a:latin typeface="Arial" panose="020B0604020202020204" pitchFamily="34" charset="0"/>
                <a:cs typeface="Arial" panose="020B0604020202020204" pitchFamily="34" charset="0"/>
              </a:rPr>
              <a:t>nd</a:t>
            </a:r>
            <a:r>
              <a:rPr lang="en-US" sz="1600" dirty="0">
                <a:solidFill>
                  <a:srgbClr val="7030A0"/>
                </a:solidFill>
                <a:latin typeface="Arial" panose="020B0604020202020204" pitchFamily="34" charset="0"/>
                <a:cs typeface="Arial" panose="020B0604020202020204" pitchFamily="34" charset="0"/>
              </a:rPr>
              <a:t> cluster</a:t>
            </a:r>
          </a:p>
          <a:p>
            <a:pPr marL="285750" indent="-285750">
              <a:buFontTx/>
              <a:buChar char="-"/>
            </a:pPr>
            <a:r>
              <a:rPr lang="en-US" sz="1600" dirty="0">
                <a:solidFill>
                  <a:srgbClr val="92D050"/>
                </a:solidFill>
                <a:latin typeface="Arial" panose="020B0604020202020204" pitchFamily="34" charset="0"/>
                <a:cs typeface="Arial" panose="020B0604020202020204" pitchFamily="34" charset="0"/>
              </a:rPr>
              <a:t>3</a:t>
            </a:r>
            <a:r>
              <a:rPr lang="en-US" sz="1600" baseline="30000" dirty="0">
                <a:solidFill>
                  <a:srgbClr val="92D050"/>
                </a:solidFill>
                <a:latin typeface="Arial" panose="020B0604020202020204" pitchFamily="34" charset="0"/>
                <a:cs typeface="Arial" panose="020B0604020202020204" pitchFamily="34" charset="0"/>
              </a:rPr>
              <a:t>rd</a:t>
            </a:r>
            <a:r>
              <a:rPr lang="en-US" sz="1600" dirty="0">
                <a:solidFill>
                  <a:srgbClr val="92D050"/>
                </a:solidFill>
                <a:latin typeface="Arial" panose="020B0604020202020204" pitchFamily="34" charset="0"/>
                <a:cs typeface="Arial" panose="020B0604020202020204" pitchFamily="34" charset="0"/>
              </a:rPr>
              <a:t> cluster</a:t>
            </a:r>
          </a:p>
        </p:txBody>
      </p:sp>
      <p:sp>
        <p:nvSpPr>
          <p:cNvPr id="17" name="Arrow: Down 16">
            <a:extLst>
              <a:ext uri="{FF2B5EF4-FFF2-40B4-BE49-F238E27FC236}">
                <a16:creationId xmlns:a16="http://schemas.microsoft.com/office/drawing/2014/main" id="{C8FADAC5-6E68-4246-8DB2-FEE27517B0F4}"/>
              </a:ext>
            </a:extLst>
          </p:cNvPr>
          <p:cNvSpPr/>
          <p:nvPr/>
        </p:nvSpPr>
        <p:spPr>
          <a:xfrm rot="10800000">
            <a:off x="797013" y="4331802"/>
            <a:ext cx="648275" cy="454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0251572-024A-419A-9DDD-D90D4232128C}"/>
              </a:ext>
            </a:extLst>
          </p:cNvPr>
          <p:cNvSpPr txBox="1"/>
          <p:nvPr/>
        </p:nvSpPr>
        <p:spPr>
          <a:xfrm>
            <a:off x="1719022" y="4964371"/>
            <a:ext cx="3623780"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Observation from the map:</a:t>
            </a:r>
          </a:p>
          <a:p>
            <a:r>
              <a:rPr lang="en-US" sz="1600" dirty="0">
                <a:latin typeface="Arial" panose="020B0604020202020204" pitchFamily="34" charset="0"/>
                <a:cs typeface="Arial" panose="020B0604020202020204" pitchFamily="34" charset="0"/>
              </a:rPr>
              <a:t>Location of the restaurant does not seems a factor to tips count restaurants in same cluster are still scattered everywhere </a:t>
            </a:r>
          </a:p>
        </p:txBody>
      </p:sp>
    </p:spTree>
    <p:extLst>
      <p:ext uri="{BB962C8B-B14F-4D97-AF65-F5344CB8AC3E}">
        <p14:creationId xmlns:p14="http://schemas.microsoft.com/office/powerpoint/2010/main" val="267624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413C-BDA9-4815-A38F-9F2EA62E6446}"/>
              </a:ext>
            </a:extLst>
          </p:cNvPr>
          <p:cNvSpPr>
            <a:spLocks noGrp="1"/>
          </p:cNvSpPr>
          <p:nvPr>
            <p:ph type="title"/>
          </p:nvPr>
        </p:nvSpPr>
        <p:spPr>
          <a:xfrm>
            <a:off x="509588" y="1050925"/>
            <a:ext cx="2862263" cy="450849"/>
          </a:xfrm>
        </p:spPr>
        <p:txBody>
          <a:bodyPr>
            <a:normAutofit fontScale="90000"/>
          </a:bodyPr>
          <a:lstStyle/>
          <a:p>
            <a:r>
              <a:rPr lang="en-US"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F086F2BC-AEE3-4D9B-A6A7-F70068899673}"/>
              </a:ext>
            </a:extLst>
          </p:cNvPr>
          <p:cNvSpPr>
            <a:spLocks noGrp="1"/>
          </p:cNvSpPr>
          <p:nvPr>
            <p:ph idx="1"/>
          </p:nvPr>
        </p:nvSpPr>
        <p:spPr>
          <a:xfrm>
            <a:off x="509588" y="2026444"/>
            <a:ext cx="10515600" cy="3381375"/>
          </a:xfrm>
        </p:spPr>
        <p:txBody>
          <a:bodyPr>
            <a:normAutofit/>
          </a:bodyPr>
          <a:lstStyle/>
          <a:p>
            <a:pPr marL="0" indent="0">
              <a:buNone/>
            </a:pPr>
            <a:r>
              <a:rPr lang="en-US" sz="1800" dirty="0">
                <a:latin typeface="Arial" panose="020B0604020202020204" pitchFamily="34" charset="0"/>
                <a:cs typeface="Arial" panose="020B0604020202020204" pitchFamily="34" charset="0"/>
              </a:rPr>
              <a:t>According to the data insight and result from </a:t>
            </a:r>
            <a:r>
              <a:rPr lang="en-US" sz="1800" dirty="0" err="1">
                <a:latin typeface="Arial" panose="020B0604020202020204" pitchFamily="34" charset="0"/>
                <a:cs typeface="Arial" panose="020B0604020202020204" pitchFamily="34" charset="0"/>
              </a:rPr>
              <a:t>Kmean</a:t>
            </a:r>
            <a:r>
              <a:rPr lang="en-US" sz="1800" dirty="0">
                <a:latin typeface="Arial" panose="020B0604020202020204" pitchFamily="34" charset="0"/>
                <a:cs typeface="Arial" panose="020B0604020202020204" pitchFamily="34" charset="0"/>
              </a:rPr>
              <a:t> model, we can draw the following conclusions which shall answer </a:t>
            </a:r>
            <a:r>
              <a:rPr lang="en-US" sz="1800" dirty="0" err="1">
                <a:latin typeface="Arial" panose="020B0604020202020204" pitchFamily="34" charset="0"/>
                <a:cs typeface="Arial" panose="020B0604020202020204" pitchFamily="34" charset="0"/>
              </a:rPr>
              <a:t>Jame's</a:t>
            </a:r>
            <a:r>
              <a:rPr lang="en-US" sz="1800" dirty="0">
                <a:latin typeface="Arial" panose="020B0604020202020204" pitchFamily="34" charset="0"/>
                <a:cs typeface="Arial" panose="020B0604020202020204" pitchFamily="34" charset="0"/>
              </a:rPr>
              <a:t> questions </a:t>
            </a:r>
            <a:r>
              <a:rPr lang="en-US" sz="1800" dirty="0" err="1">
                <a:latin typeface="Arial" panose="020B0604020202020204" pitchFamily="34" charset="0"/>
                <a:cs typeface="Arial" panose="020B0604020202020204" pitchFamily="34" charset="0"/>
              </a:rPr>
              <a:t>i.e</a:t>
            </a:r>
            <a:r>
              <a:rPr lang="en-US" sz="1800" dirty="0">
                <a:latin typeface="Arial" panose="020B0604020202020204" pitchFamily="34" charset="0"/>
                <a:cs typeface="Arial" panose="020B0604020202020204" pitchFamily="34" charset="0"/>
              </a:rPr>
              <a:t> Location and type of his restaurant</a:t>
            </a:r>
          </a:p>
          <a:p>
            <a:endParaRPr lang="en-US" sz="1800" dirty="0">
              <a:latin typeface="Arial" panose="020B0604020202020204" pitchFamily="34" charset="0"/>
              <a:cs typeface="Arial" panose="020B0604020202020204" pitchFamily="34" charset="0"/>
            </a:endParaRPr>
          </a:p>
          <a:p>
            <a:r>
              <a:rPr lang="en-US" sz="1800" dirty="0" err="1">
                <a:latin typeface="Arial" panose="020B0604020202020204" pitchFamily="34" charset="0"/>
                <a:cs typeface="Arial" panose="020B0604020202020204" pitchFamily="34" charset="0"/>
              </a:rPr>
              <a:t>Jame’s</a:t>
            </a:r>
            <a:r>
              <a:rPr lang="en-US" sz="1800" dirty="0">
                <a:latin typeface="Arial" panose="020B0604020202020204" pitchFamily="34" charset="0"/>
                <a:cs typeface="Arial" panose="020B0604020202020204" pitchFamily="34" charset="0"/>
              </a:rPr>
              <a:t> restaurant shall be located in Kwun Tong District in which his restaurant will be exposed to the 2nd highest population and 1st highest population density of district in Hong Kong</a:t>
            </a:r>
          </a:p>
          <a:p>
            <a:r>
              <a:rPr lang="en-US" sz="1800" dirty="0">
                <a:latin typeface="Arial" panose="020B0604020202020204" pitchFamily="34" charset="0"/>
                <a:cs typeface="Arial" panose="020B0604020202020204" pitchFamily="34" charset="0"/>
              </a:rPr>
              <a:t>Town of Kwun Tong is surrounded by both residential and commercial buildings which are good supply of crowds hence it is helpful to increase popularity </a:t>
            </a:r>
            <a:r>
              <a:rPr lang="en-US" sz="1800" dirty="0" err="1">
                <a:latin typeface="Arial" panose="020B0604020202020204" pitchFamily="34" charset="0"/>
                <a:cs typeface="Arial" panose="020B0604020202020204" pitchFamily="34" charset="0"/>
              </a:rPr>
              <a:t>i.e</a:t>
            </a:r>
            <a:r>
              <a:rPr lang="en-US" sz="1800" dirty="0">
                <a:latin typeface="Arial" panose="020B0604020202020204" pitchFamily="34" charset="0"/>
                <a:cs typeface="Arial" panose="020B0604020202020204" pitchFamily="34" charset="0"/>
              </a:rPr>
              <a:t> tips count</a:t>
            </a:r>
          </a:p>
          <a:p>
            <a:r>
              <a:rPr lang="en-US" sz="1800" dirty="0">
                <a:latin typeface="Arial" panose="020B0604020202020204" pitchFamily="34" charset="0"/>
                <a:cs typeface="Arial" panose="020B0604020202020204" pitchFamily="34" charset="0"/>
              </a:rPr>
              <a:t>Among all categories of restaurant, Asian/Chinese/Hotpot restaurants tends to draw more attention than other restaurants serves one specific type of cuisine such as Cantonese restaurant, Japanese restaurant or Thai restaurant etc. Perhaps the like of people for restaurant is the variety of food to choose in restaurant menu</a:t>
            </a:r>
          </a:p>
        </p:txBody>
      </p:sp>
    </p:spTree>
    <p:extLst>
      <p:ext uri="{BB962C8B-B14F-4D97-AF65-F5344CB8AC3E}">
        <p14:creationId xmlns:p14="http://schemas.microsoft.com/office/powerpoint/2010/main" val="114964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761</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James’s new restaurant</vt:lpstr>
      <vt:lpstr>PowerPoint Presentation</vt:lpstr>
      <vt:lpstr>PowerPoint Presentation</vt:lpstr>
      <vt:lpstr>PowerPoint Presentation</vt:lpstr>
      <vt:lpstr>PowerPoint Presentation</vt:lpstr>
      <vt:lpstr>Final data information before ML model</vt:lpstr>
      <vt:lpstr>Result from ML model (Kmeans)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James’s new restaurant</dc:title>
  <dc:creator>Hin Chi Fok</dc:creator>
  <cp:lastModifiedBy>Hin Chi Fok</cp:lastModifiedBy>
  <cp:revision>11</cp:revision>
  <dcterms:created xsi:type="dcterms:W3CDTF">2020-11-07T06:27:58Z</dcterms:created>
  <dcterms:modified xsi:type="dcterms:W3CDTF">2020-11-07T08:55:59Z</dcterms:modified>
</cp:coreProperties>
</file>