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9" r:id="rId9"/>
    <p:sldId id="270" r:id="rId10"/>
    <p:sldId id="272" r:id="rId11"/>
    <p:sldId id="274" r:id="rId12"/>
    <p:sldId id="275" r:id="rId13"/>
    <p:sldId id="265" r:id="rId14"/>
    <p:sldId id="267" r:id="rId15"/>
    <p:sldId id="266" r:id="rId16"/>
    <p:sldId id="273" r:id="rId17"/>
    <p:sldId id="276" r:id="rId18"/>
    <p:sldId id="271" r:id="rId19"/>
    <p:sldId id="277" r:id="rId20"/>
    <p:sldId id="278" r:id="rId21"/>
    <p:sldId id="280" r:id="rId22"/>
    <p:sldId id="279" r:id="rId23"/>
    <p:sldId id="282" r:id="rId24"/>
    <p:sldId id="281" r:id="rId25"/>
    <p:sldId id="283" r:id="rId26"/>
    <p:sldId id="262" r:id="rId27"/>
    <p:sldId id="263" r:id="rId28"/>
    <p:sldId id="264"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4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p:scale>
          <a:sx n="70" d="100"/>
          <a:sy n="70" d="100"/>
        </p:scale>
        <p:origin x="7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FA74-81CD-4E01-824D-902FEC8B0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D9C93A-B9E3-4602-8096-D28731D45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19F8B0-DE2D-46E0-948C-8EFBC1B10891}"/>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5" name="Footer Placeholder 4">
            <a:extLst>
              <a:ext uri="{FF2B5EF4-FFF2-40B4-BE49-F238E27FC236}">
                <a16:creationId xmlns:a16="http://schemas.microsoft.com/office/drawing/2014/main" id="{31071516-88FF-42FC-BD74-6F1122A6E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D5E73-C396-4E42-BE16-DB04B66A894D}"/>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2514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3397-51D9-43B2-BE37-B251F3F90A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4F9BD9-F358-414C-962B-935BC04F4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09072E-33C8-4529-8709-87E8A1776572}"/>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5" name="Footer Placeholder 4">
            <a:extLst>
              <a:ext uri="{FF2B5EF4-FFF2-40B4-BE49-F238E27FC236}">
                <a16:creationId xmlns:a16="http://schemas.microsoft.com/office/drawing/2014/main" id="{F3E41306-7680-43CE-917C-B2B7C7999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EDE2F0-2B8F-4F21-811A-071ED3A10321}"/>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47931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868D47-D16F-4AE7-9BBB-47542CC209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BF7585-A890-466A-B849-B9721EFD1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635C7-FE57-4A29-B4BC-CB36C4FBBBF2}"/>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5" name="Footer Placeholder 4">
            <a:extLst>
              <a:ext uri="{FF2B5EF4-FFF2-40B4-BE49-F238E27FC236}">
                <a16:creationId xmlns:a16="http://schemas.microsoft.com/office/drawing/2014/main" id="{1DA4429F-42F6-46BD-9351-5650958CF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AB0E1E-946F-4FF0-835B-02FCA32FBC8D}"/>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31576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F375-A979-4B93-B3C6-F3905C026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9B967E-B9DE-47E0-8E71-224DF445E5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58408-990A-4345-9116-4F44B653CD2B}"/>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5" name="Footer Placeholder 4">
            <a:extLst>
              <a:ext uri="{FF2B5EF4-FFF2-40B4-BE49-F238E27FC236}">
                <a16:creationId xmlns:a16="http://schemas.microsoft.com/office/drawing/2014/main" id="{6CB9E6FC-4477-4991-9F5E-27445D9173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FAA67-E2B8-4192-BB8F-2DAC2CB03FD7}"/>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291907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DEFD-4E5A-4036-A1D1-DE713A64E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A98B00-CD60-47A4-B74E-5938DF8CD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42C7F-12CC-4425-98D6-D66BD1C5DAF6}"/>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5" name="Footer Placeholder 4">
            <a:extLst>
              <a:ext uri="{FF2B5EF4-FFF2-40B4-BE49-F238E27FC236}">
                <a16:creationId xmlns:a16="http://schemas.microsoft.com/office/drawing/2014/main" id="{5617B001-8D00-46B9-A292-CF5221B49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75A3D-ED48-4164-B715-BED2FC4CF3BC}"/>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395871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5458-8C5B-429B-8029-E29B3A2C3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974134-F732-4489-BB2D-5CFBB0E05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4F7CED-5AC1-4EEA-BA46-3697AAD47F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717F51-0898-44AF-BC8A-7D50E4714D9A}"/>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6" name="Footer Placeholder 5">
            <a:extLst>
              <a:ext uri="{FF2B5EF4-FFF2-40B4-BE49-F238E27FC236}">
                <a16:creationId xmlns:a16="http://schemas.microsoft.com/office/drawing/2014/main" id="{DC62CF6A-FF63-48EC-B5F5-397DB5DA8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02F25-2BF8-409B-81AD-9838DF0EC43E}"/>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378911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FFE8-C52C-44E7-A5FB-00756F076F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7D9E9-3AF5-4C5A-A3CC-D5FE13F32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AD44EC-44C4-46FB-8BA7-F4D0B9441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F5BD3-12D2-4BE6-A2B7-889B7FD49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5B5E9-C164-4A21-9F13-55DFB77B5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9B3AE7-E612-4B56-9599-1B5FE48EDA12}"/>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8" name="Footer Placeholder 7">
            <a:extLst>
              <a:ext uri="{FF2B5EF4-FFF2-40B4-BE49-F238E27FC236}">
                <a16:creationId xmlns:a16="http://schemas.microsoft.com/office/drawing/2014/main" id="{EAC7D4E6-2EC0-414F-96BF-436D67BB6D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8DF79F-41D5-429C-8423-92142C17B61C}"/>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316322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FE64-CCE7-44C8-9603-DCB118311E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484CC5-6F50-44C6-8317-625CBD4E32C3}"/>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4" name="Footer Placeholder 3">
            <a:extLst>
              <a:ext uri="{FF2B5EF4-FFF2-40B4-BE49-F238E27FC236}">
                <a16:creationId xmlns:a16="http://schemas.microsoft.com/office/drawing/2014/main" id="{40E7CD4A-AC1A-4D25-8FB0-9CB15C777B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6D657B-4812-4B1C-B671-BFCEB764F59C}"/>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415944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78D3D-095E-4E2D-8E4E-83F2D5120110}"/>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3" name="Footer Placeholder 2">
            <a:extLst>
              <a:ext uri="{FF2B5EF4-FFF2-40B4-BE49-F238E27FC236}">
                <a16:creationId xmlns:a16="http://schemas.microsoft.com/office/drawing/2014/main" id="{CB8BC52A-E6CF-464F-B917-2C2492FBE5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D74810-6536-478E-9327-5E02F5EF8056}"/>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165164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26F5-FC43-4852-9A63-17E7906B0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E8991F-6E5E-4A67-ACF7-3282A0EA1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6FB847-6539-40B7-AB18-CD49C271C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0F4BD-879E-4B67-B79C-2419D8677439}"/>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6" name="Footer Placeholder 5">
            <a:extLst>
              <a:ext uri="{FF2B5EF4-FFF2-40B4-BE49-F238E27FC236}">
                <a16:creationId xmlns:a16="http://schemas.microsoft.com/office/drawing/2014/main" id="{DBF9A62A-9696-4193-8EBF-82142C08DA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724EFF-7037-4223-8334-54EDB6172FF8}"/>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282398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A0F5-41A5-4A57-8DF3-602B2C9CD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68E96E-FEC1-4103-9A04-DE7A1863C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9A48B9-93BE-4D5C-A692-3A0A4AAA5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33BFF-BBF0-447B-8157-5C180B21A293}"/>
              </a:ext>
            </a:extLst>
          </p:cNvPr>
          <p:cNvSpPr>
            <a:spLocks noGrp="1"/>
          </p:cNvSpPr>
          <p:nvPr>
            <p:ph type="dt" sz="half" idx="10"/>
          </p:nvPr>
        </p:nvSpPr>
        <p:spPr/>
        <p:txBody>
          <a:bodyPr/>
          <a:lstStyle/>
          <a:p>
            <a:fld id="{EE4B2D52-3FAD-428D-A75F-E176A37CE3F0}" type="datetimeFigureOut">
              <a:rPr lang="en-IN" smtClean="0"/>
              <a:t>21-05-2020</a:t>
            </a:fld>
            <a:endParaRPr lang="en-IN"/>
          </a:p>
        </p:txBody>
      </p:sp>
      <p:sp>
        <p:nvSpPr>
          <p:cNvPr id="6" name="Footer Placeholder 5">
            <a:extLst>
              <a:ext uri="{FF2B5EF4-FFF2-40B4-BE49-F238E27FC236}">
                <a16:creationId xmlns:a16="http://schemas.microsoft.com/office/drawing/2014/main" id="{EFED32E3-BB79-4BAD-AD90-94E9C76ED0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E3705D-87B2-4DD9-AECF-743A7FB0842C}"/>
              </a:ext>
            </a:extLst>
          </p:cNvPr>
          <p:cNvSpPr>
            <a:spLocks noGrp="1"/>
          </p:cNvSpPr>
          <p:nvPr>
            <p:ph type="sldNum" sz="quarter" idx="12"/>
          </p:nvPr>
        </p:nvSpPr>
        <p:spPr/>
        <p:txBody>
          <a:bodyPr/>
          <a:lstStyle/>
          <a:p>
            <a:fld id="{0FCCDDBE-6A84-41E6-91C6-E47A8D9B63DB}" type="slidenum">
              <a:rPr lang="en-IN" smtClean="0"/>
              <a:t>‹#›</a:t>
            </a:fld>
            <a:endParaRPr lang="en-IN"/>
          </a:p>
        </p:txBody>
      </p:sp>
    </p:spTree>
    <p:extLst>
      <p:ext uri="{BB962C8B-B14F-4D97-AF65-F5344CB8AC3E}">
        <p14:creationId xmlns:p14="http://schemas.microsoft.com/office/powerpoint/2010/main" val="73047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761C0-7F06-4B12-86B2-72C0EB52C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C08305-5350-43B1-8D21-1EC443ECB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3919E-F6F7-4544-8F05-790424806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B2D52-3FAD-428D-A75F-E176A37CE3F0}" type="datetimeFigureOut">
              <a:rPr lang="en-IN" smtClean="0"/>
              <a:t>21-05-2020</a:t>
            </a:fld>
            <a:endParaRPr lang="en-IN"/>
          </a:p>
        </p:txBody>
      </p:sp>
      <p:sp>
        <p:nvSpPr>
          <p:cNvPr id="5" name="Footer Placeholder 4">
            <a:extLst>
              <a:ext uri="{FF2B5EF4-FFF2-40B4-BE49-F238E27FC236}">
                <a16:creationId xmlns:a16="http://schemas.microsoft.com/office/drawing/2014/main" id="{8E89B6D0-41D2-46FD-809B-051BDA544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A271E3-4EC1-45BA-9C0B-5A56E8E78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CDDBE-6A84-41E6-91C6-E47A8D9B63DB}" type="slidenum">
              <a:rPr lang="en-IN" smtClean="0"/>
              <a:t>‹#›</a:t>
            </a:fld>
            <a:endParaRPr lang="en-IN"/>
          </a:p>
        </p:txBody>
      </p:sp>
    </p:spTree>
    <p:extLst>
      <p:ext uri="{BB962C8B-B14F-4D97-AF65-F5344CB8AC3E}">
        <p14:creationId xmlns:p14="http://schemas.microsoft.com/office/powerpoint/2010/main" val="393471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22.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xml"/><Relationship Id="rId4" Type="http://schemas.openxmlformats.org/officeDocument/2006/relationships/image" Target="../media/image43.tmp"/></Relationships>
</file>

<file path=ppt/slides/_rels/slide28.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2.xml"/><Relationship Id="rId4" Type="http://schemas.openxmlformats.org/officeDocument/2006/relationships/image" Target="../media/image46.tmp"/></Relationships>
</file>

<file path=ppt/slides/_rels/slide29.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2325-0D38-4909-AA57-15DC1691CD44}"/>
              </a:ext>
            </a:extLst>
          </p:cNvPr>
          <p:cNvSpPr>
            <a:spLocks noGrp="1"/>
          </p:cNvSpPr>
          <p:nvPr>
            <p:ph type="ctrTitle"/>
          </p:nvPr>
        </p:nvSpPr>
        <p:spPr>
          <a:xfrm>
            <a:off x="3047999" y="1106556"/>
            <a:ext cx="6016487" cy="3286539"/>
          </a:xfrm>
        </p:spPr>
        <p:txBody>
          <a:bodyPr>
            <a:normAutofit fontScale="90000"/>
          </a:bodyPr>
          <a:lstStyle/>
          <a:p>
            <a:r>
              <a:rPr lang="en-IN" dirty="0"/>
              <a:t>Capstone Project</a:t>
            </a:r>
            <a:br>
              <a:rPr lang="en-IN" dirty="0"/>
            </a:br>
            <a:r>
              <a:rPr lang="en-IN" b="1" dirty="0"/>
              <a:t>Student Applications </a:t>
            </a:r>
            <a:br>
              <a:rPr lang="en-IN" b="1" dirty="0"/>
            </a:br>
            <a:r>
              <a:rPr lang="en-IN" b="1" dirty="0"/>
              <a:t>&amp; </a:t>
            </a:r>
            <a:br>
              <a:rPr lang="en-IN" b="1" dirty="0"/>
            </a:br>
            <a:r>
              <a:rPr lang="en-IN" b="1" dirty="0"/>
              <a:t>Performance</a:t>
            </a:r>
            <a:endParaRPr lang="en-IN" dirty="0"/>
          </a:p>
        </p:txBody>
      </p:sp>
      <p:sp>
        <p:nvSpPr>
          <p:cNvPr id="3" name="Subtitle 2">
            <a:extLst>
              <a:ext uri="{FF2B5EF4-FFF2-40B4-BE49-F238E27FC236}">
                <a16:creationId xmlns:a16="http://schemas.microsoft.com/office/drawing/2014/main" id="{4B0E0E8A-6C68-4EE7-82DE-AA9653B2E89B}"/>
              </a:ext>
            </a:extLst>
          </p:cNvPr>
          <p:cNvSpPr>
            <a:spLocks noGrp="1"/>
          </p:cNvSpPr>
          <p:nvPr>
            <p:ph type="subTitle" idx="1"/>
          </p:nvPr>
        </p:nvSpPr>
        <p:spPr>
          <a:xfrm>
            <a:off x="1524000" y="5274365"/>
            <a:ext cx="9144000" cy="1007165"/>
          </a:xfrm>
        </p:spPr>
        <p:txBody>
          <a:bodyPr>
            <a:normAutofit/>
          </a:bodyPr>
          <a:lstStyle/>
          <a:p>
            <a:r>
              <a:rPr lang="en-IN" dirty="0"/>
              <a:t>An analysis on student attrition rate in Clearwater State University</a:t>
            </a:r>
          </a:p>
          <a:p>
            <a:r>
              <a:rPr lang="en-IN" dirty="0"/>
              <a:t>By – Rhea Das</a:t>
            </a:r>
          </a:p>
        </p:txBody>
      </p:sp>
      <p:sp>
        <p:nvSpPr>
          <p:cNvPr id="5" name="Rectangle 4">
            <a:extLst>
              <a:ext uri="{FF2B5EF4-FFF2-40B4-BE49-F238E27FC236}">
                <a16:creationId xmlns:a16="http://schemas.microsoft.com/office/drawing/2014/main" id="{375485D8-D86D-4250-8599-15EDC94F163F}"/>
              </a:ext>
            </a:extLst>
          </p:cNvPr>
          <p:cNvSpPr/>
          <p:nvPr/>
        </p:nvSpPr>
        <p:spPr>
          <a:xfrm>
            <a:off x="2345635" y="821635"/>
            <a:ext cx="7421217" cy="385638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9FE7010-336C-4E73-8807-EA848885BC4A}"/>
              </a:ext>
            </a:extLst>
          </p:cNvPr>
          <p:cNvSpPr/>
          <p:nvPr/>
        </p:nvSpPr>
        <p:spPr>
          <a:xfrm>
            <a:off x="1868556" y="490330"/>
            <a:ext cx="8468139" cy="4518992"/>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310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7F48-3948-4EC1-8416-4DAE79362526}"/>
              </a:ext>
            </a:extLst>
          </p:cNvPr>
          <p:cNvSpPr>
            <a:spLocks noGrp="1"/>
          </p:cNvSpPr>
          <p:nvPr>
            <p:ph type="title"/>
          </p:nvPr>
        </p:nvSpPr>
        <p:spPr>
          <a:xfrm>
            <a:off x="838200" y="365126"/>
            <a:ext cx="10515600" cy="738664"/>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2800" dirty="0"/>
              <a:t>Relationship between Finance &amp; Housing Status of Students</a:t>
            </a:r>
          </a:p>
        </p:txBody>
      </p:sp>
      <p:pic>
        <p:nvPicPr>
          <p:cNvPr id="5" name="Content Placeholder 4">
            <a:extLst>
              <a:ext uri="{FF2B5EF4-FFF2-40B4-BE49-F238E27FC236}">
                <a16:creationId xmlns:a16="http://schemas.microsoft.com/office/drawing/2014/main" id="{87FBACD3-A8FD-4C70-A199-DFE3461F5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516605"/>
            <a:ext cx="6026624" cy="3591393"/>
          </a:xfrm>
        </p:spPr>
      </p:pic>
      <p:sp>
        <p:nvSpPr>
          <p:cNvPr id="6" name="TextBox 5">
            <a:extLst>
              <a:ext uri="{FF2B5EF4-FFF2-40B4-BE49-F238E27FC236}">
                <a16:creationId xmlns:a16="http://schemas.microsoft.com/office/drawing/2014/main" id="{66C151F8-8F08-4805-93FF-E0843B1201CF}"/>
              </a:ext>
            </a:extLst>
          </p:cNvPr>
          <p:cNvSpPr txBox="1"/>
          <p:nvPr/>
        </p:nvSpPr>
        <p:spPr>
          <a:xfrm>
            <a:off x="2803478" y="5546430"/>
            <a:ext cx="6913727" cy="738664"/>
          </a:xfrm>
          <a:prstGeom prst="rect">
            <a:avLst/>
          </a:prstGeom>
          <a:noFill/>
        </p:spPr>
        <p:txBody>
          <a:bodyPr wrap="square" rtlCol="0">
            <a:spAutoFit/>
          </a:bodyPr>
          <a:lstStyle/>
          <a:p>
            <a:pPr algn="ctr"/>
            <a:r>
              <a:rPr lang="en-IN" sz="1400" dirty="0"/>
              <a:t>Findings:</a:t>
            </a:r>
          </a:p>
          <a:p>
            <a:pPr marL="285750" indent="-285750">
              <a:buFont typeface="Arial" panose="020B0604020202020204" pitchFamily="34" charset="0"/>
              <a:buChar char="•"/>
            </a:pPr>
            <a:r>
              <a:rPr lang="en-IN" sz="1400" dirty="0"/>
              <a:t>The Fee structure is almost equal for on-campus/off-campus students.</a:t>
            </a:r>
          </a:p>
          <a:p>
            <a:pPr marL="285750" indent="-285750">
              <a:buFont typeface="Arial" panose="020B0604020202020204" pitchFamily="34" charset="0"/>
              <a:buChar char="•"/>
            </a:pPr>
            <a:r>
              <a:rPr lang="en-IN" sz="1400" dirty="0"/>
              <a:t>Financial needs of the students are more than the unmet financial needs of the students.</a:t>
            </a:r>
          </a:p>
        </p:txBody>
      </p:sp>
      <p:pic>
        <p:nvPicPr>
          <p:cNvPr id="8" name="Picture 7">
            <a:extLst>
              <a:ext uri="{FF2B5EF4-FFF2-40B4-BE49-F238E27FC236}">
                <a16:creationId xmlns:a16="http://schemas.microsoft.com/office/drawing/2014/main" id="{8874B82E-0118-4C70-9350-132F0E998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28" y="1442787"/>
            <a:ext cx="4719851" cy="3665211"/>
          </a:xfrm>
          <a:prstGeom prst="rect">
            <a:avLst/>
          </a:prstGeom>
        </p:spPr>
      </p:pic>
    </p:spTree>
    <p:extLst>
      <p:ext uri="{BB962C8B-B14F-4D97-AF65-F5344CB8AC3E}">
        <p14:creationId xmlns:p14="http://schemas.microsoft.com/office/powerpoint/2010/main" val="28165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0B01-AED3-416A-9CEC-F9BBE2A508CE}"/>
              </a:ext>
            </a:extLst>
          </p:cNvPr>
          <p:cNvSpPr>
            <a:spLocks noGrp="1"/>
          </p:cNvSpPr>
          <p:nvPr>
            <p:ph type="title"/>
          </p:nvPr>
        </p:nvSpPr>
        <p:spPr>
          <a:xfrm>
            <a:off x="838200" y="365125"/>
            <a:ext cx="10515600" cy="685753"/>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2800" dirty="0"/>
              <a:t>Relationship between Attrition &amp; Finances of different Degrees Groups</a:t>
            </a:r>
          </a:p>
        </p:txBody>
      </p:sp>
      <p:pic>
        <p:nvPicPr>
          <p:cNvPr id="5" name="Content Placeholder 4">
            <a:extLst>
              <a:ext uri="{FF2B5EF4-FFF2-40B4-BE49-F238E27FC236}">
                <a16:creationId xmlns:a16="http://schemas.microsoft.com/office/drawing/2014/main" id="{42D37E46-BE98-4754-B3EA-47E91F917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740" y="1399227"/>
            <a:ext cx="5295332" cy="3616987"/>
          </a:xfrm>
        </p:spPr>
      </p:pic>
      <p:pic>
        <p:nvPicPr>
          <p:cNvPr id="8" name="Picture 7">
            <a:extLst>
              <a:ext uri="{FF2B5EF4-FFF2-40B4-BE49-F238E27FC236}">
                <a16:creationId xmlns:a16="http://schemas.microsoft.com/office/drawing/2014/main" id="{43AAB163-364E-492A-9167-5AA4C6641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929" y="1446332"/>
            <a:ext cx="5295331" cy="3616987"/>
          </a:xfrm>
          <a:prstGeom prst="rect">
            <a:avLst/>
          </a:prstGeom>
        </p:spPr>
      </p:pic>
      <p:sp>
        <p:nvSpPr>
          <p:cNvPr id="9" name="TextBox 8">
            <a:extLst>
              <a:ext uri="{FF2B5EF4-FFF2-40B4-BE49-F238E27FC236}">
                <a16:creationId xmlns:a16="http://schemas.microsoft.com/office/drawing/2014/main" id="{52093D7E-D355-4556-8E50-A152D080A5F6}"/>
              </a:ext>
            </a:extLst>
          </p:cNvPr>
          <p:cNvSpPr txBox="1"/>
          <p:nvPr/>
        </p:nvSpPr>
        <p:spPr>
          <a:xfrm>
            <a:off x="2200132" y="5458773"/>
            <a:ext cx="7791735" cy="584775"/>
          </a:xfrm>
          <a:prstGeom prst="rect">
            <a:avLst/>
          </a:prstGeom>
          <a:noFill/>
        </p:spPr>
        <p:txBody>
          <a:bodyPr wrap="square" rtlCol="0">
            <a:spAutoFit/>
          </a:bodyPr>
          <a:lstStyle/>
          <a:p>
            <a:pPr algn="ctr"/>
            <a:r>
              <a:rPr lang="en-IN" sz="1600" dirty="0"/>
              <a:t>Findings:</a:t>
            </a:r>
          </a:p>
          <a:p>
            <a:pPr marL="285750" indent="-285750">
              <a:buFont typeface="Arial" panose="020B0604020202020204" pitchFamily="34" charset="0"/>
              <a:buChar char="•"/>
            </a:pPr>
            <a:r>
              <a:rPr lang="en-IN" sz="1600" dirty="0"/>
              <a:t>The highest fees is paid by the Bachelors and also the attrition is also high among them.</a:t>
            </a:r>
          </a:p>
        </p:txBody>
      </p:sp>
    </p:spTree>
    <p:extLst>
      <p:ext uri="{BB962C8B-B14F-4D97-AF65-F5344CB8AC3E}">
        <p14:creationId xmlns:p14="http://schemas.microsoft.com/office/powerpoint/2010/main" val="386092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91CC-AB68-4D28-BCB1-6A3AC458469F}"/>
              </a:ext>
            </a:extLst>
          </p:cNvPr>
          <p:cNvSpPr>
            <a:spLocks noGrp="1"/>
          </p:cNvSpPr>
          <p:nvPr>
            <p:ph type="title"/>
          </p:nvPr>
        </p:nvSpPr>
        <p:spPr>
          <a:xfrm>
            <a:off x="838200" y="365126"/>
            <a:ext cx="10515600" cy="672104"/>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200" dirty="0"/>
              <a:t>Boxplot of Financial Background &amp; Financial aid</a:t>
            </a:r>
          </a:p>
        </p:txBody>
      </p:sp>
      <p:pic>
        <p:nvPicPr>
          <p:cNvPr id="5" name="Content Placeholder 4">
            <a:extLst>
              <a:ext uri="{FF2B5EF4-FFF2-40B4-BE49-F238E27FC236}">
                <a16:creationId xmlns:a16="http://schemas.microsoft.com/office/drawing/2014/main" id="{8353EFD0-DB48-42F3-B0BD-95DA75D7F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73707"/>
            <a:ext cx="10515600" cy="3548418"/>
          </a:xfrm>
        </p:spPr>
      </p:pic>
      <p:pic>
        <p:nvPicPr>
          <p:cNvPr id="7" name="Picture 6">
            <a:extLst>
              <a:ext uri="{FF2B5EF4-FFF2-40B4-BE49-F238E27FC236}">
                <a16:creationId xmlns:a16="http://schemas.microsoft.com/office/drawing/2014/main" id="{0B163481-867B-4C4A-8AFE-4F5F70117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177" y="4858602"/>
            <a:ext cx="8093122" cy="1538737"/>
          </a:xfrm>
          <a:prstGeom prst="rect">
            <a:avLst/>
          </a:prstGeom>
        </p:spPr>
      </p:pic>
    </p:spTree>
    <p:extLst>
      <p:ext uri="{BB962C8B-B14F-4D97-AF65-F5344CB8AC3E}">
        <p14:creationId xmlns:p14="http://schemas.microsoft.com/office/powerpoint/2010/main" val="825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FBAE-4802-41F8-9D6F-EF9B88D29363}"/>
              </a:ext>
            </a:extLst>
          </p:cNvPr>
          <p:cNvSpPr>
            <a:spLocks noGrp="1"/>
          </p:cNvSpPr>
          <p:nvPr>
            <p:ph type="title"/>
          </p:nvPr>
        </p:nvSpPr>
        <p:spPr>
          <a:xfrm>
            <a:off x="838200" y="365126"/>
            <a:ext cx="10515600" cy="615536"/>
          </a:xfrm>
        </p:spPr>
        <p:style>
          <a:lnRef idx="2">
            <a:schemeClr val="accent6"/>
          </a:lnRef>
          <a:fillRef idx="1">
            <a:schemeClr val="lt1"/>
          </a:fillRef>
          <a:effectRef idx="0">
            <a:schemeClr val="accent6"/>
          </a:effectRef>
          <a:fontRef idx="minor">
            <a:schemeClr val="dk1"/>
          </a:fontRef>
        </p:style>
        <p:txBody>
          <a:bodyPr>
            <a:noAutofit/>
          </a:bodyPr>
          <a:lstStyle/>
          <a:p>
            <a:pPr algn="ctr"/>
            <a:r>
              <a:rPr lang="en-IN" sz="3600" dirty="0"/>
              <a:t>Target Variable </a:t>
            </a:r>
            <a:r>
              <a:rPr lang="en-IN" sz="2800" dirty="0"/>
              <a:t>- Attrition</a:t>
            </a:r>
            <a:endParaRPr lang="en-IN" sz="3600" dirty="0"/>
          </a:p>
        </p:txBody>
      </p:sp>
      <p:pic>
        <p:nvPicPr>
          <p:cNvPr id="9" name="Content Placeholder 8">
            <a:extLst>
              <a:ext uri="{FF2B5EF4-FFF2-40B4-BE49-F238E27FC236}">
                <a16:creationId xmlns:a16="http://schemas.microsoft.com/office/drawing/2014/main" id="{1277532F-2C66-471E-BBB7-EC6CF9177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3189"/>
            <a:ext cx="4471430" cy="4278011"/>
          </a:xfrm>
        </p:spPr>
      </p:pic>
      <p:sp>
        <p:nvSpPr>
          <p:cNvPr id="10" name="TextBox 9">
            <a:extLst>
              <a:ext uri="{FF2B5EF4-FFF2-40B4-BE49-F238E27FC236}">
                <a16:creationId xmlns:a16="http://schemas.microsoft.com/office/drawing/2014/main" id="{D8B20687-B431-4B33-A521-7378A5B55E01}"/>
              </a:ext>
            </a:extLst>
          </p:cNvPr>
          <p:cNvSpPr txBox="1"/>
          <p:nvPr/>
        </p:nvSpPr>
        <p:spPr>
          <a:xfrm>
            <a:off x="6541178" y="3288277"/>
            <a:ext cx="4250635" cy="2800767"/>
          </a:xfrm>
          <a:prstGeom prst="rect">
            <a:avLst/>
          </a:prstGeom>
          <a:noFill/>
        </p:spPr>
        <p:txBody>
          <a:bodyPr wrap="square" rtlCol="0">
            <a:spAutoFit/>
          </a:bodyPr>
          <a:lstStyle/>
          <a:p>
            <a:r>
              <a:rPr lang="en-IN" sz="1600" dirty="0"/>
              <a:t>Attrition_DV is the target variable derived from the variable RETURNED_2ND_YR.</a:t>
            </a:r>
          </a:p>
          <a:p>
            <a:endParaRPr lang="en-IN" sz="1600" dirty="0"/>
          </a:p>
          <a:p>
            <a:r>
              <a:rPr lang="en-IN" sz="1600" dirty="0"/>
              <a:t>1 - if student attrited</a:t>
            </a:r>
            <a:br>
              <a:rPr lang="en-IN" sz="1600" dirty="0"/>
            </a:br>
            <a:r>
              <a:rPr lang="en-IN" sz="1600" dirty="0"/>
              <a:t>0 - if student return to college for 2nd Year</a:t>
            </a:r>
          </a:p>
          <a:p>
            <a:endParaRPr lang="en-IN" sz="1600" dirty="0"/>
          </a:p>
          <a:p>
            <a:r>
              <a:rPr lang="en-IN" sz="1600" dirty="0"/>
              <a:t>The attrition percentage is 21.26%</a:t>
            </a:r>
          </a:p>
          <a:p>
            <a:endParaRPr lang="en-IN" sz="1600" dirty="0"/>
          </a:p>
          <a:p>
            <a:r>
              <a:rPr lang="en-IN" sz="1600" dirty="0"/>
              <a:t>University wants to reduce this by understanding the relationship between the other features with attrition.</a:t>
            </a:r>
          </a:p>
        </p:txBody>
      </p:sp>
      <p:pic>
        <p:nvPicPr>
          <p:cNvPr id="19" name="Picture 18">
            <a:extLst>
              <a:ext uri="{FF2B5EF4-FFF2-40B4-BE49-F238E27FC236}">
                <a16:creationId xmlns:a16="http://schemas.microsoft.com/office/drawing/2014/main" id="{A6938EB5-C4E5-4D37-ADA8-D05960F8B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178" y="1485391"/>
            <a:ext cx="4250635" cy="1298157"/>
          </a:xfrm>
          <a:prstGeom prst="rect">
            <a:avLst/>
          </a:prstGeom>
        </p:spPr>
      </p:pic>
    </p:spTree>
    <p:extLst>
      <p:ext uri="{BB962C8B-B14F-4D97-AF65-F5344CB8AC3E}">
        <p14:creationId xmlns:p14="http://schemas.microsoft.com/office/powerpoint/2010/main" val="254416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84EE-CB62-4E5D-814C-904B7A9F040A}"/>
              </a:ext>
            </a:extLst>
          </p:cNvPr>
          <p:cNvSpPr>
            <a:spLocks noGrp="1"/>
          </p:cNvSpPr>
          <p:nvPr>
            <p:ph type="title"/>
          </p:nvPr>
        </p:nvSpPr>
        <p:spPr>
          <a:xfrm>
            <a:off x="838200" y="365125"/>
            <a:ext cx="10515600" cy="840823"/>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Crosstab, Chi-square Test of Association &amp; Hypothesis</a:t>
            </a:r>
          </a:p>
        </p:txBody>
      </p:sp>
      <p:sp>
        <p:nvSpPr>
          <p:cNvPr id="3" name="Content Placeholder 2">
            <a:extLst>
              <a:ext uri="{FF2B5EF4-FFF2-40B4-BE49-F238E27FC236}">
                <a16:creationId xmlns:a16="http://schemas.microsoft.com/office/drawing/2014/main" id="{643C5842-15D3-42C4-BC40-2E97ADE07BE6}"/>
              </a:ext>
            </a:extLst>
          </p:cNvPr>
          <p:cNvSpPr>
            <a:spLocks noGrp="1"/>
          </p:cNvSpPr>
          <p:nvPr>
            <p:ph idx="1"/>
          </p:nvPr>
        </p:nvSpPr>
        <p:spPr>
          <a:xfrm>
            <a:off x="838200" y="2199861"/>
            <a:ext cx="10515600" cy="4293013"/>
          </a:xfrm>
        </p:spPr>
        <p:txBody>
          <a:bodyPr>
            <a:normAutofit/>
          </a:bodyPr>
          <a:lstStyle/>
          <a:p>
            <a:r>
              <a:rPr lang="en-IN" sz="1600" dirty="0"/>
              <a:t>The </a:t>
            </a:r>
            <a:r>
              <a:rPr lang="en-IN" sz="1600" b="1" dirty="0"/>
              <a:t>Chi-square test of independence </a:t>
            </a:r>
            <a:r>
              <a:rPr lang="en-IN" sz="1600" dirty="0"/>
              <a:t>helps find if there is a relationship between two categorical variables.</a:t>
            </a:r>
          </a:p>
          <a:p>
            <a:r>
              <a:rPr lang="en-IN" sz="1600" dirty="0"/>
              <a:t>The data is displayed in a cross-tabulation format with each row representing a level (group) for one variable and each column representing a level (group) for another variable.</a:t>
            </a:r>
          </a:p>
          <a:p>
            <a:r>
              <a:rPr lang="en-IN" sz="1600" dirty="0"/>
              <a:t>The test is comparing the observed observations to the expected observations.</a:t>
            </a:r>
          </a:p>
          <a:p>
            <a:r>
              <a:rPr lang="en-IN" sz="1600" dirty="0"/>
              <a:t>Some other tests are 'g-test','fisher','</a:t>
            </a:r>
            <a:r>
              <a:rPr lang="en-IN" sz="1600" dirty="0" err="1"/>
              <a:t>mcnemar</a:t>
            </a:r>
            <a:r>
              <a:rPr lang="en-IN" sz="1600" dirty="0"/>
              <a:t>’.</a:t>
            </a:r>
            <a:br>
              <a:rPr lang="en-IN" sz="1600" dirty="0"/>
            </a:br>
            <a:br>
              <a:rPr lang="en-IN" sz="1600" dirty="0"/>
            </a:br>
            <a:endParaRPr lang="en-IN" sz="1600" dirty="0"/>
          </a:p>
          <a:p>
            <a:r>
              <a:rPr lang="en-IN" sz="1600" b="1" dirty="0"/>
              <a:t>Hypothesis </a:t>
            </a:r>
            <a:r>
              <a:rPr lang="en-IN" sz="1600" dirty="0"/>
              <a:t>between 2 categorical variables:</a:t>
            </a:r>
          </a:p>
          <a:p>
            <a:pPr marL="0" indent="0">
              <a:buNone/>
            </a:pPr>
            <a:r>
              <a:rPr lang="en-IN" sz="1600" b="1" dirty="0"/>
              <a:t>              -The H0 (Null Hypothesis)</a:t>
            </a:r>
            <a:r>
              <a:rPr lang="en-IN" sz="1600" dirty="0"/>
              <a:t>: There is no relationship between variable one and variable two.</a:t>
            </a:r>
          </a:p>
          <a:p>
            <a:pPr marL="0" indent="0">
              <a:buNone/>
            </a:pPr>
            <a:r>
              <a:rPr lang="en-IN" sz="1600" b="1" dirty="0"/>
              <a:t>              -The H1 (Alternative Hypothesis)</a:t>
            </a:r>
            <a:r>
              <a:rPr lang="en-IN" sz="1600" dirty="0"/>
              <a:t>: There is a relationship between variable 1 and variable 2.</a:t>
            </a:r>
            <a:br>
              <a:rPr lang="en-IN" sz="1600" dirty="0"/>
            </a:br>
            <a:endParaRPr lang="en-IN" sz="1600" dirty="0"/>
          </a:p>
          <a:p>
            <a:r>
              <a:rPr lang="en-IN" sz="1600" dirty="0"/>
              <a:t>If the </a:t>
            </a:r>
            <a:r>
              <a:rPr lang="en-IN" sz="1600" b="1" dirty="0"/>
              <a:t>p-value</a:t>
            </a:r>
            <a:r>
              <a:rPr lang="en-IN" sz="1600" dirty="0"/>
              <a:t> is significant, reject the null hypothesis and claim that the findings support the alternative hypothesis.</a:t>
            </a:r>
          </a:p>
        </p:txBody>
      </p:sp>
      <p:sp>
        <p:nvSpPr>
          <p:cNvPr id="4" name="TextBox 3">
            <a:extLst>
              <a:ext uri="{FF2B5EF4-FFF2-40B4-BE49-F238E27FC236}">
                <a16:creationId xmlns:a16="http://schemas.microsoft.com/office/drawing/2014/main" id="{47CEF64C-D949-463F-8351-ABC46276224B}"/>
              </a:ext>
            </a:extLst>
          </p:cNvPr>
          <p:cNvSpPr txBox="1"/>
          <p:nvPr/>
        </p:nvSpPr>
        <p:spPr>
          <a:xfrm>
            <a:off x="5095460" y="1579168"/>
            <a:ext cx="2001079" cy="461665"/>
          </a:xfrm>
          <a:prstGeom prst="rect">
            <a:avLst/>
          </a:prstGeom>
          <a:noFill/>
        </p:spPr>
        <p:txBody>
          <a:bodyPr wrap="square" rtlCol="0">
            <a:spAutoFit/>
          </a:bodyPr>
          <a:lstStyle/>
          <a:p>
            <a:pPr algn="ctr"/>
            <a:r>
              <a:rPr lang="en-IN" sz="2400" dirty="0"/>
              <a:t>Introduction</a:t>
            </a:r>
          </a:p>
        </p:txBody>
      </p:sp>
    </p:spTree>
    <p:extLst>
      <p:ext uri="{BB962C8B-B14F-4D97-AF65-F5344CB8AC3E}">
        <p14:creationId xmlns:p14="http://schemas.microsoft.com/office/powerpoint/2010/main" val="375340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F8F5-D616-4EF5-89A9-B814F3D44871}"/>
              </a:ext>
            </a:extLst>
          </p:cNvPr>
          <p:cNvSpPr>
            <a:spLocks noGrp="1"/>
          </p:cNvSpPr>
          <p:nvPr>
            <p:ph type="title"/>
          </p:nvPr>
        </p:nvSpPr>
        <p:spPr>
          <a:xfrm>
            <a:off x="838200" y="365126"/>
            <a:ext cx="10515600" cy="67818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200" dirty="0"/>
              <a:t>Attrition vs Decile bins</a:t>
            </a:r>
            <a:endParaRPr lang="en-IN" sz="2400" dirty="0"/>
          </a:p>
        </p:txBody>
      </p:sp>
      <p:pic>
        <p:nvPicPr>
          <p:cNvPr id="5" name="Content Placeholder 4">
            <a:extLst>
              <a:ext uri="{FF2B5EF4-FFF2-40B4-BE49-F238E27FC236}">
                <a16:creationId xmlns:a16="http://schemas.microsoft.com/office/drawing/2014/main" id="{6E90C2B5-0E16-4993-8B65-38F655097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3060" y="2103437"/>
            <a:ext cx="3680740" cy="1325563"/>
          </a:xfrm>
          <a:prstGeom prst="rect">
            <a:avLst/>
          </a:prstGeom>
        </p:spPr>
      </p:pic>
      <p:sp>
        <p:nvSpPr>
          <p:cNvPr id="6" name="TextBox 5">
            <a:extLst>
              <a:ext uri="{FF2B5EF4-FFF2-40B4-BE49-F238E27FC236}">
                <a16:creationId xmlns:a16="http://schemas.microsoft.com/office/drawing/2014/main" id="{5FFE90E8-522C-4BCF-A1E6-82ADA5EAB1CE}"/>
              </a:ext>
            </a:extLst>
          </p:cNvPr>
          <p:cNvSpPr txBox="1"/>
          <p:nvPr/>
        </p:nvSpPr>
        <p:spPr>
          <a:xfrm>
            <a:off x="790178" y="1404098"/>
            <a:ext cx="10611643" cy="338554"/>
          </a:xfrm>
          <a:prstGeom prst="rect">
            <a:avLst/>
          </a:prstGeom>
          <a:noFill/>
        </p:spPr>
        <p:txBody>
          <a:bodyPr wrap="square" rtlCol="0">
            <a:spAutoFit/>
          </a:bodyPr>
          <a:lstStyle/>
          <a:p>
            <a:r>
              <a:rPr lang="en-IN" sz="1600" dirty="0"/>
              <a:t>Note: The students are separated into bins of 5 categories to find the relations between the entrance test marks and attrition.</a:t>
            </a:r>
          </a:p>
        </p:txBody>
      </p:sp>
      <p:sp>
        <p:nvSpPr>
          <p:cNvPr id="9" name="TextBox 8">
            <a:extLst>
              <a:ext uri="{FF2B5EF4-FFF2-40B4-BE49-F238E27FC236}">
                <a16:creationId xmlns:a16="http://schemas.microsoft.com/office/drawing/2014/main" id="{9ADB0FD0-EC82-4896-A1ED-183CF060CD8B}"/>
              </a:ext>
            </a:extLst>
          </p:cNvPr>
          <p:cNvSpPr txBox="1"/>
          <p:nvPr/>
        </p:nvSpPr>
        <p:spPr>
          <a:xfrm>
            <a:off x="7260560" y="3789785"/>
            <a:ext cx="4505739" cy="2800767"/>
          </a:xfrm>
          <a:prstGeom prst="rect">
            <a:avLst/>
          </a:prstGeom>
          <a:noFill/>
        </p:spPr>
        <p:txBody>
          <a:bodyPr wrap="square" rtlCol="0">
            <a:spAutoFit/>
          </a:bodyPr>
          <a:lstStyle/>
          <a:p>
            <a:pPr algn="ctr"/>
            <a:r>
              <a:rPr lang="en-IN" sz="1600" dirty="0"/>
              <a:t>Findings:</a:t>
            </a:r>
          </a:p>
          <a:p>
            <a:pPr marL="285750" indent="-285750">
              <a:buFont typeface="Arial" panose="020B0604020202020204" pitchFamily="34" charset="0"/>
              <a:buChar char="•"/>
            </a:pPr>
            <a:r>
              <a:rPr lang="en-IN" sz="1600" dirty="0"/>
              <a:t>As the p-value is more than alpha, H0 is rejected.</a:t>
            </a:r>
          </a:p>
          <a:p>
            <a:pPr marL="285750" indent="-285750">
              <a:buFont typeface="Arial" panose="020B0604020202020204" pitchFamily="34" charset="0"/>
              <a:buChar char="•"/>
            </a:pPr>
            <a:r>
              <a:rPr lang="en-IN" sz="1600" dirty="0"/>
              <a:t>Attrition rate is dependant on the student entrance test.</a:t>
            </a:r>
          </a:p>
          <a:p>
            <a:pPr marL="285750" indent="-285750">
              <a:buFont typeface="Arial" panose="020B0604020202020204" pitchFamily="34" charset="0"/>
              <a:buChar char="•"/>
            </a:pPr>
            <a:r>
              <a:rPr lang="en-IN" sz="1600" dirty="0"/>
              <a:t>University should prioritize on giving application to students scoring above average.</a:t>
            </a:r>
          </a:p>
          <a:p>
            <a:pPr marL="285750" indent="-285750">
              <a:buFont typeface="Arial" panose="020B0604020202020204" pitchFamily="34" charset="0"/>
              <a:buChar char="•"/>
            </a:pPr>
            <a:r>
              <a:rPr lang="en-IN" sz="1600" dirty="0"/>
              <a:t>The students with lower entrance test marks might not return for the second term of their respective programs.</a:t>
            </a:r>
          </a:p>
          <a:p>
            <a:pPr marL="285750" indent="-285750">
              <a:buFont typeface="Arial" panose="020B0604020202020204" pitchFamily="34" charset="0"/>
              <a:buChar char="•"/>
            </a:pPr>
            <a:r>
              <a:rPr lang="en-IN" sz="1600" dirty="0"/>
              <a:t>University should provide extra academic support to students with lower marks.</a:t>
            </a:r>
          </a:p>
        </p:txBody>
      </p:sp>
      <p:pic>
        <p:nvPicPr>
          <p:cNvPr id="11" name="Picture 10">
            <a:extLst>
              <a:ext uri="{FF2B5EF4-FFF2-40B4-BE49-F238E27FC236}">
                <a16:creationId xmlns:a16="http://schemas.microsoft.com/office/drawing/2014/main" id="{0E015043-D842-4744-9042-F08F41E57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62134"/>
            <a:ext cx="6050035" cy="4372405"/>
          </a:xfrm>
          <a:prstGeom prst="rect">
            <a:avLst/>
          </a:prstGeom>
        </p:spPr>
      </p:pic>
    </p:spTree>
    <p:extLst>
      <p:ext uri="{BB962C8B-B14F-4D97-AF65-F5344CB8AC3E}">
        <p14:creationId xmlns:p14="http://schemas.microsoft.com/office/powerpoint/2010/main" val="4069324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5BA0-07AD-405D-9CB8-7D26CC9FE808}"/>
              </a:ext>
            </a:extLst>
          </p:cNvPr>
          <p:cNvSpPr>
            <a:spLocks noGrp="1"/>
          </p:cNvSpPr>
          <p:nvPr>
            <p:ph type="title"/>
          </p:nvPr>
        </p:nvSpPr>
        <p:spPr>
          <a:xfrm>
            <a:off x="838200" y="365126"/>
            <a:ext cx="10515600" cy="603866"/>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Attrition vs Degree group</a:t>
            </a:r>
          </a:p>
        </p:txBody>
      </p:sp>
      <p:pic>
        <p:nvPicPr>
          <p:cNvPr id="5" name="Content Placeholder 4">
            <a:extLst>
              <a:ext uri="{FF2B5EF4-FFF2-40B4-BE49-F238E27FC236}">
                <a16:creationId xmlns:a16="http://schemas.microsoft.com/office/drawing/2014/main" id="{667AD351-1104-45AA-B8E5-2EAC366DF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83141"/>
            <a:ext cx="5257800" cy="3307004"/>
          </a:xfrm>
        </p:spPr>
      </p:pic>
      <p:pic>
        <p:nvPicPr>
          <p:cNvPr id="7" name="Picture 6">
            <a:extLst>
              <a:ext uri="{FF2B5EF4-FFF2-40B4-BE49-F238E27FC236}">
                <a16:creationId xmlns:a16="http://schemas.microsoft.com/office/drawing/2014/main" id="{6ECA651B-8EB2-4F7C-ADE0-FEFA46E3D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621961"/>
            <a:ext cx="5257798" cy="3307004"/>
          </a:xfrm>
          <a:prstGeom prst="rect">
            <a:avLst/>
          </a:prstGeom>
        </p:spPr>
      </p:pic>
      <p:sp>
        <p:nvSpPr>
          <p:cNvPr id="8" name="TextBox 7">
            <a:extLst>
              <a:ext uri="{FF2B5EF4-FFF2-40B4-BE49-F238E27FC236}">
                <a16:creationId xmlns:a16="http://schemas.microsoft.com/office/drawing/2014/main" id="{05A124BB-416A-4B09-9666-C1111E37D5A9}"/>
              </a:ext>
            </a:extLst>
          </p:cNvPr>
          <p:cNvSpPr txBox="1"/>
          <p:nvPr/>
        </p:nvSpPr>
        <p:spPr>
          <a:xfrm>
            <a:off x="838200" y="5459104"/>
            <a:ext cx="10515599" cy="1077218"/>
          </a:xfrm>
          <a:prstGeom prst="rect">
            <a:avLst/>
          </a:prstGeom>
          <a:noFill/>
        </p:spPr>
        <p:txBody>
          <a:bodyPr wrap="square" rtlCol="0">
            <a:spAutoFit/>
          </a:bodyPr>
          <a:lstStyle/>
          <a:p>
            <a:pPr algn="ctr"/>
            <a:r>
              <a:rPr lang="en-IN" sz="1600" dirty="0"/>
              <a:t>Findings:</a:t>
            </a:r>
          </a:p>
          <a:p>
            <a:pPr marL="285750" indent="-285750">
              <a:buFont typeface="Arial" panose="020B0604020202020204" pitchFamily="34" charset="0"/>
              <a:buChar char="•"/>
            </a:pPr>
            <a:r>
              <a:rPr lang="en-IN" sz="1600" dirty="0"/>
              <a:t>Attrition is dependant on the Degree group variable.</a:t>
            </a:r>
          </a:p>
          <a:p>
            <a:pPr marL="285750" indent="-285750">
              <a:buFont typeface="Arial" panose="020B0604020202020204" pitchFamily="34" charset="0"/>
              <a:buChar char="•"/>
            </a:pPr>
            <a:r>
              <a:rPr lang="en-IN" sz="1600" dirty="0"/>
              <a:t>Attrition is more among the Bachelor students – University should look into the course fees for Bachelors as they pay the highest and also most of the students in the university come to study Bachelors.</a:t>
            </a:r>
          </a:p>
        </p:txBody>
      </p:sp>
    </p:spTree>
    <p:extLst>
      <p:ext uri="{BB962C8B-B14F-4D97-AF65-F5344CB8AC3E}">
        <p14:creationId xmlns:p14="http://schemas.microsoft.com/office/powerpoint/2010/main" val="299168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776F-F2AC-4AA4-A067-9961976E3172}"/>
              </a:ext>
            </a:extLst>
          </p:cNvPr>
          <p:cNvSpPr>
            <a:spLocks noGrp="1"/>
          </p:cNvSpPr>
          <p:nvPr>
            <p:ph type="title"/>
          </p:nvPr>
        </p:nvSpPr>
        <p:spPr>
          <a:xfrm>
            <a:off x="838200" y="365125"/>
            <a:ext cx="10515600" cy="658457"/>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Attrition vs Student Background</a:t>
            </a:r>
          </a:p>
        </p:txBody>
      </p:sp>
      <p:pic>
        <p:nvPicPr>
          <p:cNvPr id="5" name="Content Placeholder 4">
            <a:extLst>
              <a:ext uri="{FF2B5EF4-FFF2-40B4-BE49-F238E27FC236}">
                <a16:creationId xmlns:a16="http://schemas.microsoft.com/office/drawing/2014/main" id="{BF6958C3-9CA6-422C-8CEA-14E09A9AB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131" y="1361516"/>
            <a:ext cx="5257800" cy="3333314"/>
          </a:xfrm>
        </p:spPr>
      </p:pic>
      <p:pic>
        <p:nvPicPr>
          <p:cNvPr id="7" name="Picture 6">
            <a:extLst>
              <a:ext uri="{FF2B5EF4-FFF2-40B4-BE49-F238E27FC236}">
                <a16:creationId xmlns:a16="http://schemas.microsoft.com/office/drawing/2014/main" id="{D805FF1E-ED3F-49A0-A840-373679682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071" y="1457050"/>
            <a:ext cx="5066729" cy="3237780"/>
          </a:xfrm>
          <a:prstGeom prst="rect">
            <a:avLst/>
          </a:prstGeom>
        </p:spPr>
      </p:pic>
      <p:sp>
        <p:nvSpPr>
          <p:cNvPr id="8" name="TextBox 7">
            <a:extLst>
              <a:ext uri="{FF2B5EF4-FFF2-40B4-BE49-F238E27FC236}">
                <a16:creationId xmlns:a16="http://schemas.microsoft.com/office/drawing/2014/main" id="{01BA19A6-BCEC-4F84-8B49-9639D40F3C15}"/>
              </a:ext>
            </a:extLst>
          </p:cNvPr>
          <p:cNvSpPr txBox="1"/>
          <p:nvPr/>
        </p:nvSpPr>
        <p:spPr>
          <a:xfrm>
            <a:off x="2523129" y="5400950"/>
            <a:ext cx="6763603" cy="1077218"/>
          </a:xfrm>
          <a:prstGeom prst="rect">
            <a:avLst/>
          </a:prstGeom>
          <a:noFill/>
        </p:spPr>
        <p:txBody>
          <a:bodyPr wrap="square" rtlCol="0">
            <a:spAutoFit/>
          </a:bodyPr>
          <a:lstStyle/>
          <a:p>
            <a:pPr algn="ctr"/>
            <a:r>
              <a:rPr lang="en-IN" sz="1600" dirty="0"/>
              <a:t>Findings:</a:t>
            </a:r>
          </a:p>
          <a:p>
            <a:pPr marL="285750" indent="-285750">
              <a:buFont typeface="Arial" panose="020B0604020202020204" pitchFamily="34" charset="0"/>
              <a:buChar char="•"/>
            </a:pPr>
            <a:r>
              <a:rPr lang="en-IN" sz="1600" dirty="0"/>
              <a:t>Attrition is dependent on student’s background.</a:t>
            </a:r>
          </a:p>
          <a:p>
            <a:pPr marL="285750" indent="-285750">
              <a:buFont typeface="Arial" panose="020B0604020202020204" pitchFamily="34" charset="0"/>
              <a:buChar char="•"/>
            </a:pPr>
            <a:r>
              <a:rPr lang="en-IN" sz="1600" dirty="0"/>
              <a:t>Students with BGD 1 has the highest attrition rate followed by BDG3.</a:t>
            </a:r>
          </a:p>
          <a:p>
            <a:pPr marL="285750" indent="-285750">
              <a:buFont typeface="Arial" panose="020B0604020202020204" pitchFamily="34" charset="0"/>
              <a:buChar char="•"/>
            </a:pPr>
            <a:r>
              <a:rPr lang="en-IN" sz="1600" dirty="0"/>
              <a:t>The reason can be related to the fees paid by the respective students.</a:t>
            </a:r>
          </a:p>
        </p:txBody>
      </p:sp>
    </p:spTree>
    <p:extLst>
      <p:ext uri="{BB962C8B-B14F-4D97-AF65-F5344CB8AC3E}">
        <p14:creationId xmlns:p14="http://schemas.microsoft.com/office/powerpoint/2010/main" val="95032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39C5D-E4BC-4DD0-8ED6-022A5B8C36A2}"/>
              </a:ext>
            </a:extLst>
          </p:cNvPr>
          <p:cNvSpPr>
            <a:spLocks noGrp="1"/>
          </p:cNvSpPr>
          <p:nvPr>
            <p:ph type="title"/>
          </p:nvPr>
        </p:nvSpPr>
        <p:spPr>
          <a:xfrm>
            <a:off x="838200" y="365125"/>
            <a:ext cx="10515600" cy="644809"/>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Attrition vs Student Housing Status</a:t>
            </a:r>
          </a:p>
        </p:txBody>
      </p:sp>
      <p:pic>
        <p:nvPicPr>
          <p:cNvPr id="9" name="Content Placeholder 8">
            <a:extLst>
              <a:ext uri="{FF2B5EF4-FFF2-40B4-BE49-F238E27FC236}">
                <a16:creationId xmlns:a16="http://schemas.microsoft.com/office/drawing/2014/main" id="{69ABF977-4D60-49C6-92E3-73C2FCEBD9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582" y="1419367"/>
            <a:ext cx="5072418" cy="3766782"/>
          </a:xfrm>
        </p:spPr>
      </p:pic>
      <p:pic>
        <p:nvPicPr>
          <p:cNvPr id="11" name="Picture 10">
            <a:extLst>
              <a:ext uri="{FF2B5EF4-FFF2-40B4-BE49-F238E27FC236}">
                <a16:creationId xmlns:a16="http://schemas.microsoft.com/office/drawing/2014/main" id="{0E1E1AED-4A54-4091-9F6D-29B066729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136" y="1419365"/>
            <a:ext cx="3707639" cy="3766782"/>
          </a:xfrm>
          <a:prstGeom prst="rect">
            <a:avLst/>
          </a:prstGeom>
        </p:spPr>
      </p:pic>
      <p:sp>
        <p:nvSpPr>
          <p:cNvPr id="13" name="TextBox 12">
            <a:extLst>
              <a:ext uri="{FF2B5EF4-FFF2-40B4-BE49-F238E27FC236}">
                <a16:creationId xmlns:a16="http://schemas.microsoft.com/office/drawing/2014/main" id="{96E95C03-88AA-4602-8087-87A1D563D46A}"/>
              </a:ext>
            </a:extLst>
          </p:cNvPr>
          <p:cNvSpPr txBox="1"/>
          <p:nvPr/>
        </p:nvSpPr>
        <p:spPr>
          <a:xfrm>
            <a:off x="1137310" y="5524641"/>
            <a:ext cx="10276765" cy="830997"/>
          </a:xfrm>
          <a:prstGeom prst="rect">
            <a:avLst/>
          </a:prstGeom>
          <a:noFill/>
        </p:spPr>
        <p:txBody>
          <a:bodyPr wrap="square" rtlCol="0">
            <a:spAutoFit/>
          </a:bodyPr>
          <a:lstStyle/>
          <a:p>
            <a:pPr algn="ctr"/>
            <a:r>
              <a:rPr lang="en-IN" sz="1600" dirty="0"/>
              <a:t>Findings:</a:t>
            </a:r>
          </a:p>
          <a:p>
            <a:pPr marL="285750" indent="-285750">
              <a:buFont typeface="Arial" panose="020B0604020202020204" pitchFamily="34" charset="0"/>
              <a:buChar char="•"/>
            </a:pPr>
            <a:r>
              <a:rPr lang="en-IN" sz="1600" dirty="0"/>
              <a:t>Attrition variable is dependent on the housing status of the student, hence the University should take better decisions on  which students should stay on-campus and the fee structure provided to them.</a:t>
            </a:r>
          </a:p>
        </p:txBody>
      </p:sp>
    </p:spTree>
    <p:extLst>
      <p:ext uri="{BB962C8B-B14F-4D97-AF65-F5344CB8AC3E}">
        <p14:creationId xmlns:p14="http://schemas.microsoft.com/office/powerpoint/2010/main" val="3535977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FF6D-543E-422A-B82C-290C1CEC5782}"/>
              </a:ext>
            </a:extLst>
          </p:cNvPr>
          <p:cNvSpPr>
            <a:spLocks noGrp="1"/>
          </p:cNvSpPr>
          <p:nvPr>
            <p:ph type="title"/>
          </p:nvPr>
        </p:nvSpPr>
        <p:spPr>
          <a:xfrm>
            <a:off x="838200" y="365126"/>
            <a:ext cx="10515600" cy="631161"/>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Attrition vs Student Gender vs Student Nationality</a:t>
            </a:r>
          </a:p>
        </p:txBody>
      </p:sp>
      <p:pic>
        <p:nvPicPr>
          <p:cNvPr id="5" name="Content Placeholder 4">
            <a:extLst>
              <a:ext uri="{FF2B5EF4-FFF2-40B4-BE49-F238E27FC236}">
                <a16:creationId xmlns:a16="http://schemas.microsoft.com/office/drawing/2014/main" id="{D4E274B1-AAD2-4F9C-A302-9A56165BA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2020"/>
            <a:ext cx="5125872" cy="3320923"/>
          </a:xfrm>
        </p:spPr>
      </p:pic>
      <p:pic>
        <p:nvPicPr>
          <p:cNvPr id="7" name="Picture 6">
            <a:extLst>
              <a:ext uri="{FF2B5EF4-FFF2-40B4-BE49-F238E27FC236}">
                <a16:creationId xmlns:a16="http://schemas.microsoft.com/office/drawing/2014/main" id="{C4F74A7A-DC0F-4B8B-A8E0-EEC5D2880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107" y="1292021"/>
            <a:ext cx="4848902" cy="2581635"/>
          </a:xfrm>
          <a:prstGeom prst="rect">
            <a:avLst/>
          </a:prstGeom>
        </p:spPr>
      </p:pic>
      <p:pic>
        <p:nvPicPr>
          <p:cNvPr id="9" name="Picture 8">
            <a:extLst>
              <a:ext uri="{FF2B5EF4-FFF2-40B4-BE49-F238E27FC236}">
                <a16:creationId xmlns:a16="http://schemas.microsoft.com/office/drawing/2014/main" id="{51699088-D52E-4D2E-88B9-1A5EDD717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107" y="3995582"/>
            <a:ext cx="4848903" cy="2591162"/>
          </a:xfrm>
          <a:prstGeom prst="rect">
            <a:avLst/>
          </a:prstGeom>
        </p:spPr>
      </p:pic>
      <p:sp>
        <p:nvSpPr>
          <p:cNvPr id="10" name="TextBox 9">
            <a:extLst>
              <a:ext uri="{FF2B5EF4-FFF2-40B4-BE49-F238E27FC236}">
                <a16:creationId xmlns:a16="http://schemas.microsoft.com/office/drawing/2014/main" id="{01C07B16-FDA5-4034-B1D3-A581CAA99BF4}"/>
              </a:ext>
            </a:extLst>
          </p:cNvPr>
          <p:cNvSpPr txBox="1"/>
          <p:nvPr/>
        </p:nvSpPr>
        <p:spPr>
          <a:xfrm>
            <a:off x="827585" y="5291163"/>
            <a:ext cx="4775960" cy="1077218"/>
          </a:xfrm>
          <a:prstGeom prst="rect">
            <a:avLst/>
          </a:prstGeom>
          <a:noFill/>
        </p:spPr>
        <p:txBody>
          <a:bodyPr wrap="square" rtlCol="0">
            <a:spAutoFit/>
          </a:bodyPr>
          <a:lstStyle/>
          <a:p>
            <a:pPr algn="ctr"/>
            <a:r>
              <a:rPr lang="en-IN" sz="1600" dirty="0"/>
              <a:t>Findings:</a:t>
            </a:r>
          </a:p>
          <a:p>
            <a:pPr marL="285750" indent="-285750">
              <a:buFont typeface="Arial" panose="020B0604020202020204" pitchFamily="34" charset="0"/>
              <a:buChar char="•"/>
            </a:pPr>
            <a:r>
              <a:rPr lang="en-IN" sz="1600" dirty="0"/>
              <a:t>Student Gender is dependent on Nationality</a:t>
            </a:r>
          </a:p>
          <a:p>
            <a:pPr marL="285750" indent="-285750">
              <a:buFont typeface="Arial" panose="020B0604020202020204" pitchFamily="34" charset="0"/>
              <a:buChar char="•"/>
            </a:pPr>
            <a:r>
              <a:rPr lang="en-IN" sz="1600" dirty="0"/>
              <a:t>Attrition is more among female students than males </a:t>
            </a:r>
          </a:p>
          <a:p>
            <a:pPr marL="285750" indent="-285750">
              <a:buFont typeface="Arial" panose="020B0604020202020204" pitchFamily="34" charset="0"/>
              <a:buChar char="•"/>
            </a:pPr>
            <a:r>
              <a:rPr lang="en-IN" sz="1600" dirty="0"/>
              <a:t>Attrition more among National students.</a:t>
            </a:r>
          </a:p>
        </p:txBody>
      </p:sp>
    </p:spTree>
    <p:extLst>
      <p:ext uri="{BB962C8B-B14F-4D97-AF65-F5344CB8AC3E}">
        <p14:creationId xmlns:p14="http://schemas.microsoft.com/office/powerpoint/2010/main" val="403142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D365-06B4-4EA0-8A6D-12911C8FEA09}"/>
              </a:ext>
            </a:extLst>
          </p:cNvPr>
          <p:cNvSpPr>
            <a:spLocks noGrp="1"/>
          </p:cNvSpPr>
          <p:nvPr>
            <p:ph type="title"/>
          </p:nvPr>
        </p:nvSpPr>
        <p:spPr>
          <a:xfrm>
            <a:off x="838200" y="325370"/>
            <a:ext cx="10515600" cy="628788"/>
          </a:xfrm>
          <a:noFill/>
          <a:ln>
            <a:solidFill>
              <a:schemeClr val="accent6">
                <a:lumMod val="75000"/>
              </a:schemeClr>
            </a:solidFill>
          </a:ln>
        </p:spPr>
        <p:txBody>
          <a:bodyPr>
            <a:normAutofit fontScale="90000"/>
          </a:bodyPr>
          <a:lstStyle/>
          <a:p>
            <a:pPr algn="ctr"/>
            <a:r>
              <a:rPr lang="en-IN" sz="4000" dirty="0"/>
              <a:t>Agenda</a:t>
            </a:r>
            <a:endParaRPr lang="en-IN" dirty="0"/>
          </a:p>
        </p:txBody>
      </p:sp>
      <p:sp>
        <p:nvSpPr>
          <p:cNvPr id="3" name="Content Placeholder 2">
            <a:extLst>
              <a:ext uri="{FF2B5EF4-FFF2-40B4-BE49-F238E27FC236}">
                <a16:creationId xmlns:a16="http://schemas.microsoft.com/office/drawing/2014/main" id="{2B5F501E-C13B-47EB-ADF7-A94DC4ABCD76}"/>
              </a:ext>
            </a:extLst>
          </p:cNvPr>
          <p:cNvSpPr>
            <a:spLocks noGrp="1"/>
          </p:cNvSpPr>
          <p:nvPr>
            <p:ph idx="1"/>
          </p:nvPr>
        </p:nvSpPr>
        <p:spPr>
          <a:xfrm>
            <a:off x="838200" y="1126435"/>
            <a:ext cx="5467066" cy="5050528"/>
          </a:xfrm>
        </p:spPr>
        <p:txBody>
          <a:bodyPr>
            <a:normAutofit fontScale="92500" lnSpcReduction="10000"/>
          </a:bodyPr>
          <a:lstStyle/>
          <a:p>
            <a:r>
              <a:rPr lang="en-IN" sz="1800" dirty="0"/>
              <a:t>Project Synopsis</a:t>
            </a:r>
          </a:p>
          <a:p>
            <a:r>
              <a:rPr lang="en-IN" sz="1800" dirty="0"/>
              <a:t>Business Question</a:t>
            </a:r>
          </a:p>
          <a:p>
            <a:r>
              <a:rPr lang="en-IN" sz="1800" dirty="0"/>
              <a:t>Executive Summary</a:t>
            </a:r>
          </a:p>
          <a:p>
            <a:r>
              <a:rPr lang="en-IN" sz="1800" dirty="0"/>
              <a:t>Top 5 Key Drivers of the study</a:t>
            </a:r>
          </a:p>
          <a:p>
            <a:r>
              <a:rPr lang="en-IN" sz="1800" dirty="0"/>
              <a:t>Descriptive Statistics</a:t>
            </a:r>
          </a:p>
          <a:p>
            <a:r>
              <a:rPr lang="en-IN" sz="1800" dirty="0"/>
              <a:t>Quantiles of Financial Aids</a:t>
            </a:r>
          </a:p>
          <a:p>
            <a:r>
              <a:rPr lang="en-IN" sz="1800" dirty="0"/>
              <a:t>Relationship between Finance, Attrition &amp; Population</a:t>
            </a:r>
          </a:p>
          <a:p>
            <a:r>
              <a:rPr lang="en-IN" sz="1800" dirty="0"/>
              <a:t>Relationship between Finance &amp; Housing status of students</a:t>
            </a:r>
          </a:p>
          <a:p>
            <a:r>
              <a:rPr lang="en-IN" sz="1800" dirty="0"/>
              <a:t>Relationship between Attrition &amp; Finance of different Degree groups</a:t>
            </a:r>
          </a:p>
          <a:p>
            <a:r>
              <a:rPr lang="en-IN" sz="1800" dirty="0"/>
              <a:t>Boxplot of Financial Background &amp; Financial aid</a:t>
            </a:r>
          </a:p>
          <a:p>
            <a:r>
              <a:rPr lang="en-IN" sz="1800" dirty="0"/>
              <a:t>Target Variable</a:t>
            </a:r>
          </a:p>
          <a:p>
            <a:r>
              <a:rPr lang="en-IN" sz="1800" dirty="0"/>
              <a:t>Crosstab, Chi-square test of association &amp; Hypothesis</a:t>
            </a:r>
          </a:p>
          <a:p>
            <a:r>
              <a:rPr lang="en-IN" sz="1800" dirty="0"/>
              <a:t>Attrition vs Decile bins</a:t>
            </a:r>
          </a:p>
          <a:p>
            <a:endParaRPr lang="en-IN" sz="1800" dirty="0"/>
          </a:p>
          <a:p>
            <a:endParaRPr lang="en-IN" sz="1800" dirty="0"/>
          </a:p>
        </p:txBody>
      </p:sp>
      <p:sp>
        <p:nvSpPr>
          <p:cNvPr id="4" name="Content Placeholder 2">
            <a:extLst>
              <a:ext uri="{FF2B5EF4-FFF2-40B4-BE49-F238E27FC236}">
                <a16:creationId xmlns:a16="http://schemas.microsoft.com/office/drawing/2014/main" id="{B327DBCF-94F6-472D-95AC-33AEB70D5D2A}"/>
              </a:ext>
            </a:extLst>
          </p:cNvPr>
          <p:cNvSpPr txBox="1">
            <a:spLocks/>
          </p:cNvSpPr>
          <p:nvPr/>
        </p:nvSpPr>
        <p:spPr>
          <a:xfrm>
            <a:off x="6096000" y="1482102"/>
            <a:ext cx="5467066" cy="5050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p>
        </p:txBody>
      </p:sp>
      <p:sp>
        <p:nvSpPr>
          <p:cNvPr id="5" name="TextBox 4">
            <a:extLst>
              <a:ext uri="{FF2B5EF4-FFF2-40B4-BE49-F238E27FC236}">
                <a16:creationId xmlns:a16="http://schemas.microsoft.com/office/drawing/2014/main" id="{E0A3A143-D6A1-4BAD-AAE0-EE32A60A5F0F}"/>
              </a:ext>
            </a:extLst>
          </p:cNvPr>
          <p:cNvSpPr txBox="1"/>
          <p:nvPr/>
        </p:nvSpPr>
        <p:spPr>
          <a:xfrm>
            <a:off x="6305266" y="1126435"/>
            <a:ext cx="5048534" cy="4862870"/>
          </a:xfrm>
          <a:prstGeom prst="rect">
            <a:avLst/>
          </a:prstGeom>
          <a:noFill/>
        </p:spPr>
        <p:txBody>
          <a:bodyPr wrap="square" rtlCol="0">
            <a:spAutoFit/>
          </a:bodyPr>
          <a:lstStyle/>
          <a:p>
            <a:pPr marL="228600" indent="-228600">
              <a:lnSpc>
                <a:spcPct val="80000"/>
              </a:lnSpc>
              <a:spcBef>
                <a:spcPts val="1000"/>
              </a:spcBef>
              <a:buFont typeface="Arial" panose="020B0604020202020204" pitchFamily="34" charset="0"/>
              <a:buChar char="•"/>
            </a:pPr>
            <a:r>
              <a:rPr lang="en-IN" sz="1700" dirty="0"/>
              <a:t>Attrition vs Degree Group</a:t>
            </a:r>
          </a:p>
          <a:p>
            <a:pPr marL="228600" indent="-228600">
              <a:lnSpc>
                <a:spcPct val="80000"/>
              </a:lnSpc>
              <a:spcBef>
                <a:spcPts val="1000"/>
              </a:spcBef>
              <a:buFont typeface="Arial" panose="020B0604020202020204" pitchFamily="34" charset="0"/>
              <a:buChar char="•"/>
            </a:pPr>
            <a:r>
              <a:rPr lang="en-IN" sz="1700" dirty="0"/>
              <a:t>Attrition vs Student Background</a:t>
            </a:r>
          </a:p>
          <a:p>
            <a:pPr marL="228600" indent="-228600">
              <a:lnSpc>
                <a:spcPct val="80000"/>
              </a:lnSpc>
              <a:spcBef>
                <a:spcPts val="1000"/>
              </a:spcBef>
              <a:buFont typeface="Arial" panose="020B0604020202020204" pitchFamily="34" charset="0"/>
              <a:buChar char="•"/>
            </a:pPr>
            <a:r>
              <a:rPr lang="en-IN" sz="1700" dirty="0"/>
              <a:t>Attrition vs Student Housing Status</a:t>
            </a:r>
          </a:p>
          <a:p>
            <a:pPr marL="228600" indent="-228600">
              <a:lnSpc>
                <a:spcPct val="80000"/>
              </a:lnSpc>
              <a:spcBef>
                <a:spcPts val="1000"/>
              </a:spcBef>
              <a:buFont typeface="Arial" panose="020B0604020202020204" pitchFamily="34" charset="0"/>
              <a:buChar char="•"/>
            </a:pPr>
            <a:r>
              <a:rPr lang="en-IN" sz="1700" dirty="0"/>
              <a:t>Attrition vs Student Gender vs Student Nationality</a:t>
            </a:r>
          </a:p>
          <a:p>
            <a:pPr marL="228600" indent="-228600">
              <a:lnSpc>
                <a:spcPct val="80000"/>
              </a:lnSpc>
              <a:spcBef>
                <a:spcPts val="1000"/>
              </a:spcBef>
              <a:buFont typeface="Arial" panose="020B0604020202020204" pitchFamily="34" charset="0"/>
              <a:buChar char="•"/>
            </a:pPr>
            <a:r>
              <a:rPr lang="en-IN" sz="1700" dirty="0"/>
              <a:t>Attrition vs Parents’ Education</a:t>
            </a:r>
          </a:p>
          <a:p>
            <a:pPr marL="228600" indent="-228600">
              <a:lnSpc>
                <a:spcPct val="80000"/>
              </a:lnSpc>
              <a:spcBef>
                <a:spcPts val="1000"/>
              </a:spcBef>
              <a:buFont typeface="Arial" panose="020B0604020202020204" pitchFamily="34" charset="0"/>
              <a:buChar char="•"/>
            </a:pPr>
            <a:r>
              <a:rPr lang="en-IN" sz="1700" dirty="0"/>
              <a:t>Top 10 subjects opted for Major with their respective attrition%</a:t>
            </a:r>
          </a:p>
          <a:p>
            <a:pPr marL="228600" indent="-228600">
              <a:lnSpc>
                <a:spcPct val="80000"/>
              </a:lnSpc>
              <a:spcBef>
                <a:spcPts val="1000"/>
              </a:spcBef>
              <a:buFont typeface="Arial" panose="020B0604020202020204" pitchFamily="34" charset="0"/>
              <a:buChar char="•"/>
            </a:pPr>
            <a:r>
              <a:rPr lang="en-IN" dirty="0"/>
              <a:t>Top 10 Major &amp; Minor subjects</a:t>
            </a:r>
          </a:p>
          <a:p>
            <a:pPr marL="228600" indent="-228600">
              <a:lnSpc>
                <a:spcPct val="80000"/>
              </a:lnSpc>
              <a:spcBef>
                <a:spcPts val="1000"/>
              </a:spcBef>
              <a:buFont typeface="Arial" panose="020B0604020202020204" pitchFamily="34" charset="0"/>
              <a:buChar char="•"/>
            </a:pPr>
            <a:r>
              <a:rPr lang="en-IN" sz="1700" dirty="0"/>
              <a:t>Feature Correlation </a:t>
            </a:r>
          </a:p>
          <a:p>
            <a:pPr marL="228600" indent="-228600">
              <a:lnSpc>
                <a:spcPct val="80000"/>
              </a:lnSpc>
              <a:spcBef>
                <a:spcPts val="1000"/>
              </a:spcBef>
              <a:buFont typeface="Arial" panose="020B0604020202020204" pitchFamily="34" charset="0"/>
              <a:buChar char="•"/>
            </a:pPr>
            <a:r>
              <a:rPr lang="en-IN" sz="1700" dirty="0"/>
              <a:t>Feature Engineering</a:t>
            </a:r>
          </a:p>
          <a:p>
            <a:pPr marL="228600" indent="-228600">
              <a:lnSpc>
                <a:spcPct val="80000"/>
              </a:lnSpc>
              <a:spcBef>
                <a:spcPts val="1000"/>
              </a:spcBef>
              <a:buFont typeface="Arial" panose="020B0604020202020204" pitchFamily="34" charset="0"/>
              <a:buChar char="•"/>
            </a:pPr>
            <a:r>
              <a:rPr lang="en-IN" sz="1700" dirty="0"/>
              <a:t>Model Accuracies</a:t>
            </a:r>
          </a:p>
          <a:p>
            <a:pPr marL="228600" indent="-228600">
              <a:lnSpc>
                <a:spcPct val="80000"/>
              </a:lnSpc>
              <a:spcBef>
                <a:spcPts val="1000"/>
              </a:spcBef>
              <a:buFont typeface="Arial" panose="020B0604020202020204" pitchFamily="34" charset="0"/>
              <a:buChar char="•"/>
            </a:pPr>
            <a:r>
              <a:rPr lang="en-IN" sz="1700" dirty="0"/>
              <a:t>Receiver Operator Curve</a:t>
            </a:r>
          </a:p>
          <a:p>
            <a:pPr marL="228600" indent="-228600">
              <a:lnSpc>
                <a:spcPct val="80000"/>
              </a:lnSpc>
              <a:spcBef>
                <a:spcPts val="1000"/>
              </a:spcBef>
              <a:buFont typeface="Arial" panose="020B0604020202020204" pitchFamily="34" charset="0"/>
              <a:buChar char="•"/>
            </a:pPr>
            <a:r>
              <a:rPr lang="en-IN" sz="1700" dirty="0"/>
              <a:t>Confusion Matrices</a:t>
            </a:r>
          </a:p>
          <a:p>
            <a:pPr marL="228600" indent="-228600">
              <a:lnSpc>
                <a:spcPct val="80000"/>
              </a:lnSpc>
              <a:spcBef>
                <a:spcPts val="1000"/>
              </a:spcBef>
              <a:buFont typeface="Arial" panose="020B0604020202020204" pitchFamily="34" charset="0"/>
              <a:buChar char="•"/>
            </a:pPr>
            <a:r>
              <a:rPr lang="en-IN" dirty="0"/>
              <a:t>Decision Tree Classifier</a:t>
            </a:r>
            <a:endParaRPr lang="en-IN" sz="1700" dirty="0"/>
          </a:p>
          <a:p>
            <a:endParaRPr lang="en-IN" dirty="0"/>
          </a:p>
        </p:txBody>
      </p:sp>
    </p:spTree>
    <p:extLst>
      <p:ext uri="{BB962C8B-B14F-4D97-AF65-F5344CB8AC3E}">
        <p14:creationId xmlns:p14="http://schemas.microsoft.com/office/powerpoint/2010/main" val="1054774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4695-1808-49DB-AF3B-6171A3E940BE}"/>
              </a:ext>
            </a:extLst>
          </p:cNvPr>
          <p:cNvSpPr>
            <a:spLocks noGrp="1"/>
          </p:cNvSpPr>
          <p:nvPr>
            <p:ph type="title"/>
          </p:nvPr>
        </p:nvSpPr>
        <p:spPr>
          <a:xfrm>
            <a:off x="838200" y="365125"/>
            <a:ext cx="10515600" cy="576571"/>
          </a:xfrm>
        </p:spPr>
        <p:txBody>
          <a:bodyPr>
            <a:normAutofit fontScale="90000"/>
          </a:bodyPr>
          <a:lstStyle/>
          <a:p>
            <a:r>
              <a:rPr lang="en-IN" dirty="0"/>
              <a:t>continued..</a:t>
            </a:r>
          </a:p>
        </p:txBody>
      </p:sp>
      <p:pic>
        <p:nvPicPr>
          <p:cNvPr id="5" name="Content Placeholder 4">
            <a:extLst>
              <a:ext uri="{FF2B5EF4-FFF2-40B4-BE49-F238E27FC236}">
                <a16:creationId xmlns:a16="http://schemas.microsoft.com/office/drawing/2014/main" id="{C3E244CC-08C9-4A32-A805-11DFB7355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5106"/>
            <a:ext cx="3006272" cy="4387142"/>
          </a:xfrm>
        </p:spPr>
      </p:pic>
      <p:pic>
        <p:nvPicPr>
          <p:cNvPr id="7" name="Picture 6">
            <a:extLst>
              <a:ext uri="{FF2B5EF4-FFF2-40B4-BE49-F238E27FC236}">
                <a16:creationId xmlns:a16="http://schemas.microsoft.com/office/drawing/2014/main" id="{ADEA4459-9FE4-4CA6-B2D0-53AC1DD96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7530" y="1355106"/>
            <a:ext cx="3006272" cy="4387142"/>
          </a:xfrm>
          <a:prstGeom prst="rect">
            <a:avLst/>
          </a:prstGeom>
        </p:spPr>
      </p:pic>
      <p:sp>
        <p:nvSpPr>
          <p:cNvPr id="8" name="Rectangle 7">
            <a:extLst>
              <a:ext uri="{FF2B5EF4-FFF2-40B4-BE49-F238E27FC236}">
                <a16:creationId xmlns:a16="http://schemas.microsoft.com/office/drawing/2014/main" id="{CF0B9E20-2858-4CF8-A7EA-1946039E52FE}"/>
              </a:ext>
            </a:extLst>
          </p:cNvPr>
          <p:cNvSpPr/>
          <p:nvPr/>
        </p:nvSpPr>
        <p:spPr>
          <a:xfrm>
            <a:off x="3971498" y="2228335"/>
            <a:ext cx="4148919" cy="2308324"/>
          </a:xfrm>
          <a:prstGeom prst="rect">
            <a:avLst/>
          </a:prstGeom>
        </p:spPr>
        <p:txBody>
          <a:bodyPr wrap="square">
            <a:spAutoFit/>
          </a:bodyPr>
          <a:lstStyle/>
          <a:p>
            <a:pPr algn="ctr"/>
            <a:r>
              <a:rPr lang="en-IN" dirty="0"/>
              <a:t>Findings:</a:t>
            </a:r>
          </a:p>
          <a:p>
            <a:pPr marL="285750" indent="-285750">
              <a:buFont typeface="Arial" panose="020B0604020202020204" pitchFamily="34" charset="0"/>
              <a:buChar char="•"/>
            </a:pPr>
            <a:r>
              <a:rPr lang="en-IN" dirty="0"/>
              <a:t>Attrition is more among female students than males – University should promote more to get female students back.</a:t>
            </a:r>
          </a:p>
          <a:p>
            <a:pPr marL="285750" indent="-285750">
              <a:buFont typeface="Arial" panose="020B0604020202020204" pitchFamily="34" charset="0"/>
              <a:buChar char="•"/>
            </a:pPr>
            <a:r>
              <a:rPr lang="en-IN" dirty="0"/>
              <a:t>Attrition more among National students – University should give financial aids to National students also.</a:t>
            </a:r>
          </a:p>
        </p:txBody>
      </p:sp>
    </p:spTree>
    <p:extLst>
      <p:ext uri="{BB962C8B-B14F-4D97-AF65-F5344CB8AC3E}">
        <p14:creationId xmlns:p14="http://schemas.microsoft.com/office/powerpoint/2010/main" val="1853814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9271-AC87-428B-9ED1-488E51930E9D}"/>
              </a:ext>
            </a:extLst>
          </p:cNvPr>
          <p:cNvSpPr>
            <a:spLocks noGrp="1"/>
          </p:cNvSpPr>
          <p:nvPr>
            <p:ph type="title"/>
          </p:nvPr>
        </p:nvSpPr>
        <p:spPr>
          <a:xfrm>
            <a:off x="838200" y="365125"/>
            <a:ext cx="10515600" cy="576571"/>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IN" sz="3600" dirty="0"/>
              <a:t>Attrition vs Parents’ Education</a:t>
            </a:r>
          </a:p>
        </p:txBody>
      </p:sp>
      <p:pic>
        <p:nvPicPr>
          <p:cNvPr id="5" name="Content Placeholder 4">
            <a:extLst>
              <a:ext uri="{FF2B5EF4-FFF2-40B4-BE49-F238E27FC236}">
                <a16:creationId xmlns:a16="http://schemas.microsoft.com/office/drawing/2014/main" id="{FA3C0B7D-4E3D-4517-A6D2-B7D8E932F0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82522"/>
            <a:ext cx="5168061" cy="2793694"/>
          </a:xfrm>
        </p:spPr>
      </p:pic>
      <p:pic>
        <p:nvPicPr>
          <p:cNvPr id="7" name="Picture 6">
            <a:extLst>
              <a:ext uri="{FF2B5EF4-FFF2-40B4-BE49-F238E27FC236}">
                <a16:creationId xmlns:a16="http://schemas.microsoft.com/office/drawing/2014/main" id="{B783F1E2-F994-4FD9-BF9C-B931EC506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507" y="1385934"/>
            <a:ext cx="5059294" cy="2790282"/>
          </a:xfrm>
          <a:prstGeom prst="rect">
            <a:avLst/>
          </a:prstGeom>
        </p:spPr>
      </p:pic>
      <p:sp>
        <p:nvSpPr>
          <p:cNvPr id="8" name="TextBox 7">
            <a:extLst>
              <a:ext uri="{FF2B5EF4-FFF2-40B4-BE49-F238E27FC236}">
                <a16:creationId xmlns:a16="http://schemas.microsoft.com/office/drawing/2014/main" id="{B0BB2737-E1D0-4C12-8066-0B139D19C35D}"/>
              </a:ext>
            </a:extLst>
          </p:cNvPr>
          <p:cNvSpPr txBox="1"/>
          <p:nvPr/>
        </p:nvSpPr>
        <p:spPr>
          <a:xfrm>
            <a:off x="2193073" y="5569545"/>
            <a:ext cx="7805851" cy="923330"/>
          </a:xfrm>
          <a:prstGeom prst="rect">
            <a:avLst/>
          </a:prstGeom>
          <a:noFill/>
        </p:spPr>
        <p:txBody>
          <a:bodyPr wrap="square" rtlCol="0">
            <a:spAutoFit/>
          </a:bodyPr>
          <a:lstStyle/>
          <a:p>
            <a:pPr algn="ctr"/>
            <a:r>
              <a:rPr lang="en-IN" dirty="0"/>
              <a:t>Findings:</a:t>
            </a:r>
          </a:p>
          <a:p>
            <a:pPr marL="285750" indent="-285750">
              <a:buFont typeface="Arial" panose="020B0604020202020204" pitchFamily="34" charset="0"/>
              <a:buChar char="•"/>
            </a:pPr>
            <a:r>
              <a:rPr lang="en-IN" dirty="0"/>
              <a:t>The level of parent’s education is an important to for student’s attrition.</a:t>
            </a:r>
          </a:p>
          <a:p>
            <a:pPr marL="285750" indent="-285750">
              <a:buFont typeface="Arial" panose="020B0604020202020204" pitchFamily="34" charset="0"/>
              <a:buChar char="•"/>
            </a:pPr>
            <a:r>
              <a:rPr lang="en-IN" dirty="0"/>
              <a:t>If The parents are highly educated, the student is likely to complete the course.</a:t>
            </a:r>
          </a:p>
        </p:txBody>
      </p:sp>
      <p:pic>
        <p:nvPicPr>
          <p:cNvPr id="10" name="Picture 9">
            <a:extLst>
              <a:ext uri="{FF2B5EF4-FFF2-40B4-BE49-F238E27FC236}">
                <a16:creationId xmlns:a16="http://schemas.microsoft.com/office/drawing/2014/main" id="{BAAA3680-4931-4E42-9C3C-D7CCE8034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2491" y="4351156"/>
            <a:ext cx="6767017" cy="1120910"/>
          </a:xfrm>
          <a:prstGeom prst="rect">
            <a:avLst/>
          </a:prstGeom>
        </p:spPr>
      </p:pic>
    </p:spTree>
    <p:extLst>
      <p:ext uri="{BB962C8B-B14F-4D97-AF65-F5344CB8AC3E}">
        <p14:creationId xmlns:p14="http://schemas.microsoft.com/office/powerpoint/2010/main" val="1858918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6D8B-175B-48FE-8783-F4EBBB849FB8}"/>
              </a:ext>
            </a:extLst>
          </p:cNvPr>
          <p:cNvSpPr>
            <a:spLocks noGrp="1"/>
          </p:cNvSpPr>
          <p:nvPr>
            <p:ph type="title"/>
          </p:nvPr>
        </p:nvSpPr>
        <p:spPr>
          <a:xfrm>
            <a:off x="838200" y="365126"/>
            <a:ext cx="10515600" cy="699400"/>
          </a:xfrm>
        </p:spPr>
        <p:style>
          <a:lnRef idx="2">
            <a:schemeClr val="accent6"/>
          </a:lnRef>
          <a:fillRef idx="1">
            <a:schemeClr val="lt1"/>
          </a:fillRef>
          <a:effectRef idx="0">
            <a:schemeClr val="accent6"/>
          </a:effectRef>
          <a:fontRef idx="minor">
            <a:schemeClr val="dk1"/>
          </a:fontRef>
        </p:style>
        <p:txBody>
          <a:bodyPr>
            <a:noAutofit/>
          </a:bodyPr>
          <a:lstStyle/>
          <a:p>
            <a:pPr algn="ctr"/>
            <a:r>
              <a:rPr lang="en-IN" sz="2800" dirty="0"/>
              <a:t>Top 10 subjects opted for Major with their respective attrition%</a:t>
            </a:r>
          </a:p>
        </p:txBody>
      </p:sp>
      <p:pic>
        <p:nvPicPr>
          <p:cNvPr id="5" name="Content Placeholder 4">
            <a:extLst>
              <a:ext uri="{FF2B5EF4-FFF2-40B4-BE49-F238E27FC236}">
                <a16:creationId xmlns:a16="http://schemas.microsoft.com/office/drawing/2014/main" id="{4EBE2512-61A5-4063-8B52-A34626E06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388" y="1337480"/>
            <a:ext cx="5231641" cy="4326341"/>
          </a:xfrm>
        </p:spPr>
      </p:pic>
      <p:pic>
        <p:nvPicPr>
          <p:cNvPr id="7" name="Picture 6">
            <a:extLst>
              <a:ext uri="{FF2B5EF4-FFF2-40B4-BE49-F238E27FC236}">
                <a16:creationId xmlns:a16="http://schemas.microsoft.com/office/drawing/2014/main" id="{32E27206-84F8-4833-97C6-534B8271D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973" y="1337480"/>
            <a:ext cx="5075829" cy="4326341"/>
          </a:xfrm>
          <a:prstGeom prst="rect">
            <a:avLst/>
          </a:prstGeom>
        </p:spPr>
      </p:pic>
      <p:sp>
        <p:nvSpPr>
          <p:cNvPr id="8" name="TextBox 7">
            <a:extLst>
              <a:ext uri="{FF2B5EF4-FFF2-40B4-BE49-F238E27FC236}">
                <a16:creationId xmlns:a16="http://schemas.microsoft.com/office/drawing/2014/main" id="{F5D1B121-BD2F-4643-BD3E-56641393721A}"/>
              </a:ext>
            </a:extLst>
          </p:cNvPr>
          <p:cNvSpPr txBox="1"/>
          <p:nvPr/>
        </p:nvSpPr>
        <p:spPr>
          <a:xfrm>
            <a:off x="2270646" y="5936775"/>
            <a:ext cx="7650707" cy="738664"/>
          </a:xfrm>
          <a:prstGeom prst="rect">
            <a:avLst/>
          </a:prstGeom>
          <a:noFill/>
        </p:spPr>
        <p:txBody>
          <a:bodyPr wrap="square" rtlCol="0">
            <a:spAutoFit/>
          </a:bodyPr>
          <a:lstStyle/>
          <a:p>
            <a:pPr algn="ctr"/>
            <a:r>
              <a:rPr lang="en-IN" sz="1400" dirty="0"/>
              <a:t>Finding</a:t>
            </a:r>
          </a:p>
          <a:p>
            <a:pPr marL="285750" indent="-285750">
              <a:buFont typeface="Arial" panose="020B0604020202020204" pitchFamily="34" charset="0"/>
              <a:buChar char="•"/>
            </a:pPr>
            <a:r>
              <a:rPr lang="en-IN" sz="1400" dirty="0"/>
              <a:t>Most of the students have undeclared major subjects, which also have very high attrition%. </a:t>
            </a:r>
          </a:p>
          <a:p>
            <a:pPr marL="285750" indent="-285750">
              <a:buFont typeface="Arial" panose="020B0604020202020204" pitchFamily="34" charset="0"/>
              <a:buChar char="•"/>
            </a:pPr>
            <a:r>
              <a:rPr lang="en-IN" sz="1400" dirty="0"/>
              <a:t>University should help students in enrolling for major subjects to help them throughout the course.</a:t>
            </a:r>
          </a:p>
        </p:txBody>
      </p:sp>
    </p:spTree>
    <p:extLst>
      <p:ext uri="{BB962C8B-B14F-4D97-AF65-F5344CB8AC3E}">
        <p14:creationId xmlns:p14="http://schemas.microsoft.com/office/powerpoint/2010/main" val="122676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FFAD-7F13-41C4-AECE-978555BBC5B7}"/>
              </a:ext>
            </a:extLst>
          </p:cNvPr>
          <p:cNvSpPr>
            <a:spLocks noGrp="1"/>
          </p:cNvSpPr>
          <p:nvPr>
            <p:ph type="title"/>
          </p:nvPr>
        </p:nvSpPr>
        <p:spPr>
          <a:xfrm>
            <a:off x="838200" y="365126"/>
            <a:ext cx="10515600" cy="590218"/>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200" dirty="0"/>
              <a:t>Top 10 Major &amp; Minor subjects </a:t>
            </a:r>
            <a:r>
              <a:rPr lang="en-IN" sz="2000" dirty="0"/>
              <a:t>with highest average marks entrance test</a:t>
            </a:r>
            <a:endParaRPr lang="en-IN" sz="3200" dirty="0"/>
          </a:p>
        </p:txBody>
      </p:sp>
      <p:pic>
        <p:nvPicPr>
          <p:cNvPr id="5" name="Content Placeholder 4">
            <a:extLst>
              <a:ext uri="{FF2B5EF4-FFF2-40B4-BE49-F238E27FC236}">
                <a16:creationId xmlns:a16="http://schemas.microsoft.com/office/drawing/2014/main" id="{AEF5C2FC-BB9B-4D7D-9241-AC817B9DEF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88"/>
          <a:stretch/>
        </p:blipFill>
        <p:spPr>
          <a:xfrm>
            <a:off x="838199" y="1447822"/>
            <a:ext cx="5257801" cy="4720966"/>
          </a:xfrm>
        </p:spPr>
      </p:pic>
      <p:pic>
        <p:nvPicPr>
          <p:cNvPr id="7" name="Picture 6">
            <a:extLst>
              <a:ext uri="{FF2B5EF4-FFF2-40B4-BE49-F238E27FC236}">
                <a16:creationId xmlns:a16="http://schemas.microsoft.com/office/drawing/2014/main" id="{365EAD6D-08FE-42B0-9463-DFC59B3C6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447822"/>
            <a:ext cx="5257800" cy="4720966"/>
          </a:xfrm>
          <a:prstGeom prst="rect">
            <a:avLst/>
          </a:prstGeom>
        </p:spPr>
      </p:pic>
    </p:spTree>
    <p:extLst>
      <p:ext uri="{BB962C8B-B14F-4D97-AF65-F5344CB8AC3E}">
        <p14:creationId xmlns:p14="http://schemas.microsoft.com/office/powerpoint/2010/main" val="3637192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291E-70FC-43AB-98CB-5CE2A24F4155}"/>
              </a:ext>
            </a:extLst>
          </p:cNvPr>
          <p:cNvSpPr>
            <a:spLocks noGrp="1"/>
          </p:cNvSpPr>
          <p:nvPr>
            <p:ph type="title"/>
          </p:nvPr>
        </p:nvSpPr>
        <p:spPr>
          <a:xfrm>
            <a:off x="838200" y="365126"/>
            <a:ext cx="10515600" cy="740344"/>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Feature Correlation</a:t>
            </a:r>
          </a:p>
        </p:txBody>
      </p:sp>
      <p:pic>
        <p:nvPicPr>
          <p:cNvPr id="5" name="Content Placeholder 4">
            <a:extLst>
              <a:ext uri="{FF2B5EF4-FFF2-40B4-BE49-F238E27FC236}">
                <a16:creationId xmlns:a16="http://schemas.microsoft.com/office/drawing/2014/main" id="{2848EEBB-840F-441B-82D5-6DA1F1F5E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251" y="1735095"/>
            <a:ext cx="4858830" cy="2086277"/>
          </a:xfrm>
        </p:spPr>
      </p:pic>
      <p:pic>
        <p:nvPicPr>
          <p:cNvPr id="7" name="Picture 6">
            <a:extLst>
              <a:ext uri="{FF2B5EF4-FFF2-40B4-BE49-F238E27FC236}">
                <a16:creationId xmlns:a16="http://schemas.microsoft.com/office/drawing/2014/main" id="{59CC5FBD-457F-45C9-BF61-2B398065F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50" y="4056126"/>
            <a:ext cx="4858830" cy="2086277"/>
          </a:xfrm>
          <a:prstGeom prst="rect">
            <a:avLst/>
          </a:prstGeom>
        </p:spPr>
      </p:pic>
      <p:sp>
        <p:nvSpPr>
          <p:cNvPr id="9" name="TextBox 8">
            <a:extLst>
              <a:ext uri="{FF2B5EF4-FFF2-40B4-BE49-F238E27FC236}">
                <a16:creationId xmlns:a16="http://schemas.microsoft.com/office/drawing/2014/main" id="{2E101B43-B4C9-4B22-B5C7-2D6EEAF737B2}"/>
              </a:ext>
            </a:extLst>
          </p:cNvPr>
          <p:cNvSpPr txBox="1"/>
          <p:nvPr/>
        </p:nvSpPr>
        <p:spPr>
          <a:xfrm>
            <a:off x="6196084" y="1735095"/>
            <a:ext cx="5157716" cy="1846659"/>
          </a:xfrm>
          <a:prstGeom prst="rect">
            <a:avLst/>
          </a:prstGeom>
          <a:noFill/>
        </p:spPr>
        <p:txBody>
          <a:bodyPr wrap="square" rtlCol="0">
            <a:spAutoFit/>
          </a:bodyPr>
          <a:lstStyle/>
          <a:p>
            <a:pPr algn="ctr"/>
            <a:r>
              <a:rPr lang="en-IN" dirty="0"/>
              <a:t>Top 10 variables with positive correlation:</a:t>
            </a:r>
          </a:p>
          <a:p>
            <a:pPr marL="285750" indent="-285750">
              <a:buFont typeface="Arial" panose="020B0604020202020204" pitchFamily="34" charset="0"/>
              <a:buChar char="•"/>
            </a:pPr>
            <a:r>
              <a:rPr lang="en-IN" sz="1600" dirty="0"/>
              <a:t>These variables have a positive impact on the target variable [Attrition_DV].</a:t>
            </a:r>
          </a:p>
          <a:p>
            <a:pPr marL="285750" indent="-285750">
              <a:buFont typeface="Arial" panose="020B0604020202020204" pitchFamily="34" charset="0"/>
              <a:buChar char="•"/>
            </a:pPr>
            <a:r>
              <a:rPr lang="en-IN" sz="1600" dirty="0"/>
              <a:t>If there is an increase in any of these variables, Target variable moves in a positive direction.</a:t>
            </a:r>
          </a:p>
          <a:p>
            <a:pPr marL="285750" indent="-285750">
              <a:buFont typeface="Arial" panose="020B0604020202020204" pitchFamily="34" charset="0"/>
              <a:buChar char="•"/>
            </a:pPr>
            <a:r>
              <a:rPr lang="en-IN" sz="1600" dirty="0"/>
              <a:t>If there is a decrease in any of these variables, Target variable moves in a negative direction.</a:t>
            </a:r>
          </a:p>
        </p:txBody>
      </p:sp>
      <p:sp>
        <p:nvSpPr>
          <p:cNvPr id="11" name="TextBox 10">
            <a:extLst>
              <a:ext uri="{FF2B5EF4-FFF2-40B4-BE49-F238E27FC236}">
                <a16:creationId xmlns:a16="http://schemas.microsoft.com/office/drawing/2014/main" id="{C998D6CE-C7DB-4822-8597-300F7647D1D7}"/>
              </a:ext>
            </a:extLst>
          </p:cNvPr>
          <p:cNvSpPr txBox="1"/>
          <p:nvPr/>
        </p:nvSpPr>
        <p:spPr>
          <a:xfrm>
            <a:off x="6196084" y="4211379"/>
            <a:ext cx="5157716" cy="1846659"/>
          </a:xfrm>
          <a:prstGeom prst="rect">
            <a:avLst/>
          </a:prstGeom>
          <a:noFill/>
        </p:spPr>
        <p:txBody>
          <a:bodyPr wrap="square" rtlCol="0">
            <a:spAutoFit/>
          </a:bodyPr>
          <a:lstStyle/>
          <a:p>
            <a:pPr algn="ctr"/>
            <a:r>
              <a:rPr lang="en-IN" dirty="0"/>
              <a:t>Top 10 variables with negative correlation:</a:t>
            </a:r>
          </a:p>
          <a:p>
            <a:pPr marL="285750" indent="-285750">
              <a:buFont typeface="Arial" panose="020B0604020202020204" pitchFamily="34" charset="0"/>
              <a:buChar char="•"/>
            </a:pPr>
            <a:r>
              <a:rPr lang="en-IN" sz="1600" dirty="0"/>
              <a:t>These variables have a negative impact on the target variable [Attrition_DV].</a:t>
            </a:r>
          </a:p>
          <a:p>
            <a:pPr marL="285750" indent="-285750">
              <a:buFont typeface="Arial" panose="020B0604020202020204" pitchFamily="34" charset="0"/>
              <a:buChar char="•"/>
            </a:pPr>
            <a:r>
              <a:rPr lang="en-IN" sz="1600" dirty="0"/>
              <a:t>If there is an increase in any of these variables, Target variable moves in a negative direction.</a:t>
            </a:r>
          </a:p>
          <a:p>
            <a:pPr marL="285750" indent="-285750">
              <a:buFont typeface="Arial" panose="020B0604020202020204" pitchFamily="34" charset="0"/>
              <a:buChar char="•"/>
            </a:pPr>
            <a:r>
              <a:rPr lang="en-IN" sz="1600" dirty="0"/>
              <a:t>If there is a decrease in any of these variables, Target variable moves in a positive direction.</a:t>
            </a:r>
          </a:p>
        </p:txBody>
      </p:sp>
    </p:spTree>
    <p:extLst>
      <p:ext uri="{BB962C8B-B14F-4D97-AF65-F5344CB8AC3E}">
        <p14:creationId xmlns:p14="http://schemas.microsoft.com/office/powerpoint/2010/main" val="736275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3B72-E2DA-4018-97C1-22ADAEA7F3C7}"/>
              </a:ext>
            </a:extLst>
          </p:cNvPr>
          <p:cNvSpPr>
            <a:spLocks noGrp="1"/>
          </p:cNvSpPr>
          <p:nvPr>
            <p:ph type="title"/>
          </p:nvPr>
        </p:nvSpPr>
        <p:spPr>
          <a:xfrm>
            <a:off x="838200" y="365125"/>
            <a:ext cx="10515600" cy="685753"/>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Feature Engineering </a:t>
            </a:r>
            <a:r>
              <a:rPr lang="en-IN" sz="2400" dirty="0"/>
              <a:t>– one hot encoding</a:t>
            </a:r>
            <a:endParaRPr lang="en-IN" sz="3600" dirty="0"/>
          </a:p>
        </p:txBody>
      </p:sp>
      <p:sp>
        <p:nvSpPr>
          <p:cNvPr id="3" name="Content Placeholder 2">
            <a:extLst>
              <a:ext uri="{FF2B5EF4-FFF2-40B4-BE49-F238E27FC236}">
                <a16:creationId xmlns:a16="http://schemas.microsoft.com/office/drawing/2014/main" id="{96D96A38-92C1-4E83-818F-361319484788}"/>
              </a:ext>
            </a:extLst>
          </p:cNvPr>
          <p:cNvSpPr>
            <a:spLocks noGrp="1"/>
          </p:cNvSpPr>
          <p:nvPr>
            <p:ph idx="1"/>
          </p:nvPr>
        </p:nvSpPr>
        <p:spPr>
          <a:xfrm>
            <a:off x="838200" y="1173707"/>
            <a:ext cx="10515600" cy="5319168"/>
          </a:xfrm>
        </p:spPr>
        <p:txBody>
          <a:bodyPr>
            <a:normAutofit fontScale="62500" lnSpcReduction="20000"/>
          </a:bodyPr>
          <a:lstStyle/>
          <a:p>
            <a:pPr marL="0" indent="0">
              <a:buNone/>
            </a:pPr>
            <a:endParaRPr lang="en-IN" b="1" dirty="0"/>
          </a:p>
          <a:p>
            <a:pPr marL="0" indent="0">
              <a:buNone/>
            </a:pPr>
            <a:r>
              <a:rPr lang="en-IN" b="1" dirty="0"/>
              <a:t>Decision for one-hot encoding </a:t>
            </a:r>
            <a:endParaRPr lang="en-IN" dirty="0"/>
          </a:p>
          <a:p>
            <a:pPr>
              <a:lnSpc>
                <a:spcPct val="120000"/>
              </a:lnSpc>
              <a:spcBef>
                <a:spcPts val="0"/>
              </a:spcBef>
            </a:pPr>
            <a:r>
              <a:rPr lang="en-IN" dirty="0"/>
              <a:t>Having 1360 dummy variables in the train &amp; test will impact accuracy in the model.</a:t>
            </a:r>
          </a:p>
          <a:p>
            <a:pPr>
              <a:lnSpc>
                <a:spcPct val="120000"/>
              </a:lnSpc>
              <a:spcBef>
                <a:spcPts val="0"/>
              </a:spcBef>
            </a:pPr>
            <a:r>
              <a:rPr lang="en-IN" dirty="0"/>
              <a:t>Large no. of features will lead to curse of dimensionality.</a:t>
            </a:r>
          </a:p>
          <a:p>
            <a:pPr>
              <a:lnSpc>
                <a:spcPct val="120000"/>
              </a:lnSpc>
              <a:spcBef>
                <a:spcPts val="0"/>
              </a:spcBef>
            </a:pPr>
            <a:r>
              <a:rPr lang="en-IN" dirty="0"/>
              <a:t>Limit One-hot encoding to the top 10 most frequent labels of the variable (1 and 0) - this results into 1 binary variable for each of the top 10 most frequent labels and remaining labels will be dropped out. </a:t>
            </a:r>
          </a:p>
          <a:p>
            <a:pPr>
              <a:lnSpc>
                <a:spcPct val="120000"/>
              </a:lnSpc>
              <a:spcBef>
                <a:spcPts val="0"/>
              </a:spcBef>
            </a:pPr>
            <a:r>
              <a:rPr lang="en-IN" dirty="0"/>
              <a:t>Creating subset from the main data with only the columns where feature engineering is required i.e. the columns which have category level more than 20.</a:t>
            </a:r>
          </a:p>
          <a:p>
            <a:pPr marL="0" indent="0">
              <a:lnSpc>
                <a:spcPct val="120000"/>
              </a:lnSpc>
              <a:spcBef>
                <a:spcPts val="0"/>
              </a:spcBef>
              <a:buNone/>
            </a:pPr>
            <a:endParaRPr lang="en-IN" dirty="0"/>
          </a:p>
          <a:p>
            <a:pPr marL="0" indent="0">
              <a:lnSpc>
                <a:spcPct val="120000"/>
              </a:lnSpc>
              <a:spcBef>
                <a:spcPts val="0"/>
              </a:spcBef>
              <a:buNone/>
            </a:pPr>
            <a:r>
              <a:rPr lang="en-IN" b="1" dirty="0"/>
              <a:t>Advantage:</a:t>
            </a:r>
          </a:p>
          <a:p>
            <a:pPr>
              <a:lnSpc>
                <a:spcPct val="120000"/>
              </a:lnSpc>
              <a:spcBef>
                <a:spcPts val="0"/>
              </a:spcBef>
            </a:pPr>
            <a:r>
              <a:rPr lang="en-IN" dirty="0"/>
              <a:t>Straight-forward to implement</a:t>
            </a:r>
          </a:p>
          <a:p>
            <a:pPr>
              <a:lnSpc>
                <a:spcPct val="120000"/>
              </a:lnSpc>
              <a:spcBef>
                <a:spcPts val="0"/>
              </a:spcBef>
            </a:pPr>
            <a:r>
              <a:rPr lang="en-IN" dirty="0"/>
              <a:t>Does not require hours of variable exploration</a:t>
            </a:r>
          </a:p>
          <a:p>
            <a:pPr>
              <a:lnSpc>
                <a:spcPct val="120000"/>
              </a:lnSpc>
              <a:spcBef>
                <a:spcPts val="0"/>
              </a:spcBef>
            </a:pPr>
            <a:r>
              <a:rPr lang="en-IN" dirty="0"/>
              <a:t>Does not expand massively the feature space</a:t>
            </a:r>
          </a:p>
          <a:p>
            <a:pPr marL="0" indent="0">
              <a:lnSpc>
                <a:spcPct val="120000"/>
              </a:lnSpc>
              <a:spcBef>
                <a:spcPts val="0"/>
              </a:spcBef>
              <a:buNone/>
            </a:pPr>
            <a:r>
              <a:rPr lang="en-IN" b="1" dirty="0"/>
              <a:t>Disadvantage: </a:t>
            </a:r>
          </a:p>
          <a:p>
            <a:pPr>
              <a:lnSpc>
                <a:spcPct val="120000"/>
              </a:lnSpc>
              <a:spcBef>
                <a:spcPts val="0"/>
              </a:spcBef>
            </a:pPr>
            <a:r>
              <a:rPr lang="en-IN" dirty="0"/>
              <a:t>Does not add any information that may make the variable more predictable </a:t>
            </a:r>
          </a:p>
          <a:p>
            <a:pPr>
              <a:lnSpc>
                <a:spcPct val="120000"/>
              </a:lnSpc>
              <a:spcBef>
                <a:spcPts val="0"/>
              </a:spcBef>
            </a:pPr>
            <a:r>
              <a:rPr lang="en-IN" dirty="0"/>
              <a:t>Does not keep the information of the labels ignored</a:t>
            </a:r>
          </a:p>
          <a:p>
            <a:pPr marL="0" indent="0">
              <a:lnSpc>
                <a:spcPct val="120000"/>
              </a:lnSpc>
              <a:spcBef>
                <a:spcPts val="0"/>
              </a:spcBef>
              <a:buNone/>
            </a:pPr>
            <a:endParaRPr lang="en-IN" dirty="0"/>
          </a:p>
          <a:p>
            <a:pPr marL="0" indent="0">
              <a:lnSpc>
                <a:spcPct val="120000"/>
              </a:lnSpc>
              <a:spcBef>
                <a:spcPts val="0"/>
              </a:spcBef>
              <a:buNone/>
            </a:pPr>
            <a:r>
              <a:rPr lang="en-IN" b="1" dirty="0"/>
              <a:t>Note: </a:t>
            </a:r>
            <a:r>
              <a:rPr lang="en-IN" dirty="0"/>
              <a:t>Categorical variables usually have a few dominating categories and the remaining are just </a:t>
            </a:r>
            <a:r>
              <a:rPr lang="en-IN" b="1" dirty="0"/>
              <a:t>white noise</a:t>
            </a:r>
            <a:r>
              <a:rPr lang="en-IN" dirty="0"/>
              <a:t>.</a:t>
            </a:r>
          </a:p>
        </p:txBody>
      </p:sp>
    </p:spTree>
    <p:extLst>
      <p:ext uri="{BB962C8B-B14F-4D97-AF65-F5344CB8AC3E}">
        <p14:creationId xmlns:p14="http://schemas.microsoft.com/office/powerpoint/2010/main" val="882903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560E-DF8F-42CE-9451-54A5339BF30A}"/>
              </a:ext>
            </a:extLst>
          </p:cNvPr>
          <p:cNvSpPr>
            <a:spLocks noGrp="1"/>
          </p:cNvSpPr>
          <p:nvPr>
            <p:ph type="title"/>
          </p:nvPr>
        </p:nvSpPr>
        <p:spPr>
          <a:xfrm>
            <a:off x="838200" y="365125"/>
            <a:ext cx="10515600" cy="674902"/>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Model Accuracies</a:t>
            </a:r>
          </a:p>
        </p:txBody>
      </p:sp>
      <p:pic>
        <p:nvPicPr>
          <p:cNvPr id="5" name="Content Placeholder 4">
            <a:extLst>
              <a:ext uri="{FF2B5EF4-FFF2-40B4-BE49-F238E27FC236}">
                <a16:creationId xmlns:a16="http://schemas.microsoft.com/office/drawing/2014/main" id="{9E4E8F56-12D4-477F-A4F4-2C6A1B586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870" y="1594025"/>
            <a:ext cx="4549791" cy="4144165"/>
          </a:xfrm>
        </p:spPr>
      </p:pic>
      <p:sp>
        <p:nvSpPr>
          <p:cNvPr id="6" name="TextBox 5">
            <a:extLst>
              <a:ext uri="{FF2B5EF4-FFF2-40B4-BE49-F238E27FC236}">
                <a16:creationId xmlns:a16="http://schemas.microsoft.com/office/drawing/2014/main" id="{0D4C63E7-4E05-4FB6-95CB-539431837F25}"/>
              </a:ext>
            </a:extLst>
          </p:cNvPr>
          <p:cNvSpPr txBox="1"/>
          <p:nvPr/>
        </p:nvSpPr>
        <p:spPr>
          <a:xfrm>
            <a:off x="5552661" y="1594025"/>
            <a:ext cx="5883965" cy="4431983"/>
          </a:xfrm>
          <a:prstGeom prst="rect">
            <a:avLst/>
          </a:prstGeom>
          <a:noFill/>
        </p:spPr>
        <p:txBody>
          <a:bodyPr wrap="square" rtlCol="0">
            <a:spAutoFit/>
          </a:bodyPr>
          <a:lstStyle/>
          <a:p>
            <a:r>
              <a:rPr lang="en-IN" b="1" dirty="0"/>
              <a:t>3 Machine learning models were built for classification</a:t>
            </a:r>
          </a:p>
          <a:p>
            <a:pPr marL="342900" indent="-342900">
              <a:buAutoNum type="arabicPeriod"/>
            </a:pPr>
            <a:r>
              <a:rPr lang="en-IN" sz="1600" dirty="0"/>
              <a:t>Binary Logistic Regression Model</a:t>
            </a:r>
          </a:p>
          <a:p>
            <a:pPr marL="342900" indent="-342900">
              <a:buAutoNum type="arabicPeriod"/>
            </a:pPr>
            <a:r>
              <a:rPr lang="en-IN" sz="1600" dirty="0"/>
              <a:t>Decision Tree Classifier</a:t>
            </a:r>
          </a:p>
          <a:p>
            <a:pPr marL="342900" indent="-342900">
              <a:buAutoNum type="arabicPeriod"/>
            </a:pPr>
            <a:r>
              <a:rPr lang="en-IN" sz="1600" dirty="0"/>
              <a:t>Random Forest Model</a:t>
            </a:r>
          </a:p>
          <a:p>
            <a:endParaRPr lang="en-IN" dirty="0"/>
          </a:p>
          <a:p>
            <a:r>
              <a:rPr lang="en-IN" b="1" dirty="0"/>
              <a:t>Model Accuracy Summary Description:</a:t>
            </a:r>
          </a:p>
          <a:p>
            <a:pPr marL="285750" indent="-285750">
              <a:buFont typeface="Arial" panose="020B0604020202020204" pitchFamily="34" charset="0"/>
              <a:buChar char="•"/>
            </a:pPr>
            <a:r>
              <a:rPr lang="en-IN" dirty="0"/>
              <a:t>FPR/TPR - False Positive Rate &amp; True Positive Rate in the confusion Matrix.</a:t>
            </a:r>
          </a:p>
          <a:p>
            <a:pPr marL="285750" indent="-285750">
              <a:buFont typeface="Arial" panose="020B0604020202020204" pitchFamily="34" charset="0"/>
              <a:buChar char="•"/>
            </a:pPr>
            <a:r>
              <a:rPr lang="en-IN" dirty="0"/>
              <a:t>Accuracy - Computes the number of correctly classified data points with respect to the total data points.</a:t>
            </a:r>
          </a:p>
          <a:p>
            <a:pPr marL="285750" indent="-285750">
              <a:buFont typeface="Arial" panose="020B0604020202020204" pitchFamily="34" charset="0"/>
              <a:buChar char="•"/>
            </a:pPr>
            <a:r>
              <a:rPr lang="en-IN" dirty="0"/>
              <a:t>AUC - Area under Curve</a:t>
            </a:r>
          </a:p>
          <a:p>
            <a:pPr marL="285750" indent="-285750">
              <a:buFont typeface="Arial" panose="020B0604020202020204" pitchFamily="34" charset="0"/>
              <a:buChar char="•"/>
            </a:pPr>
            <a:r>
              <a:rPr lang="en-IN" dirty="0"/>
              <a:t>Precision - Of all the points that the model predicted to be positive, how many of them are truly positive.</a:t>
            </a:r>
          </a:p>
          <a:p>
            <a:pPr marL="285750" indent="-285750">
              <a:buFont typeface="Arial" panose="020B0604020202020204" pitchFamily="34" charset="0"/>
              <a:buChar char="•"/>
            </a:pPr>
            <a:r>
              <a:rPr lang="en-IN" dirty="0"/>
              <a:t>Recall - Of all the actually positive points, how many of them the model predicts as positive.</a:t>
            </a:r>
          </a:p>
          <a:p>
            <a:endParaRPr lang="en-IN" dirty="0"/>
          </a:p>
        </p:txBody>
      </p:sp>
    </p:spTree>
    <p:extLst>
      <p:ext uri="{BB962C8B-B14F-4D97-AF65-F5344CB8AC3E}">
        <p14:creationId xmlns:p14="http://schemas.microsoft.com/office/powerpoint/2010/main" val="86543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09F3-E0D8-4896-88B5-49BF7C4A48F1}"/>
              </a:ext>
            </a:extLst>
          </p:cNvPr>
          <p:cNvSpPr>
            <a:spLocks noGrp="1"/>
          </p:cNvSpPr>
          <p:nvPr>
            <p:ph type="title"/>
          </p:nvPr>
        </p:nvSpPr>
        <p:spPr>
          <a:xfrm>
            <a:off x="838200" y="365126"/>
            <a:ext cx="10515600" cy="602284"/>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IN" dirty="0"/>
              <a:t>Receiver Operator Curve </a:t>
            </a:r>
            <a:r>
              <a:rPr lang="en-IN" sz="2700" dirty="0"/>
              <a:t>– for the models built</a:t>
            </a:r>
            <a:endParaRPr lang="en-IN" dirty="0"/>
          </a:p>
        </p:txBody>
      </p:sp>
      <p:pic>
        <p:nvPicPr>
          <p:cNvPr id="5" name="Picture 4">
            <a:extLst>
              <a:ext uri="{FF2B5EF4-FFF2-40B4-BE49-F238E27FC236}">
                <a16:creationId xmlns:a16="http://schemas.microsoft.com/office/drawing/2014/main" id="{D277A55D-C869-459F-98A3-C8558F004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18943"/>
            <a:ext cx="3163957" cy="2188837"/>
          </a:xfrm>
          <a:prstGeom prst="rect">
            <a:avLst/>
          </a:prstGeom>
        </p:spPr>
      </p:pic>
      <p:pic>
        <p:nvPicPr>
          <p:cNvPr id="7" name="Picture 6">
            <a:extLst>
              <a:ext uri="{FF2B5EF4-FFF2-40B4-BE49-F238E27FC236}">
                <a16:creationId xmlns:a16="http://schemas.microsoft.com/office/drawing/2014/main" id="{06D8CCC3-6E4A-47B2-A5E5-5F0B844BF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021" y="1418942"/>
            <a:ext cx="3163957" cy="2188837"/>
          </a:xfrm>
          <a:prstGeom prst="rect">
            <a:avLst/>
          </a:prstGeom>
        </p:spPr>
      </p:pic>
      <p:pic>
        <p:nvPicPr>
          <p:cNvPr id="9" name="Picture 8">
            <a:extLst>
              <a:ext uri="{FF2B5EF4-FFF2-40B4-BE49-F238E27FC236}">
                <a16:creationId xmlns:a16="http://schemas.microsoft.com/office/drawing/2014/main" id="{140F786C-1F6B-4085-AC8B-3154BE856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9843" y="1418942"/>
            <a:ext cx="3163957" cy="2188837"/>
          </a:xfrm>
          <a:prstGeom prst="rect">
            <a:avLst/>
          </a:prstGeom>
        </p:spPr>
      </p:pic>
      <p:sp>
        <p:nvSpPr>
          <p:cNvPr id="10" name="TextBox 9">
            <a:extLst>
              <a:ext uri="{FF2B5EF4-FFF2-40B4-BE49-F238E27FC236}">
                <a16:creationId xmlns:a16="http://schemas.microsoft.com/office/drawing/2014/main" id="{F2633762-A9B5-4B2E-AB91-574CD0C94907}"/>
              </a:ext>
            </a:extLst>
          </p:cNvPr>
          <p:cNvSpPr txBox="1"/>
          <p:nvPr/>
        </p:nvSpPr>
        <p:spPr>
          <a:xfrm>
            <a:off x="838199" y="4227442"/>
            <a:ext cx="3105976" cy="1323439"/>
          </a:xfrm>
          <a:prstGeom prst="rect">
            <a:avLst/>
          </a:prstGeom>
          <a:noFill/>
        </p:spPr>
        <p:txBody>
          <a:bodyPr wrap="square" rtlCol="0">
            <a:spAutoFit/>
          </a:bodyPr>
          <a:lstStyle/>
          <a:p>
            <a:r>
              <a:rPr lang="en-IN" sz="1600" b="1" dirty="0"/>
              <a:t>ROC</a:t>
            </a:r>
            <a:r>
              <a:rPr lang="en-IN" sz="1600" dirty="0"/>
              <a:t> is very flat for the Binary Logistic Regression Model and </a:t>
            </a:r>
            <a:r>
              <a:rPr lang="en-IN" sz="1600" b="1" dirty="0"/>
              <a:t>AUC</a:t>
            </a:r>
            <a:r>
              <a:rPr lang="en-IN" sz="1600" dirty="0"/>
              <a:t> is 0.5. </a:t>
            </a:r>
          </a:p>
          <a:p>
            <a:endParaRPr lang="en-IN" sz="1600" dirty="0"/>
          </a:p>
          <a:p>
            <a:r>
              <a:rPr lang="en-IN" sz="1600" dirty="0"/>
              <a:t>Hence this is not a good model.</a:t>
            </a:r>
          </a:p>
        </p:txBody>
      </p:sp>
      <p:sp>
        <p:nvSpPr>
          <p:cNvPr id="11" name="TextBox 10">
            <a:extLst>
              <a:ext uri="{FF2B5EF4-FFF2-40B4-BE49-F238E27FC236}">
                <a16:creationId xmlns:a16="http://schemas.microsoft.com/office/drawing/2014/main" id="{5AAAF79C-7DBD-499B-82F2-BFEF4B86F8C9}"/>
              </a:ext>
            </a:extLst>
          </p:cNvPr>
          <p:cNvSpPr txBox="1"/>
          <p:nvPr/>
        </p:nvSpPr>
        <p:spPr>
          <a:xfrm>
            <a:off x="4456040" y="4227442"/>
            <a:ext cx="3221938" cy="1323439"/>
          </a:xfrm>
          <a:prstGeom prst="rect">
            <a:avLst/>
          </a:prstGeom>
          <a:noFill/>
        </p:spPr>
        <p:txBody>
          <a:bodyPr wrap="square" rtlCol="0">
            <a:spAutoFit/>
          </a:bodyPr>
          <a:lstStyle/>
          <a:p>
            <a:r>
              <a:rPr lang="en-IN" sz="1600" b="1" dirty="0"/>
              <a:t>ROC</a:t>
            </a:r>
            <a:r>
              <a:rPr lang="en-IN" sz="1600" dirty="0"/>
              <a:t> is a bit better for the Decision Tree Classifier Model and </a:t>
            </a:r>
            <a:r>
              <a:rPr lang="en-IN" sz="1600" b="1" dirty="0"/>
              <a:t>AUC</a:t>
            </a:r>
            <a:r>
              <a:rPr lang="en-IN" sz="1600" dirty="0"/>
              <a:t> is 0.65. </a:t>
            </a:r>
          </a:p>
          <a:p>
            <a:endParaRPr lang="en-IN" sz="1600" dirty="0"/>
          </a:p>
          <a:p>
            <a:r>
              <a:rPr lang="en-IN" sz="1600" dirty="0"/>
              <a:t>Hence this is a better model.</a:t>
            </a:r>
          </a:p>
        </p:txBody>
      </p:sp>
      <p:sp>
        <p:nvSpPr>
          <p:cNvPr id="12" name="TextBox 11">
            <a:extLst>
              <a:ext uri="{FF2B5EF4-FFF2-40B4-BE49-F238E27FC236}">
                <a16:creationId xmlns:a16="http://schemas.microsoft.com/office/drawing/2014/main" id="{0068A60C-0213-4326-9E2A-AB0AE70482EC}"/>
              </a:ext>
            </a:extLst>
          </p:cNvPr>
          <p:cNvSpPr txBox="1"/>
          <p:nvPr/>
        </p:nvSpPr>
        <p:spPr>
          <a:xfrm>
            <a:off x="8189843" y="4227442"/>
            <a:ext cx="3163956" cy="1323439"/>
          </a:xfrm>
          <a:prstGeom prst="rect">
            <a:avLst/>
          </a:prstGeom>
          <a:noFill/>
        </p:spPr>
        <p:txBody>
          <a:bodyPr wrap="square" rtlCol="0">
            <a:spAutoFit/>
          </a:bodyPr>
          <a:lstStyle/>
          <a:p>
            <a:r>
              <a:rPr lang="en-IN" sz="1600" b="1" dirty="0"/>
              <a:t>ROC</a:t>
            </a:r>
            <a:r>
              <a:rPr lang="en-IN" sz="1600" dirty="0"/>
              <a:t> is moderately good for the Random Forest Model and </a:t>
            </a:r>
            <a:r>
              <a:rPr lang="en-IN" sz="1600" b="1" dirty="0"/>
              <a:t>AUC</a:t>
            </a:r>
            <a:r>
              <a:rPr lang="en-IN" sz="1600" dirty="0"/>
              <a:t> is 0.71. </a:t>
            </a:r>
          </a:p>
          <a:p>
            <a:endParaRPr lang="en-IN" sz="1600" dirty="0"/>
          </a:p>
          <a:p>
            <a:r>
              <a:rPr lang="en-IN" sz="1600" dirty="0"/>
              <a:t>Hence this is a better model.</a:t>
            </a:r>
          </a:p>
        </p:txBody>
      </p:sp>
    </p:spTree>
    <p:extLst>
      <p:ext uri="{BB962C8B-B14F-4D97-AF65-F5344CB8AC3E}">
        <p14:creationId xmlns:p14="http://schemas.microsoft.com/office/powerpoint/2010/main" val="4187947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7E36-A186-4715-B376-9A518297366A}"/>
              </a:ext>
            </a:extLst>
          </p:cNvPr>
          <p:cNvSpPr>
            <a:spLocks noGrp="1"/>
          </p:cNvSpPr>
          <p:nvPr>
            <p:ph type="title"/>
          </p:nvPr>
        </p:nvSpPr>
        <p:spPr>
          <a:xfrm>
            <a:off x="838200" y="365126"/>
            <a:ext cx="10515600" cy="628788"/>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Confusion Matrices </a:t>
            </a:r>
            <a:r>
              <a:rPr lang="en-IN" sz="2400" dirty="0"/>
              <a:t>– for the models built</a:t>
            </a:r>
            <a:endParaRPr lang="en-IN" sz="3600" dirty="0"/>
          </a:p>
        </p:txBody>
      </p:sp>
      <p:pic>
        <p:nvPicPr>
          <p:cNvPr id="5" name="Picture 4">
            <a:extLst>
              <a:ext uri="{FF2B5EF4-FFF2-40B4-BE49-F238E27FC236}">
                <a16:creationId xmlns:a16="http://schemas.microsoft.com/office/drawing/2014/main" id="{52D45DF5-888B-4A5B-9576-5866C628F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48" y="1842101"/>
            <a:ext cx="3435770" cy="2557618"/>
          </a:xfrm>
          <a:prstGeom prst="rect">
            <a:avLst/>
          </a:prstGeom>
        </p:spPr>
      </p:pic>
      <p:pic>
        <p:nvPicPr>
          <p:cNvPr id="9" name="Picture 8">
            <a:extLst>
              <a:ext uri="{FF2B5EF4-FFF2-40B4-BE49-F238E27FC236}">
                <a16:creationId xmlns:a16="http://schemas.microsoft.com/office/drawing/2014/main" id="{E7D2C0C3-AC33-4A30-AAD1-01B462AF5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578" y="1842102"/>
            <a:ext cx="3306419" cy="2557619"/>
          </a:xfrm>
          <a:prstGeom prst="rect">
            <a:avLst/>
          </a:prstGeom>
        </p:spPr>
      </p:pic>
      <p:pic>
        <p:nvPicPr>
          <p:cNvPr id="11" name="Picture 10">
            <a:extLst>
              <a:ext uri="{FF2B5EF4-FFF2-40B4-BE49-F238E27FC236}">
                <a16:creationId xmlns:a16="http://schemas.microsoft.com/office/drawing/2014/main" id="{87B5A15F-24FF-415F-ADCE-81D32C52C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4957" y="1842102"/>
            <a:ext cx="3338843" cy="2461327"/>
          </a:xfrm>
          <a:prstGeom prst="rect">
            <a:avLst/>
          </a:prstGeom>
        </p:spPr>
      </p:pic>
      <p:sp>
        <p:nvSpPr>
          <p:cNvPr id="12" name="TextBox 11">
            <a:extLst>
              <a:ext uri="{FF2B5EF4-FFF2-40B4-BE49-F238E27FC236}">
                <a16:creationId xmlns:a16="http://schemas.microsoft.com/office/drawing/2014/main" id="{72DFD7A8-5573-40D4-B293-A2FF30121521}"/>
              </a:ext>
            </a:extLst>
          </p:cNvPr>
          <p:cNvSpPr txBox="1"/>
          <p:nvPr/>
        </p:nvSpPr>
        <p:spPr>
          <a:xfrm>
            <a:off x="8599356" y="4598505"/>
            <a:ext cx="2170043" cy="1569660"/>
          </a:xfrm>
          <a:prstGeom prst="rect">
            <a:avLst/>
          </a:prstGeom>
          <a:noFill/>
        </p:spPr>
        <p:txBody>
          <a:bodyPr wrap="square" rtlCol="0">
            <a:spAutoFit/>
          </a:bodyPr>
          <a:lstStyle/>
          <a:p>
            <a:r>
              <a:rPr lang="en-IN" sz="1600" dirty="0"/>
              <a:t>Confusion Matrix for Random Forest Model:</a:t>
            </a:r>
          </a:p>
          <a:p>
            <a:pPr algn="ctr"/>
            <a:r>
              <a:rPr lang="en-IN" sz="1600" dirty="0"/>
              <a:t>TP – 791</a:t>
            </a:r>
          </a:p>
          <a:p>
            <a:pPr algn="ctr"/>
            <a:r>
              <a:rPr lang="en-IN" sz="1600" dirty="0"/>
              <a:t>FN – 165</a:t>
            </a:r>
          </a:p>
          <a:p>
            <a:pPr algn="ctr"/>
            <a:r>
              <a:rPr lang="en-IN" sz="1600" dirty="0"/>
              <a:t>FP – 10</a:t>
            </a:r>
          </a:p>
          <a:p>
            <a:pPr algn="ctr"/>
            <a:r>
              <a:rPr lang="en-IN" sz="1600" dirty="0"/>
              <a:t>TN – 54</a:t>
            </a:r>
          </a:p>
        </p:txBody>
      </p:sp>
      <p:sp>
        <p:nvSpPr>
          <p:cNvPr id="13" name="TextBox 12">
            <a:extLst>
              <a:ext uri="{FF2B5EF4-FFF2-40B4-BE49-F238E27FC236}">
                <a16:creationId xmlns:a16="http://schemas.microsoft.com/office/drawing/2014/main" id="{B783852B-7537-40BA-B4EC-931E4E08334E}"/>
              </a:ext>
            </a:extLst>
          </p:cNvPr>
          <p:cNvSpPr txBox="1"/>
          <p:nvPr/>
        </p:nvSpPr>
        <p:spPr>
          <a:xfrm>
            <a:off x="1185365" y="4750905"/>
            <a:ext cx="2407278" cy="1569660"/>
          </a:xfrm>
          <a:prstGeom prst="rect">
            <a:avLst/>
          </a:prstGeom>
          <a:noFill/>
        </p:spPr>
        <p:txBody>
          <a:bodyPr wrap="square" rtlCol="0">
            <a:spAutoFit/>
          </a:bodyPr>
          <a:lstStyle/>
          <a:p>
            <a:r>
              <a:rPr lang="en-IN" sz="1600" dirty="0"/>
              <a:t>Confusion Matrix for Logistic Regression Model:</a:t>
            </a:r>
          </a:p>
          <a:p>
            <a:pPr algn="ctr"/>
            <a:r>
              <a:rPr lang="en-IN" sz="1600" dirty="0"/>
              <a:t>TP – 800</a:t>
            </a:r>
          </a:p>
          <a:p>
            <a:pPr algn="ctr"/>
            <a:r>
              <a:rPr lang="en-IN" sz="1600" dirty="0"/>
              <a:t>FN – 219</a:t>
            </a:r>
          </a:p>
          <a:p>
            <a:pPr algn="ctr"/>
            <a:r>
              <a:rPr lang="en-IN" sz="1600" dirty="0"/>
              <a:t>FP – 1</a:t>
            </a:r>
          </a:p>
          <a:p>
            <a:pPr algn="ctr"/>
            <a:r>
              <a:rPr lang="en-IN" sz="1600" dirty="0"/>
              <a:t>TN – 0</a:t>
            </a:r>
          </a:p>
        </p:txBody>
      </p:sp>
      <p:sp>
        <p:nvSpPr>
          <p:cNvPr id="14" name="TextBox 13">
            <a:extLst>
              <a:ext uri="{FF2B5EF4-FFF2-40B4-BE49-F238E27FC236}">
                <a16:creationId xmlns:a16="http://schemas.microsoft.com/office/drawing/2014/main" id="{531E9CE6-44F8-461D-AE28-FB56264F2FAF}"/>
              </a:ext>
            </a:extLst>
          </p:cNvPr>
          <p:cNvSpPr txBox="1"/>
          <p:nvPr/>
        </p:nvSpPr>
        <p:spPr>
          <a:xfrm>
            <a:off x="5010978" y="4750905"/>
            <a:ext cx="2170043" cy="1569660"/>
          </a:xfrm>
          <a:prstGeom prst="rect">
            <a:avLst/>
          </a:prstGeom>
          <a:noFill/>
        </p:spPr>
        <p:txBody>
          <a:bodyPr wrap="square" rtlCol="0">
            <a:spAutoFit/>
          </a:bodyPr>
          <a:lstStyle/>
          <a:p>
            <a:r>
              <a:rPr lang="en-IN" sz="1600" dirty="0"/>
              <a:t>Confusion Matrix for Decision Tree Model:</a:t>
            </a:r>
          </a:p>
          <a:p>
            <a:pPr algn="ctr"/>
            <a:r>
              <a:rPr lang="en-IN" sz="1600" dirty="0"/>
              <a:t>TP – 791</a:t>
            </a:r>
          </a:p>
          <a:p>
            <a:pPr algn="ctr"/>
            <a:r>
              <a:rPr lang="en-IN" sz="1600" dirty="0"/>
              <a:t>FN – 165</a:t>
            </a:r>
          </a:p>
          <a:p>
            <a:pPr algn="ctr"/>
            <a:r>
              <a:rPr lang="en-IN" sz="1600" dirty="0"/>
              <a:t>FP – 10</a:t>
            </a:r>
          </a:p>
          <a:p>
            <a:pPr algn="ctr"/>
            <a:r>
              <a:rPr lang="en-IN" sz="1600" dirty="0"/>
              <a:t>TN – 54</a:t>
            </a:r>
          </a:p>
        </p:txBody>
      </p:sp>
    </p:spTree>
    <p:extLst>
      <p:ext uri="{BB962C8B-B14F-4D97-AF65-F5344CB8AC3E}">
        <p14:creationId xmlns:p14="http://schemas.microsoft.com/office/powerpoint/2010/main" val="3075022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198F-E9B2-4FF1-AE2C-7EC10942933F}"/>
              </a:ext>
            </a:extLst>
          </p:cNvPr>
          <p:cNvSpPr>
            <a:spLocks noGrp="1"/>
          </p:cNvSpPr>
          <p:nvPr>
            <p:ph type="title"/>
          </p:nvPr>
        </p:nvSpPr>
        <p:spPr>
          <a:xfrm>
            <a:off x="838200" y="269592"/>
            <a:ext cx="10515600" cy="713048"/>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Decision Tree Classifier</a:t>
            </a:r>
          </a:p>
        </p:txBody>
      </p:sp>
      <p:pic>
        <p:nvPicPr>
          <p:cNvPr id="5" name="Content Placeholder 4">
            <a:extLst>
              <a:ext uri="{FF2B5EF4-FFF2-40B4-BE49-F238E27FC236}">
                <a16:creationId xmlns:a16="http://schemas.microsoft.com/office/drawing/2014/main" id="{BEE344BB-08BF-49CA-BD29-52BA30127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4651"/>
            <a:ext cx="10515600" cy="5186149"/>
          </a:xfrm>
        </p:spPr>
      </p:pic>
    </p:spTree>
    <p:extLst>
      <p:ext uri="{BB962C8B-B14F-4D97-AF65-F5344CB8AC3E}">
        <p14:creationId xmlns:p14="http://schemas.microsoft.com/office/powerpoint/2010/main" val="217494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3003-1C70-435F-89BC-F2BED02CF69D}"/>
              </a:ext>
            </a:extLst>
          </p:cNvPr>
          <p:cNvSpPr>
            <a:spLocks noGrp="1"/>
          </p:cNvSpPr>
          <p:nvPr>
            <p:ph type="title"/>
          </p:nvPr>
        </p:nvSpPr>
        <p:spPr>
          <a:xfrm>
            <a:off x="838200" y="365126"/>
            <a:ext cx="10515600" cy="907084"/>
          </a:xfrm>
          <a:ln>
            <a:solidFill>
              <a:schemeClr val="accent6">
                <a:lumMod val="75000"/>
              </a:schemeClr>
            </a:solidFill>
          </a:ln>
        </p:spPr>
        <p:txBody>
          <a:bodyPr>
            <a:normAutofit/>
          </a:bodyPr>
          <a:lstStyle/>
          <a:p>
            <a:pPr algn="ctr"/>
            <a:r>
              <a:rPr lang="en-IN" sz="4000" dirty="0"/>
              <a:t>Project Synopsis</a:t>
            </a:r>
          </a:p>
        </p:txBody>
      </p:sp>
      <p:grpSp>
        <p:nvGrpSpPr>
          <p:cNvPr id="4" name="Group 3">
            <a:extLst>
              <a:ext uri="{FF2B5EF4-FFF2-40B4-BE49-F238E27FC236}">
                <a16:creationId xmlns:a16="http://schemas.microsoft.com/office/drawing/2014/main" id="{812FF7D2-9F60-462E-AC99-EE57C15B7DFA}"/>
              </a:ext>
            </a:extLst>
          </p:cNvPr>
          <p:cNvGrpSpPr/>
          <p:nvPr/>
        </p:nvGrpSpPr>
        <p:grpSpPr>
          <a:xfrm>
            <a:off x="838200" y="1802296"/>
            <a:ext cx="10515600" cy="1189874"/>
            <a:chOff x="838200" y="1802296"/>
            <a:chExt cx="10515600" cy="1139687"/>
          </a:xfrm>
        </p:grpSpPr>
        <p:sp>
          <p:nvSpPr>
            <p:cNvPr id="5" name="Rectangle 4">
              <a:extLst>
                <a:ext uri="{FF2B5EF4-FFF2-40B4-BE49-F238E27FC236}">
                  <a16:creationId xmlns:a16="http://schemas.microsoft.com/office/drawing/2014/main" id="{449395EA-FB0E-40C7-B7D1-BA0E00164021}"/>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C82FB363-1F4D-492F-A039-E3DD42464C77}"/>
                </a:ext>
              </a:extLst>
            </p:cNvPr>
            <p:cNvGrpSpPr/>
            <p:nvPr/>
          </p:nvGrpSpPr>
          <p:grpSpPr>
            <a:xfrm>
              <a:off x="838200" y="1802296"/>
              <a:ext cx="3057939" cy="1139687"/>
              <a:chOff x="838200" y="1802296"/>
              <a:chExt cx="3057939" cy="1139687"/>
            </a:xfrm>
            <a:solidFill>
              <a:schemeClr val="accent1">
                <a:lumMod val="50000"/>
              </a:schemeClr>
            </a:solidFill>
          </p:grpSpPr>
          <p:sp>
            <p:nvSpPr>
              <p:cNvPr id="7" name="Rectangle 6">
                <a:extLst>
                  <a:ext uri="{FF2B5EF4-FFF2-40B4-BE49-F238E27FC236}">
                    <a16:creationId xmlns:a16="http://schemas.microsoft.com/office/drawing/2014/main" id="{D1AB7265-38D2-490D-8BF3-7FDB4A5436F1}"/>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Background</a:t>
                </a:r>
              </a:p>
            </p:txBody>
          </p:sp>
          <p:sp>
            <p:nvSpPr>
              <p:cNvPr id="8" name="Arrow: Right 7">
                <a:extLst>
                  <a:ext uri="{FF2B5EF4-FFF2-40B4-BE49-F238E27FC236}">
                    <a16:creationId xmlns:a16="http://schemas.microsoft.com/office/drawing/2014/main" id="{199A57E1-7CEA-4689-9091-9C55928F1AE0}"/>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9" name="TextBox 8">
            <a:extLst>
              <a:ext uri="{FF2B5EF4-FFF2-40B4-BE49-F238E27FC236}">
                <a16:creationId xmlns:a16="http://schemas.microsoft.com/office/drawing/2014/main" id="{59C721C8-E99A-4753-BF0F-E48F5CD81936}"/>
              </a:ext>
            </a:extLst>
          </p:cNvPr>
          <p:cNvSpPr txBox="1"/>
          <p:nvPr/>
        </p:nvSpPr>
        <p:spPr>
          <a:xfrm>
            <a:off x="3947492" y="1897705"/>
            <a:ext cx="6983895" cy="830997"/>
          </a:xfrm>
          <a:prstGeom prst="rect">
            <a:avLst/>
          </a:prstGeom>
          <a:noFill/>
        </p:spPr>
        <p:txBody>
          <a:bodyPr wrap="square" rtlCol="0">
            <a:spAutoFit/>
          </a:bodyPr>
          <a:lstStyle/>
          <a:p>
            <a:r>
              <a:rPr lang="en-IN" sz="1600" dirty="0"/>
              <a:t>Clearwater State University offers a wide variety of degree programs, from online degrees to a doctorate in education. Programs are offered in the streams of the arts, education, business &amp; nursing.</a:t>
            </a:r>
          </a:p>
        </p:txBody>
      </p:sp>
      <p:grpSp>
        <p:nvGrpSpPr>
          <p:cNvPr id="10" name="Group 9">
            <a:extLst>
              <a:ext uri="{FF2B5EF4-FFF2-40B4-BE49-F238E27FC236}">
                <a16:creationId xmlns:a16="http://schemas.microsoft.com/office/drawing/2014/main" id="{FCF4575D-73F8-423F-85A1-8D8C721FDDA9}"/>
              </a:ext>
            </a:extLst>
          </p:cNvPr>
          <p:cNvGrpSpPr/>
          <p:nvPr/>
        </p:nvGrpSpPr>
        <p:grpSpPr>
          <a:xfrm>
            <a:off x="838200" y="3332797"/>
            <a:ext cx="10515600" cy="1315720"/>
            <a:chOff x="838200" y="1802296"/>
            <a:chExt cx="10515600" cy="1139687"/>
          </a:xfrm>
        </p:grpSpPr>
        <p:sp>
          <p:nvSpPr>
            <p:cNvPr id="11" name="Rectangle 10">
              <a:extLst>
                <a:ext uri="{FF2B5EF4-FFF2-40B4-BE49-F238E27FC236}">
                  <a16:creationId xmlns:a16="http://schemas.microsoft.com/office/drawing/2014/main" id="{74B54C0E-AA12-49F3-A4FA-E73FAEDF86A6}"/>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104DF33A-DB02-4279-9F0C-55F3BC8D2C1B}"/>
                </a:ext>
              </a:extLst>
            </p:cNvPr>
            <p:cNvGrpSpPr/>
            <p:nvPr/>
          </p:nvGrpSpPr>
          <p:grpSpPr>
            <a:xfrm>
              <a:off x="838200" y="1802296"/>
              <a:ext cx="3057939" cy="1139687"/>
              <a:chOff x="838200" y="1802296"/>
              <a:chExt cx="3057939" cy="1139687"/>
            </a:xfrm>
            <a:solidFill>
              <a:schemeClr val="accent1">
                <a:lumMod val="50000"/>
              </a:schemeClr>
            </a:solidFill>
          </p:grpSpPr>
          <p:sp>
            <p:nvSpPr>
              <p:cNvPr id="13" name="Rectangle 12">
                <a:extLst>
                  <a:ext uri="{FF2B5EF4-FFF2-40B4-BE49-F238E27FC236}">
                    <a16:creationId xmlns:a16="http://schemas.microsoft.com/office/drawing/2014/main" id="{8041BBB5-3A2F-47C2-A09E-753FBC7C6E57}"/>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Objective</a:t>
                </a:r>
              </a:p>
            </p:txBody>
          </p:sp>
          <p:sp>
            <p:nvSpPr>
              <p:cNvPr id="14" name="Arrow: Right 13">
                <a:extLst>
                  <a:ext uri="{FF2B5EF4-FFF2-40B4-BE49-F238E27FC236}">
                    <a16:creationId xmlns:a16="http://schemas.microsoft.com/office/drawing/2014/main" id="{E996B669-239C-452F-809A-C7D3C9D76547}"/>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5" name="TextBox 14">
            <a:extLst>
              <a:ext uri="{FF2B5EF4-FFF2-40B4-BE49-F238E27FC236}">
                <a16:creationId xmlns:a16="http://schemas.microsoft.com/office/drawing/2014/main" id="{DB4BA017-CE74-423B-8F95-B0B8250615FB}"/>
              </a:ext>
            </a:extLst>
          </p:cNvPr>
          <p:cNvSpPr txBox="1"/>
          <p:nvPr/>
        </p:nvSpPr>
        <p:spPr>
          <a:xfrm>
            <a:off x="3465443" y="3450589"/>
            <a:ext cx="7457661" cy="1077218"/>
          </a:xfrm>
          <a:prstGeom prst="rect">
            <a:avLst/>
          </a:prstGeom>
          <a:noFill/>
        </p:spPr>
        <p:txBody>
          <a:bodyPr wrap="square" rtlCol="0">
            <a:spAutoFit/>
          </a:bodyPr>
          <a:lstStyle/>
          <a:p>
            <a:pPr marL="800100" lvl="1" indent="-342900">
              <a:buFont typeface="Wingdings" panose="05000000000000000000" pitchFamily="2" charset="2"/>
              <a:buChar char="§"/>
            </a:pPr>
            <a:r>
              <a:rPr lang="en-IN" sz="1600" dirty="0"/>
              <a:t>Increase enrolment of students </a:t>
            </a:r>
          </a:p>
          <a:p>
            <a:pPr marL="800100" lvl="1" indent="-342900">
              <a:buFont typeface="Wingdings" panose="05000000000000000000" pitchFamily="2" charset="2"/>
              <a:buChar char="§"/>
            </a:pPr>
            <a:r>
              <a:rPr lang="en-IN" sz="1600" dirty="0"/>
              <a:t>Improve retention, progression and graduation rates </a:t>
            </a:r>
          </a:p>
          <a:p>
            <a:pPr marL="800100" lvl="1" indent="-342900">
              <a:buFont typeface="Wingdings" panose="05000000000000000000" pitchFamily="2" charset="2"/>
              <a:buChar char="§"/>
            </a:pPr>
            <a:r>
              <a:rPr lang="en-IN" sz="1600" dirty="0"/>
              <a:t>Recruit better academically qualified undergraduate and graduate students </a:t>
            </a:r>
          </a:p>
          <a:p>
            <a:pPr marL="800100" lvl="1" indent="-342900">
              <a:buFont typeface="Wingdings" panose="05000000000000000000" pitchFamily="2" charset="2"/>
              <a:buChar char="§"/>
            </a:pPr>
            <a:r>
              <a:rPr lang="en-IN" sz="1600" dirty="0"/>
              <a:t>Increase external funding and recognition </a:t>
            </a:r>
          </a:p>
        </p:txBody>
      </p:sp>
      <p:grpSp>
        <p:nvGrpSpPr>
          <p:cNvPr id="16" name="Group 15">
            <a:extLst>
              <a:ext uri="{FF2B5EF4-FFF2-40B4-BE49-F238E27FC236}">
                <a16:creationId xmlns:a16="http://schemas.microsoft.com/office/drawing/2014/main" id="{36CD7720-0DA8-468D-96B0-32918B8ABA00}"/>
              </a:ext>
            </a:extLst>
          </p:cNvPr>
          <p:cNvGrpSpPr/>
          <p:nvPr/>
        </p:nvGrpSpPr>
        <p:grpSpPr>
          <a:xfrm>
            <a:off x="838200" y="4989145"/>
            <a:ext cx="10515600" cy="1069555"/>
            <a:chOff x="838200" y="1802296"/>
            <a:chExt cx="10515600" cy="1139687"/>
          </a:xfrm>
        </p:grpSpPr>
        <p:sp>
          <p:nvSpPr>
            <p:cNvPr id="17" name="Rectangle 16">
              <a:extLst>
                <a:ext uri="{FF2B5EF4-FFF2-40B4-BE49-F238E27FC236}">
                  <a16:creationId xmlns:a16="http://schemas.microsoft.com/office/drawing/2014/main" id="{03BACE2E-BABE-426E-B214-17AE332048D8}"/>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 name="Group 17">
              <a:extLst>
                <a:ext uri="{FF2B5EF4-FFF2-40B4-BE49-F238E27FC236}">
                  <a16:creationId xmlns:a16="http://schemas.microsoft.com/office/drawing/2014/main" id="{C85EBE2D-3E77-4565-8208-8C1A3235F888}"/>
                </a:ext>
              </a:extLst>
            </p:cNvPr>
            <p:cNvGrpSpPr/>
            <p:nvPr/>
          </p:nvGrpSpPr>
          <p:grpSpPr>
            <a:xfrm>
              <a:off x="838200" y="1802296"/>
              <a:ext cx="3057939" cy="1139687"/>
              <a:chOff x="838200" y="1802296"/>
              <a:chExt cx="3057939" cy="1139687"/>
            </a:xfrm>
            <a:solidFill>
              <a:schemeClr val="accent1">
                <a:lumMod val="50000"/>
              </a:schemeClr>
            </a:solidFill>
          </p:grpSpPr>
          <p:sp>
            <p:nvSpPr>
              <p:cNvPr id="19" name="Rectangle 18">
                <a:extLst>
                  <a:ext uri="{FF2B5EF4-FFF2-40B4-BE49-F238E27FC236}">
                    <a16:creationId xmlns:a16="http://schemas.microsoft.com/office/drawing/2014/main" id="{5561711D-ED65-4B13-B40D-86971DFDBD97}"/>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Available Data</a:t>
                </a:r>
              </a:p>
            </p:txBody>
          </p:sp>
          <p:sp>
            <p:nvSpPr>
              <p:cNvPr id="20" name="Arrow: Right 19">
                <a:extLst>
                  <a:ext uri="{FF2B5EF4-FFF2-40B4-BE49-F238E27FC236}">
                    <a16:creationId xmlns:a16="http://schemas.microsoft.com/office/drawing/2014/main" id="{ED2C8164-41F1-46AF-892C-75D7599ECAE1}"/>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1" name="TextBox 20">
            <a:extLst>
              <a:ext uri="{FF2B5EF4-FFF2-40B4-BE49-F238E27FC236}">
                <a16:creationId xmlns:a16="http://schemas.microsoft.com/office/drawing/2014/main" id="{A101732C-17BD-4899-AB6F-2CC8A12682EB}"/>
              </a:ext>
            </a:extLst>
          </p:cNvPr>
          <p:cNvSpPr txBox="1"/>
          <p:nvPr/>
        </p:nvSpPr>
        <p:spPr>
          <a:xfrm>
            <a:off x="3896139" y="5354645"/>
            <a:ext cx="6203675" cy="338554"/>
          </a:xfrm>
          <a:prstGeom prst="rect">
            <a:avLst/>
          </a:prstGeom>
          <a:noFill/>
        </p:spPr>
        <p:txBody>
          <a:bodyPr wrap="square" rtlCol="0">
            <a:spAutoFit/>
          </a:bodyPr>
          <a:lstStyle/>
          <a:p>
            <a:pPr lvl="1"/>
            <a:r>
              <a:rPr lang="en-IN" sz="1600" dirty="0"/>
              <a:t>Data is provided by Jigsaw Academy for capstone project.</a:t>
            </a:r>
          </a:p>
        </p:txBody>
      </p:sp>
    </p:spTree>
    <p:extLst>
      <p:ext uri="{BB962C8B-B14F-4D97-AF65-F5344CB8AC3E}">
        <p14:creationId xmlns:p14="http://schemas.microsoft.com/office/powerpoint/2010/main" val="296478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E86-70E5-4A70-B0D7-CA0F62E814EB}"/>
              </a:ext>
            </a:extLst>
          </p:cNvPr>
          <p:cNvSpPr>
            <a:spLocks noGrp="1"/>
          </p:cNvSpPr>
          <p:nvPr>
            <p:ph type="title"/>
          </p:nvPr>
        </p:nvSpPr>
        <p:spPr>
          <a:xfrm>
            <a:off x="612913" y="813558"/>
            <a:ext cx="10515600" cy="1868555"/>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4000" dirty="0"/>
              <a:t>Business Question</a:t>
            </a:r>
            <a:br>
              <a:rPr lang="en-IN" dirty="0"/>
            </a:br>
            <a:r>
              <a:rPr lang="en-IN" sz="2000" dirty="0"/>
              <a:t>By leveraging on the student demographic data, course preference, performance record, grades, financial background, financial aid etc.</a:t>
            </a:r>
            <a:endParaRPr lang="en-IN" dirty="0"/>
          </a:p>
        </p:txBody>
      </p:sp>
      <p:sp>
        <p:nvSpPr>
          <p:cNvPr id="3" name="Content Placeholder 2">
            <a:extLst>
              <a:ext uri="{FF2B5EF4-FFF2-40B4-BE49-F238E27FC236}">
                <a16:creationId xmlns:a16="http://schemas.microsoft.com/office/drawing/2014/main" id="{1D5278A7-8796-4C35-8130-8CBEEA753DD1}"/>
              </a:ext>
            </a:extLst>
          </p:cNvPr>
          <p:cNvSpPr>
            <a:spLocks noGrp="1"/>
          </p:cNvSpPr>
          <p:nvPr>
            <p:ph idx="1"/>
          </p:nvPr>
        </p:nvSpPr>
        <p:spPr>
          <a:xfrm>
            <a:off x="1790700" y="3533157"/>
            <a:ext cx="8610600" cy="1285461"/>
          </a:xfrm>
        </p:spPr>
        <p:txBody>
          <a:bodyPr>
            <a:normAutofit/>
          </a:bodyPr>
          <a:lstStyle/>
          <a:p>
            <a:pPr marL="0" indent="0">
              <a:buNone/>
            </a:pPr>
            <a:r>
              <a:rPr lang="en-IN" sz="2000" dirty="0"/>
              <a:t>Q1. Identify key drivers of early student attrition.</a:t>
            </a:r>
          </a:p>
          <a:p>
            <a:pPr marL="0" indent="0">
              <a:buNone/>
            </a:pPr>
            <a:r>
              <a:rPr lang="en-IN" sz="2000" dirty="0"/>
              <a:t>Q2. Build a predictive model to identify students with higher early attrition risk.</a:t>
            </a:r>
          </a:p>
          <a:p>
            <a:pPr marL="0" indent="0">
              <a:buNone/>
            </a:pPr>
            <a:r>
              <a:rPr lang="en-IN" sz="2000" dirty="0"/>
              <a:t>Q3. Recommend appropriate interventions based on the analysis.</a:t>
            </a:r>
          </a:p>
        </p:txBody>
      </p:sp>
    </p:spTree>
    <p:extLst>
      <p:ext uri="{BB962C8B-B14F-4D97-AF65-F5344CB8AC3E}">
        <p14:creationId xmlns:p14="http://schemas.microsoft.com/office/powerpoint/2010/main" val="422394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EC7E-E915-4A92-AF78-BFEED1468810}"/>
              </a:ext>
            </a:extLst>
          </p:cNvPr>
          <p:cNvSpPr>
            <a:spLocks noGrp="1"/>
          </p:cNvSpPr>
          <p:nvPr>
            <p:ph type="title"/>
          </p:nvPr>
        </p:nvSpPr>
        <p:spPr>
          <a:xfrm>
            <a:off x="838200" y="365126"/>
            <a:ext cx="10515600" cy="642040"/>
          </a:xfrm>
        </p:spPr>
        <p:style>
          <a:lnRef idx="2">
            <a:schemeClr val="accent6"/>
          </a:lnRef>
          <a:fillRef idx="1">
            <a:schemeClr val="lt1"/>
          </a:fillRef>
          <a:effectRef idx="0">
            <a:schemeClr val="accent6"/>
          </a:effectRef>
          <a:fontRef idx="minor">
            <a:schemeClr val="dk1"/>
          </a:fontRef>
        </p:style>
        <p:txBody>
          <a:bodyPr>
            <a:normAutofit fontScale="90000"/>
          </a:bodyPr>
          <a:lstStyle/>
          <a:p>
            <a:pPr algn="ctr"/>
            <a:r>
              <a:rPr lang="en-IN" sz="4000" dirty="0"/>
              <a:t>Executive</a:t>
            </a:r>
            <a:r>
              <a:rPr lang="en-IN" dirty="0"/>
              <a:t> Summary</a:t>
            </a:r>
          </a:p>
        </p:txBody>
      </p:sp>
      <p:grpSp>
        <p:nvGrpSpPr>
          <p:cNvPr id="11" name="Group 10">
            <a:extLst>
              <a:ext uri="{FF2B5EF4-FFF2-40B4-BE49-F238E27FC236}">
                <a16:creationId xmlns:a16="http://schemas.microsoft.com/office/drawing/2014/main" id="{2290F5E4-A76F-42AC-871C-81F099481EFB}"/>
              </a:ext>
            </a:extLst>
          </p:cNvPr>
          <p:cNvGrpSpPr/>
          <p:nvPr/>
        </p:nvGrpSpPr>
        <p:grpSpPr>
          <a:xfrm>
            <a:off x="838200" y="1802296"/>
            <a:ext cx="10515600" cy="1139687"/>
            <a:chOff x="838200" y="1802296"/>
            <a:chExt cx="10515600" cy="1139687"/>
          </a:xfrm>
        </p:grpSpPr>
        <p:sp>
          <p:nvSpPr>
            <p:cNvPr id="4" name="Rectangle 3">
              <a:extLst>
                <a:ext uri="{FF2B5EF4-FFF2-40B4-BE49-F238E27FC236}">
                  <a16:creationId xmlns:a16="http://schemas.microsoft.com/office/drawing/2014/main" id="{A3DB9F2A-1396-4C98-AF33-8A18E780F605}"/>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 name="Group 8">
              <a:extLst>
                <a:ext uri="{FF2B5EF4-FFF2-40B4-BE49-F238E27FC236}">
                  <a16:creationId xmlns:a16="http://schemas.microsoft.com/office/drawing/2014/main" id="{9E2ED4C2-4EFC-4366-AAEC-202B3D8095C5}"/>
                </a:ext>
              </a:extLst>
            </p:cNvPr>
            <p:cNvGrpSpPr/>
            <p:nvPr/>
          </p:nvGrpSpPr>
          <p:grpSpPr>
            <a:xfrm>
              <a:off x="838200" y="1802296"/>
              <a:ext cx="3057939" cy="1139687"/>
              <a:chOff x="838200" y="1802296"/>
              <a:chExt cx="3057939" cy="1139687"/>
            </a:xfrm>
            <a:solidFill>
              <a:schemeClr val="accent1">
                <a:lumMod val="50000"/>
              </a:schemeClr>
            </a:solidFill>
          </p:grpSpPr>
          <p:sp>
            <p:nvSpPr>
              <p:cNvPr id="5" name="Rectangle 4">
                <a:extLst>
                  <a:ext uri="{FF2B5EF4-FFF2-40B4-BE49-F238E27FC236}">
                    <a16:creationId xmlns:a16="http://schemas.microsoft.com/office/drawing/2014/main" id="{E3ABADDD-D2D3-441D-924A-7DE448B6CA79}"/>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 Problem</a:t>
                </a:r>
              </a:p>
            </p:txBody>
          </p:sp>
          <p:sp>
            <p:nvSpPr>
              <p:cNvPr id="6" name="Arrow: Right 5">
                <a:extLst>
                  <a:ext uri="{FF2B5EF4-FFF2-40B4-BE49-F238E27FC236}">
                    <a16:creationId xmlns:a16="http://schemas.microsoft.com/office/drawing/2014/main" id="{6594C13A-9F33-41AE-99B1-29D83E733301}"/>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TextBox 6">
            <a:extLst>
              <a:ext uri="{FF2B5EF4-FFF2-40B4-BE49-F238E27FC236}">
                <a16:creationId xmlns:a16="http://schemas.microsoft.com/office/drawing/2014/main" id="{A465E06A-A253-4D20-90AA-FC66B797139C}"/>
              </a:ext>
            </a:extLst>
          </p:cNvPr>
          <p:cNvSpPr txBox="1"/>
          <p:nvPr/>
        </p:nvSpPr>
        <p:spPr>
          <a:xfrm>
            <a:off x="3896139" y="1956640"/>
            <a:ext cx="7424530" cy="830997"/>
          </a:xfrm>
          <a:prstGeom prst="rect">
            <a:avLst/>
          </a:prstGeom>
          <a:noFill/>
        </p:spPr>
        <p:txBody>
          <a:bodyPr wrap="square" rtlCol="0">
            <a:spAutoFit/>
          </a:bodyPr>
          <a:lstStyle/>
          <a:p>
            <a:r>
              <a:rPr lang="en-IN" sz="1600" dirty="0"/>
              <a:t>The university wants to increase the enrolment of students and improve retention, progression and graduation rates by understanding the key aspects of student attrition after first year of a course.</a:t>
            </a:r>
          </a:p>
        </p:txBody>
      </p:sp>
      <p:grpSp>
        <p:nvGrpSpPr>
          <p:cNvPr id="12" name="Group 11">
            <a:extLst>
              <a:ext uri="{FF2B5EF4-FFF2-40B4-BE49-F238E27FC236}">
                <a16:creationId xmlns:a16="http://schemas.microsoft.com/office/drawing/2014/main" id="{E16E3805-5317-4D5E-A4E3-524E3D4739D4}"/>
              </a:ext>
            </a:extLst>
          </p:cNvPr>
          <p:cNvGrpSpPr/>
          <p:nvPr/>
        </p:nvGrpSpPr>
        <p:grpSpPr>
          <a:xfrm>
            <a:off x="838200" y="3193773"/>
            <a:ext cx="10515600" cy="1139687"/>
            <a:chOff x="838200" y="1802296"/>
            <a:chExt cx="10515600" cy="1139687"/>
          </a:xfrm>
        </p:grpSpPr>
        <p:sp>
          <p:nvSpPr>
            <p:cNvPr id="13" name="Rectangle 12">
              <a:extLst>
                <a:ext uri="{FF2B5EF4-FFF2-40B4-BE49-F238E27FC236}">
                  <a16:creationId xmlns:a16="http://schemas.microsoft.com/office/drawing/2014/main" id="{9B63F7B2-AE6E-4DC7-BC5E-5CA16796D5D0}"/>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4" name="Group 13">
              <a:extLst>
                <a:ext uri="{FF2B5EF4-FFF2-40B4-BE49-F238E27FC236}">
                  <a16:creationId xmlns:a16="http://schemas.microsoft.com/office/drawing/2014/main" id="{ED63C6FD-4D5C-44D8-8A63-CC439EC104A6}"/>
                </a:ext>
              </a:extLst>
            </p:cNvPr>
            <p:cNvGrpSpPr/>
            <p:nvPr/>
          </p:nvGrpSpPr>
          <p:grpSpPr>
            <a:xfrm>
              <a:off x="838200" y="1802296"/>
              <a:ext cx="3057939" cy="1139687"/>
              <a:chOff x="838200" y="1802296"/>
              <a:chExt cx="3057939" cy="1139687"/>
            </a:xfrm>
            <a:solidFill>
              <a:schemeClr val="accent1">
                <a:lumMod val="50000"/>
              </a:schemeClr>
            </a:solidFill>
          </p:grpSpPr>
          <p:sp>
            <p:nvSpPr>
              <p:cNvPr id="15" name="Rectangle 14">
                <a:extLst>
                  <a:ext uri="{FF2B5EF4-FFF2-40B4-BE49-F238E27FC236}">
                    <a16:creationId xmlns:a16="http://schemas.microsoft.com/office/drawing/2014/main" id="{CAD91638-98BA-469F-BFBD-46256C4C10B8}"/>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Solution</a:t>
                </a:r>
              </a:p>
            </p:txBody>
          </p:sp>
          <p:sp>
            <p:nvSpPr>
              <p:cNvPr id="16" name="Arrow: Right 15">
                <a:extLst>
                  <a:ext uri="{FF2B5EF4-FFF2-40B4-BE49-F238E27FC236}">
                    <a16:creationId xmlns:a16="http://schemas.microsoft.com/office/drawing/2014/main" id="{1FFC0D98-32B6-42B1-BA76-659F56E64CE0}"/>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7" name="Group 16">
            <a:extLst>
              <a:ext uri="{FF2B5EF4-FFF2-40B4-BE49-F238E27FC236}">
                <a16:creationId xmlns:a16="http://schemas.microsoft.com/office/drawing/2014/main" id="{7EB40330-6301-4930-A3C5-FDC0D8623ADA}"/>
              </a:ext>
            </a:extLst>
          </p:cNvPr>
          <p:cNvGrpSpPr/>
          <p:nvPr/>
        </p:nvGrpSpPr>
        <p:grpSpPr>
          <a:xfrm>
            <a:off x="838200" y="4672080"/>
            <a:ext cx="10515600" cy="1139687"/>
            <a:chOff x="838200" y="1802296"/>
            <a:chExt cx="10515600" cy="1139687"/>
          </a:xfrm>
        </p:grpSpPr>
        <p:sp>
          <p:nvSpPr>
            <p:cNvPr id="18" name="Rectangle 17">
              <a:extLst>
                <a:ext uri="{FF2B5EF4-FFF2-40B4-BE49-F238E27FC236}">
                  <a16:creationId xmlns:a16="http://schemas.microsoft.com/office/drawing/2014/main" id="{12FDF72C-D030-4108-8B03-F70E2E9CD83D}"/>
                </a:ext>
              </a:extLst>
            </p:cNvPr>
            <p:cNvSpPr/>
            <p:nvPr/>
          </p:nvSpPr>
          <p:spPr>
            <a:xfrm>
              <a:off x="838200" y="1828800"/>
              <a:ext cx="10515600" cy="111318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 name="Group 18">
              <a:extLst>
                <a:ext uri="{FF2B5EF4-FFF2-40B4-BE49-F238E27FC236}">
                  <a16:creationId xmlns:a16="http://schemas.microsoft.com/office/drawing/2014/main" id="{4F3B9B9E-E84E-452D-8FEE-53CB7253B0ED}"/>
                </a:ext>
              </a:extLst>
            </p:cNvPr>
            <p:cNvGrpSpPr/>
            <p:nvPr/>
          </p:nvGrpSpPr>
          <p:grpSpPr>
            <a:xfrm>
              <a:off x="838200" y="1802296"/>
              <a:ext cx="3057939" cy="1139687"/>
              <a:chOff x="838200" y="1802296"/>
              <a:chExt cx="3057939" cy="1139687"/>
            </a:xfrm>
            <a:solidFill>
              <a:schemeClr val="accent1">
                <a:lumMod val="50000"/>
              </a:schemeClr>
            </a:solidFill>
          </p:grpSpPr>
          <p:sp>
            <p:nvSpPr>
              <p:cNvPr id="20" name="Rectangle 19">
                <a:extLst>
                  <a:ext uri="{FF2B5EF4-FFF2-40B4-BE49-F238E27FC236}">
                    <a16:creationId xmlns:a16="http://schemas.microsoft.com/office/drawing/2014/main" id="{38AD400C-4C14-480B-A756-3D415812DD6A}"/>
                  </a:ext>
                </a:extLst>
              </p:cNvPr>
              <p:cNvSpPr/>
              <p:nvPr/>
            </p:nvSpPr>
            <p:spPr>
              <a:xfrm>
                <a:off x="838200" y="1802296"/>
                <a:ext cx="2872409" cy="1139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Impact</a:t>
                </a:r>
              </a:p>
            </p:txBody>
          </p:sp>
          <p:sp>
            <p:nvSpPr>
              <p:cNvPr id="21" name="Arrow: Right 20">
                <a:extLst>
                  <a:ext uri="{FF2B5EF4-FFF2-40B4-BE49-F238E27FC236}">
                    <a16:creationId xmlns:a16="http://schemas.microsoft.com/office/drawing/2014/main" id="{9488D956-A7FB-4DC3-BD16-7B950FB7922A}"/>
                  </a:ext>
                </a:extLst>
              </p:cNvPr>
              <p:cNvSpPr/>
              <p:nvPr/>
            </p:nvSpPr>
            <p:spPr>
              <a:xfrm>
                <a:off x="3525078" y="2207178"/>
                <a:ext cx="371061" cy="390248"/>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2" name="TextBox 21">
            <a:extLst>
              <a:ext uri="{FF2B5EF4-FFF2-40B4-BE49-F238E27FC236}">
                <a16:creationId xmlns:a16="http://schemas.microsoft.com/office/drawing/2014/main" id="{2EA45EC6-A8E4-4D00-97AE-65C418BE75AC}"/>
              </a:ext>
            </a:extLst>
          </p:cNvPr>
          <p:cNvSpPr txBox="1"/>
          <p:nvPr/>
        </p:nvSpPr>
        <p:spPr>
          <a:xfrm>
            <a:off x="3896139" y="3361369"/>
            <a:ext cx="7391400" cy="830997"/>
          </a:xfrm>
          <a:prstGeom prst="rect">
            <a:avLst/>
          </a:prstGeom>
          <a:noFill/>
        </p:spPr>
        <p:txBody>
          <a:bodyPr wrap="square" rtlCol="0">
            <a:spAutoFit/>
          </a:bodyPr>
          <a:lstStyle/>
          <a:p>
            <a:r>
              <a:rPr lang="en-IN" sz="1600" dirty="0"/>
              <a:t>If the student is not returning in second semester then, that concludes that they will attrite in the second year of the course. College should implement rules to reduce that and focus on helping students more with the financial aid with different backgrounds.</a:t>
            </a:r>
          </a:p>
        </p:txBody>
      </p:sp>
      <p:sp>
        <p:nvSpPr>
          <p:cNvPr id="23" name="TextBox 22">
            <a:extLst>
              <a:ext uri="{FF2B5EF4-FFF2-40B4-BE49-F238E27FC236}">
                <a16:creationId xmlns:a16="http://schemas.microsoft.com/office/drawing/2014/main" id="{9A758D8A-8078-43A3-86DA-434B66D02130}"/>
              </a:ext>
            </a:extLst>
          </p:cNvPr>
          <p:cNvSpPr txBox="1"/>
          <p:nvPr/>
        </p:nvSpPr>
        <p:spPr>
          <a:xfrm>
            <a:off x="4026175" y="4949535"/>
            <a:ext cx="7164457" cy="584775"/>
          </a:xfrm>
          <a:prstGeom prst="rect">
            <a:avLst/>
          </a:prstGeom>
          <a:noFill/>
        </p:spPr>
        <p:txBody>
          <a:bodyPr wrap="square" rtlCol="0">
            <a:spAutoFit/>
          </a:bodyPr>
          <a:lstStyle/>
          <a:p>
            <a:r>
              <a:rPr lang="en-IN" sz="1600" dirty="0"/>
              <a:t>Impact of the study will reduce the student attrition by finding the key aspects that drive the students to drop out within one year of successfully joining the program.</a:t>
            </a:r>
          </a:p>
        </p:txBody>
      </p:sp>
    </p:spTree>
    <p:extLst>
      <p:ext uri="{BB962C8B-B14F-4D97-AF65-F5344CB8AC3E}">
        <p14:creationId xmlns:p14="http://schemas.microsoft.com/office/powerpoint/2010/main" val="185077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53F1-E63D-4FEE-AD7E-5EF6AF5FFDE9}"/>
              </a:ext>
            </a:extLst>
          </p:cNvPr>
          <p:cNvSpPr>
            <a:spLocks noGrp="1"/>
          </p:cNvSpPr>
          <p:nvPr>
            <p:ph type="title"/>
          </p:nvPr>
        </p:nvSpPr>
        <p:spPr>
          <a:xfrm>
            <a:off x="838200" y="365126"/>
            <a:ext cx="10515600" cy="603865"/>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Top 5 Key Drivers of the analysis</a:t>
            </a:r>
          </a:p>
        </p:txBody>
      </p:sp>
      <p:graphicFrame>
        <p:nvGraphicFramePr>
          <p:cNvPr id="6" name="Table 6">
            <a:extLst>
              <a:ext uri="{FF2B5EF4-FFF2-40B4-BE49-F238E27FC236}">
                <a16:creationId xmlns:a16="http://schemas.microsoft.com/office/drawing/2014/main" id="{46CEB11E-74A5-4633-BD35-91D161979CE4}"/>
              </a:ext>
            </a:extLst>
          </p:cNvPr>
          <p:cNvGraphicFramePr>
            <a:graphicFrameLocks noGrp="1"/>
          </p:cNvGraphicFramePr>
          <p:nvPr>
            <p:ph idx="1"/>
            <p:extLst>
              <p:ext uri="{D42A27DB-BD31-4B8C-83A1-F6EECF244321}">
                <p14:modId xmlns:p14="http://schemas.microsoft.com/office/powerpoint/2010/main" val="2282719994"/>
              </p:ext>
            </p:extLst>
          </p:nvPr>
        </p:nvGraphicFramePr>
        <p:xfrm>
          <a:off x="838199" y="1241728"/>
          <a:ext cx="10515601" cy="2011680"/>
        </p:xfrm>
        <a:graphic>
          <a:graphicData uri="http://schemas.openxmlformats.org/drawingml/2006/table">
            <a:tbl>
              <a:tblPr firstRow="1" bandRow="1">
                <a:tableStyleId>{7E9639D4-E3E2-4D34-9284-5A2195B3D0D7}</a:tableStyleId>
              </a:tblPr>
              <a:tblGrid>
                <a:gridCol w="3570028">
                  <a:extLst>
                    <a:ext uri="{9D8B030D-6E8A-4147-A177-3AD203B41FA5}">
                      <a16:colId xmlns:a16="http://schemas.microsoft.com/office/drawing/2014/main" val="32875260"/>
                    </a:ext>
                  </a:extLst>
                </a:gridCol>
                <a:gridCol w="1514901">
                  <a:extLst>
                    <a:ext uri="{9D8B030D-6E8A-4147-A177-3AD203B41FA5}">
                      <a16:colId xmlns:a16="http://schemas.microsoft.com/office/drawing/2014/main" val="3721043720"/>
                    </a:ext>
                  </a:extLst>
                </a:gridCol>
                <a:gridCol w="5430672">
                  <a:extLst>
                    <a:ext uri="{9D8B030D-6E8A-4147-A177-3AD203B41FA5}">
                      <a16:colId xmlns:a16="http://schemas.microsoft.com/office/drawing/2014/main" val="2384856816"/>
                    </a:ext>
                  </a:extLst>
                </a:gridCol>
              </a:tblGrid>
              <a:tr h="331282">
                <a:tc>
                  <a:txBody>
                    <a:bodyPr/>
                    <a:lstStyle/>
                    <a:p>
                      <a:pPr algn="ctr"/>
                      <a:r>
                        <a:rPr lang="en-IN" sz="1600" dirty="0"/>
                        <a:t>Features</a:t>
                      </a:r>
                    </a:p>
                  </a:txBody>
                  <a:tcPr>
                    <a:solidFill>
                      <a:schemeClr val="accent6">
                        <a:lumMod val="50000"/>
                      </a:schemeClr>
                    </a:solidFill>
                  </a:tcPr>
                </a:tc>
                <a:tc>
                  <a:txBody>
                    <a:bodyPr/>
                    <a:lstStyle/>
                    <a:p>
                      <a:pPr algn="ctr"/>
                      <a:r>
                        <a:rPr lang="en-IN" sz="1600" dirty="0"/>
                        <a:t>Importance</a:t>
                      </a:r>
                    </a:p>
                  </a:txBody>
                  <a:tcPr>
                    <a:solidFill>
                      <a:schemeClr val="accent6">
                        <a:lumMod val="50000"/>
                      </a:schemeClr>
                    </a:solidFill>
                  </a:tcPr>
                </a:tc>
                <a:tc>
                  <a:txBody>
                    <a:bodyPr/>
                    <a:lstStyle/>
                    <a:p>
                      <a:pPr algn="ctr"/>
                      <a:r>
                        <a:rPr lang="en-IN" sz="1600" dirty="0"/>
                        <a:t>Feature Meaning</a:t>
                      </a:r>
                    </a:p>
                  </a:txBody>
                  <a:tcPr>
                    <a:solidFill>
                      <a:schemeClr val="accent6">
                        <a:lumMod val="50000"/>
                      </a:schemeClr>
                    </a:solidFill>
                  </a:tcPr>
                </a:tc>
                <a:extLst>
                  <a:ext uri="{0D108BD9-81ED-4DB2-BD59-A6C34878D82A}">
                    <a16:rowId xmlns:a16="http://schemas.microsoft.com/office/drawing/2014/main" val="3237366883"/>
                  </a:ext>
                </a:extLst>
              </a:tr>
              <a:tr h="331282">
                <a:tc>
                  <a:txBody>
                    <a:bodyPr/>
                    <a:lstStyle/>
                    <a:p>
                      <a:pPr algn="ctr"/>
                      <a:r>
                        <a:rPr lang="en-IN" sz="1600" kern="1200" dirty="0">
                          <a:effectLst/>
                        </a:rPr>
                        <a:t>CORE_COURSE_GRADE_1_S_Missing</a:t>
                      </a:r>
                      <a:endParaRPr lang="en-IN" sz="1600" dirty="0"/>
                    </a:p>
                  </a:txBody>
                  <a:tcPr/>
                </a:tc>
                <a:tc>
                  <a:txBody>
                    <a:bodyPr/>
                    <a:lstStyle/>
                    <a:p>
                      <a:pPr algn="ctr"/>
                      <a:r>
                        <a:rPr lang="en-IN" sz="1600" kern="1200" dirty="0">
                          <a:effectLst/>
                        </a:rPr>
                        <a:t>0.090300</a:t>
                      </a:r>
                      <a:endParaRPr lang="en-IN" sz="1600" dirty="0"/>
                    </a:p>
                  </a:txBody>
                  <a:tcPr/>
                </a:tc>
                <a:tc>
                  <a:txBody>
                    <a:bodyPr/>
                    <a:lstStyle/>
                    <a:p>
                      <a:pPr algn="ctr"/>
                      <a:r>
                        <a:rPr lang="en-IN" sz="1600" dirty="0"/>
                        <a:t>Grade in Core course 1 in Semester 2 is Missing</a:t>
                      </a:r>
                    </a:p>
                  </a:txBody>
                  <a:tcPr/>
                </a:tc>
                <a:extLst>
                  <a:ext uri="{0D108BD9-81ED-4DB2-BD59-A6C34878D82A}">
                    <a16:rowId xmlns:a16="http://schemas.microsoft.com/office/drawing/2014/main" val="378011412"/>
                  </a:ext>
                </a:extLst>
              </a:tr>
              <a:tr h="331282">
                <a:tc>
                  <a:txBody>
                    <a:bodyPr/>
                    <a:lstStyle/>
                    <a:p>
                      <a:pPr algn="ctr"/>
                      <a:r>
                        <a:rPr lang="en-IN" sz="1600" kern="1200" dirty="0">
                          <a:effectLst/>
                        </a:rPr>
                        <a:t>SECOND_TERM_EARNED_HRS</a:t>
                      </a:r>
                      <a:endParaRPr lang="en-IN" sz="1600" dirty="0"/>
                    </a:p>
                  </a:txBody>
                  <a:tcPr/>
                </a:tc>
                <a:tc>
                  <a:txBody>
                    <a:bodyPr/>
                    <a:lstStyle/>
                    <a:p>
                      <a:pPr algn="ctr"/>
                      <a:r>
                        <a:rPr lang="en-IN" sz="1600" kern="1200" dirty="0">
                          <a:effectLst/>
                        </a:rPr>
                        <a:t>0.039459</a:t>
                      </a:r>
                      <a:endParaRPr lang="en-IN" sz="1600" dirty="0"/>
                    </a:p>
                  </a:txBody>
                  <a:tcPr/>
                </a:tc>
                <a:tc>
                  <a:txBody>
                    <a:bodyPr/>
                    <a:lstStyle/>
                    <a:p>
                      <a:pPr algn="ctr"/>
                      <a:r>
                        <a:rPr lang="en-IN" sz="1600" dirty="0"/>
                        <a:t>Hours earned by student in Semester 2</a:t>
                      </a:r>
                    </a:p>
                  </a:txBody>
                  <a:tcPr/>
                </a:tc>
                <a:extLst>
                  <a:ext uri="{0D108BD9-81ED-4DB2-BD59-A6C34878D82A}">
                    <a16:rowId xmlns:a16="http://schemas.microsoft.com/office/drawing/2014/main" val="4248933756"/>
                  </a:ext>
                </a:extLst>
              </a:tr>
              <a:tr h="331282">
                <a:tc>
                  <a:txBody>
                    <a:bodyPr/>
                    <a:lstStyle/>
                    <a:p>
                      <a:pPr algn="ctr"/>
                      <a:r>
                        <a:rPr lang="en-IN" sz="1600" kern="1200" dirty="0">
                          <a:effectLst/>
                        </a:rPr>
                        <a:t>SECOND_TERM_ATTEMPT_HRS</a:t>
                      </a:r>
                      <a:endParaRPr lang="en-IN" sz="1600" dirty="0"/>
                    </a:p>
                  </a:txBody>
                  <a:tcPr/>
                </a:tc>
                <a:tc>
                  <a:txBody>
                    <a:bodyPr/>
                    <a:lstStyle/>
                    <a:p>
                      <a:pPr algn="ctr"/>
                      <a:r>
                        <a:rPr lang="en-IN" sz="1600" kern="1200" dirty="0">
                          <a:effectLst/>
                        </a:rPr>
                        <a:t>0.039249</a:t>
                      </a:r>
                      <a:endParaRPr lang="en-IN" sz="1600" dirty="0"/>
                    </a:p>
                  </a:txBody>
                  <a:tcPr/>
                </a:tc>
                <a:tc>
                  <a:txBody>
                    <a:bodyPr/>
                    <a:lstStyle/>
                    <a:p>
                      <a:pPr algn="ctr"/>
                      <a:r>
                        <a:rPr lang="en-IN" sz="1600" dirty="0"/>
                        <a:t>Hours attempted by student in Semester 2</a:t>
                      </a:r>
                    </a:p>
                  </a:txBody>
                  <a:tcPr/>
                </a:tc>
                <a:extLst>
                  <a:ext uri="{0D108BD9-81ED-4DB2-BD59-A6C34878D82A}">
                    <a16:rowId xmlns:a16="http://schemas.microsoft.com/office/drawing/2014/main" val="2623246014"/>
                  </a:ext>
                </a:extLst>
              </a:tr>
              <a:tr h="331282">
                <a:tc>
                  <a:txBody>
                    <a:bodyPr/>
                    <a:lstStyle/>
                    <a:p>
                      <a:pPr algn="ctr"/>
                      <a:r>
                        <a:rPr lang="en-IN" sz="1600" kern="1200" dirty="0">
                          <a:effectLst/>
                        </a:rPr>
                        <a:t>CORE_COURSE_GRADE_2_S_Missing</a:t>
                      </a:r>
                      <a:endParaRPr lang="en-IN" sz="1600" dirty="0"/>
                    </a:p>
                  </a:txBody>
                  <a:tcPr/>
                </a:tc>
                <a:tc>
                  <a:txBody>
                    <a:bodyPr/>
                    <a:lstStyle/>
                    <a:p>
                      <a:pPr algn="ctr"/>
                      <a:r>
                        <a:rPr lang="en-IN" sz="1600" kern="1200" dirty="0">
                          <a:effectLst/>
                        </a:rPr>
                        <a:t>0.037437</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Grade in Core course 2 in Semester 2 is Missing</a:t>
                      </a:r>
                    </a:p>
                  </a:txBody>
                  <a:tcPr/>
                </a:tc>
                <a:extLst>
                  <a:ext uri="{0D108BD9-81ED-4DB2-BD59-A6C34878D82A}">
                    <a16:rowId xmlns:a16="http://schemas.microsoft.com/office/drawing/2014/main" val="986375670"/>
                  </a:ext>
                </a:extLst>
              </a:tr>
              <a:tr h="331282">
                <a:tc>
                  <a:txBody>
                    <a:bodyPr/>
                    <a:lstStyle/>
                    <a:p>
                      <a:pPr algn="ctr"/>
                      <a:r>
                        <a:rPr lang="en-IN" sz="1600" kern="1200" dirty="0">
                          <a:effectLst/>
                        </a:rPr>
                        <a:t>HIGH_SCHL_GPA</a:t>
                      </a:r>
                      <a:endParaRPr lang="en-IN" sz="1600" dirty="0"/>
                    </a:p>
                  </a:txBody>
                  <a:tcPr/>
                </a:tc>
                <a:tc>
                  <a:txBody>
                    <a:bodyPr/>
                    <a:lstStyle/>
                    <a:p>
                      <a:pPr algn="ctr"/>
                      <a:r>
                        <a:rPr lang="en-IN" sz="1600" kern="1200" dirty="0">
                          <a:effectLst/>
                        </a:rPr>
                        <a:t>0.032029</a:t>
                      </a:r>
                      <a:endParaRPr lang="en-IN" sz="1600" dirty="0"/>
                    </a:p>
                  </a:txBody>
                  <a:tcPr/>
                </a:tc>
                <a:tc>
                  <a:txBody>
                    <a:bodyPr/>
                    <a:lstStyle/>
                    <a:p>
                      <a:pPr algn="ctr"/>
                      <a:r>
                        <a:rPr lang="en-IN" sz="1600" dirty="0"/>
                        <a:t>Student's High School GPA score</a:t>
                      </a:r>
                    </a:p>
                  </a:txBody>
                  <a:tcPr/>
                </a:tc>
                <a:extLst>
                  <a:ext uri="{0D108BD9-81ED-4DB2-BD59-A6C34878D82A}">
                    <a16:rowId xmlns:a16="http://schemas.microsoft.com/office/drawing/2014/main" val="1341972723"/>
                  </a:ext>
                </a:extLst>
              </a:tr>
            </a:tbl>
          </a:graphicData>
        </a:graphic>
      </p:graphicFrame>
      <p:sp>
        <p:nvSpPr>
          <p:cNvPr id="8" name="TextBox 7">
            <a:extLst>
              <a:ext uri="{FF2B5EF4-FFF2-40B4-BE49-F238E27FC236}">
                <a16:creationId xmlns:a16="http://schemas.microsoft.com/office/drawing/2014/main" id="{E5B1456C-6460-4223-947D-D4D8CEBC5639}"/>
              </a:ext>
            </a:extLst>
          </p:cNvPr>
          <p:cNvSpPr txBox="1"/>
          <p:nvPr/>
        </p:nvSpPr>
        <p:spPr>
          <a:xfrm>
            <a:off x="6591870" y="3604592"/>
            <a:ext cx="4761930" cy="2800767"/>
          </a:xfrm>
          <a:prstGeom prst="rect">
            <a:avLst/>
          </a:prstGeom>
          <a:noFill/>
        </p:spPr>
        <p:txBody>
          <a:bodyPr wrap="square" rtlCol="0">
            <a:spAutoFit/>
          </a:bodyPr>
          <a:lstStyle/>
          <a:p>
            <a:pPr algn="ctr"/>
            <a:r>
              <a:rPr lang="en-IN" sz="1600" dirty="0"/>
              <a:t>Findings</a:t>
            </a:r>
          </a:p>
          <a:p>
            <a:pPr marL="285750" indent="-285750">
              <a:buFont typeface="Arial" panose="020B0604020202020204" pitchFamily="34" charset="0"/>
              <a:buChar char="•"/>
            </a:pPr>
            <a:r>
              <a:rPr lang="en-IN" sz="1600" dirty="0"/>
              <a:t>This table shows the top 5 features which are  high significant influence on the attrition rate.</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If a student’s grade is missing on the First paper in second semester then he/she is likely to attrite and not return for the second year of their respective program.</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Likely if the high school GPA is not above average, then they are also likely to attrite. </a:t>
            </a:r>
          </a:p>
        </p:txBody>
      </p:sp>
      <p:pic>
        <p:nvPicPr>
          <p:cNvPr id="10" name="Picture 9">
            <a:extLst>
              <a:ext uri="{FF2B5EF4-FFF2-40B4-BE49-F238E27FC236}">
                <a16:creationId xmlns:a16="http://schemas.microsoft.com/office/drawing/2014/main" id="{14241953-7FA2-41B7-9630-58E0A7744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429000"/>
            <a:ext cx="5655365" cy="3063876"/>
          </a:xfrm>
          <a:prstGeom prst="rect">
            <a:avLst/>
          </a:prstGeom>
        </p:spPr>
      </p:pic>
    </p:spTree>
    <p:extLst>
      <p:ext uri="{BB962C8B-B14F-4D97-AF65-F5344CB8AC3E}">
        <p14:creationId xmlns:p14="http://schemas.microsoft.com/office/powerpoint/2010/main" val="272709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2460-4190-4A17-9A54-82C8960A6C96}"/>
              </a:ext>
            </a:extLst>
          </p:cNvPr>
          <p:cNvSpPr>
            <a:spLocks noGrp="1"/>
          </p:cNvSpPr>
          <p:nvPr>
            <p:ph type="title"/>
          </p:nvPr>
        </p:nvSpPr>
        <p:spPr>
          <a:xfrm>
            <a:off x="838200" y="365125"/>
            <a:ext cx="10515600" cy="721553"/>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200" dirty="0"/>
              <a:t>Descriptive Statistics -</a:t>
            </a:r>
            <a:r>
              <a:rPr lang="en-IN" sz="2000" dirty="0"/>
              <a:t> Financial background &amp; Quantum of aid </a:t>
            </a:r>
            <a:endParaRPr lang="en-IN" sz="3600" dirty="0"/>
          </a:p>
        </p:txBody>
      </p:sp>
      <p:pic>
        <p:nvPicPr>
          <p:cNvPr id="5" name="Content Placeholder 4">
            <a:extLst>
              <a:ext uri="{FF2B5EF4-FFF2-40B4-BE49-F238E27FC236}">
                <a16:creationId xmlns:a16="http://schemas.microsoft.com/office/drawing/2014/main" id="{D3F61DC5-2F38-4426-A929-BE93AAB84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7256" y="2328846"/>
            <a:ext cx="7857487" cy="4037054"/>
          </a:xfrm>
        </p:spPr>
      </p:pic>
      <p:sp>
        <p:nvSpPr>
          <p:cNvPr id="6" name="TextBox 5">
            <a:extLst>
              <a:ext uri="{FF2B5EF4-FFF2-40B4-BE49-F238E27FC236}">
                <a16:creationId xmlns:a16="http://schemas.microsoft.com/office/drawing/2014/main" id="{17890783-D026-430C-ABB9-FEBB1011E04C}"/>
              </a:ext>
            </a:extLst>
          </p:cNvPr>
          <p:cNvSpPr txBox="1"/>
          <p:nvPr/>
        </p:nvSpPr>
        <p:spPr>
          <a:xfrm>
            <a:off x="2146853" y="1514041"/>
            <a:ext cx="7235687" cy="369332"/>
          </a:xfrm>
          <a:prstGeom prst="rect">
            <a:avLst/>
          </a:prstGeom>
          <a:noFill/>
        </p:spPr>
        <p:txBody>
          <a:bodyPr wrap="square" rtlCol="0">
            <a:spAutoFit/>
          </a:bodyPr>
          <a:lstStyle/>
          <a:p>
            <a:pPr algn="ctr"/>
            <a:r>
              <a:rPr lang="en-IN" dirty="0"/>
              <a:t>University provides financial aid to students as per eligibility.</a:t>
            </a:r>
          </a:p>
        </p:txBody>
      </p:sp>
    </p:spTree>
    <p:extLst>
      <p:ext uri="{BB962C8B-B14F-4D97-AF65-F5344CB8AC3E}">
        <p14:creationId xmlns:p14="http://schemas.microsoft.com/office/powerpoint/2010/main" val="216115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C057-F019-4E4F-947B-C1E0EEF8B1B9}"/>
              </a:ext>
            </a:extLst>
          </p:cNvPr>
          <p:cNvSpPr>
            <a:spLocks noGrp="1"/>
          </p:cNvSpPr>
          <p:nvPr>
            <p:ph type="title"/>
          </p:nvPr>
        </p:nvSpPr>
        <p:spPr>
          <a:xfrm>
            <a:off x="838200" y="365126"/>
            <a:ext cx="10515600" cy="615536"/>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3600" dirty="0"/>
              <a:t>Quantiles of Financial Aids</a:t>
            </a:r>
          </a:p>
        </p:txBody>
      </p:sp>
      <p:pic>
        <p:nvPicPr>
          <p:cNvPr id="6" name="Content Placeholder 5">
            <a:extLst>
              <a:ext uri="{FF2B5EF4-FFF2-40B4-BE49-F238E27FC236}">
                <a16:creationId xmlns:a16="http://schemas.microsoft.com/office/drawing/2014/main" id="{1C3B2B9C-E1BF-4C84-9503-71008534E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8" y="4083184"/>
            <a:ext cx="3759075" cy="2076141"/>
          </a:xfrm>
        </p:spPr>
      </p:pic>
      <p:pic>
        <p:nvPicPr>
          <p:cNvPr id="8" name="Picture 7">
            <a:extLst>
              <a:ext uri="{FF2B5EF4-FFF2-40B4-BE49-F238E27FC236}">
                <a16:creationId xmlns:a16="http://schemas.microsoft.com/office/drawing/2014/main" id="{5BBE30A4-72E5-477A-817F-553B9AC73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853" y="1352859"/>
            <a:ext cx="3759075" cy="2076141"/>
          </a:xfrm>
          <a:prstGeom prst="rect">
            <a:avLst/>
          </a:prstGeom>
        </p:spPr>
      </p:pic>
      <p:pic>
        <p:nvPicPr>
          <p:cNvPr id="10" name="Picture 9">
            <a:extLst>
              <a:ext uri="{FF2B5EF4-FFF2-40B4-BE49-F238E27FC236}">
                <a16:creationId xmlns:a16="http://schemas.microsoft.com/office/drawing/2014/main" id="{2D2DC675-92A5-47E8-AFE3-59802AFE3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854" y="4083185"/>
            <a:ext cx="3759075" cy="2076141"/>
          </a:xfrm>
          <a:prstGeom prst="rect">
            <a:avLst/>
          </a:prstGeom>
        </p:spPr>
      </p:pic>
      <p:pic>
        <p:nvPicPr>
          <p:cNvPr id="12" name="Picture 11">
            <a:extLst>
              <a:ext uri="{FF2B5EF4-FFF2-40B4-BE49-F238E27FC236}">
                <a16:creationId xmlns:a16="http://schemas.microsoft.com/office/drawing/2014/main" id="{B50D64BF-BB8E-4DF5-9637-1A5EFDAE1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1397409"/>
            <a:ext cx="3759075" cy="2094217"/>
          </a:xfrm>
          <a:prstGeom prst="rect">
            <a:avLst/>
          </a:prstGeom>
        </p:spPr>
      </p:pic>
    </p:spTree>
    <p:extLst>
      <p:ext uri="{BB962C8B-B14F-4D97-AF65-F5344CB8AC3E}">
        <p14:creationId xmlns:p14="http://schemas.microsoft.com/office/powerpoint/2010/main" val="60998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5E15-3B50-49BB-A9F1-AB190F7027F8}"/>
              </a:ext>
            </a:extLst>
          </p:cNvPr>
          <p:cNvSpPr>
            <a:spLocks noGrp="1"/>
          </p:cNvSpPr>
          <p:nvPr>
            <p:ph type="title"/>
          </p:nvPr>
        </p:nvSpPr>
        <p:spPr>
          <a:xfrm>
            <a:off x="838199" y="598122"/>
            <a:ext cx="10515600" cy="628788"/>
          </a:xfrm>
        </p:spPr>
        <p:style>
          <a:lnRef idx="2">
            <a:schemeClr val="accent6"/>
          </a:lnRef>
          <a:fillRef idx="1">
            <a:schemeClr val="lt1"/>
          </a:fillRef>
          <a:effectRef idx="0">
            <a:schemeClr val="accent6"/>
          </a:effectRef>
          <a:fontRef idx="minor">
            <a:schemeClr val="dk1"/>
          </a:fontRef>
        </p:style>
        <p:txBody>
          <a:bodyPr>
            <a:normAutofit/>
          </a:bodyPr>
          <a:lstStyle/>
          <a:p>
            <a:pPr algn="ctr"/>
            <a:r>
              <a:rPr lang="en-IN" sz="2800" dirty="0"/>
              <a:t>Relationship between Finance, Attrition &amp; Population</a:t>
            </a:r>
          </a:p>
        </p:txBody>
      </p:sp>
      <p:pic>
        <p:nvPicPr>
          <p:cNvPr id="5" name="Content Placeholder 4">
            <a:extLst>
              <a:ext uri="{FF2B5EF4-FFF2-40B4-BE49-F238E27FC236}">
                <a16:creationId xmlns:a16="http://schemas.microsoft.com/office/drawing/2014/main" id="{6F75E15B-7014-486A-A370-39BE787A7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2" y="1497291"/>
            <a:ext cx="3962401" cy="2832653"/>
          </a:xfrm>
        </p:spPr>
      </p:pic>
      <p:sp>
        <p:nvSpPr>
          <p:cNvPr id="6" name="TextBox 5">
            <a:extLst>
              <a:ext uri="{FF2B5EF4-FFF2-40B4-BE49-F238E27FC236}">
                <a16:creationId xmlns:a16="http://schemas.microsoft.com/office/drawing/2014/main" id="{2E0DD57F-02B9-4412-823F-285C193569F1}"/>
              </a:ext>
            </a:extLst>
          </p:cNvPr>
          <p:cNvSpPr txBox="1"/>
          <p:nvPr/>
        </p:nvSpPr>
        <p:spPr>
          <a:xfrm>
            <a:off x="511395" y="4775933"/>
            <a:ext cx="11169209" cy="1169551"/>
          </a:xfrm>
          <a:prstGeom prst="rect">
            <a:avLst/>
          </a:prstGeom>
          <a:noFill/>
        </p:spPr>
        <p:txBody>
          <a:bodyPr wrap="square" rtlCol="0">
            <a:spAutoFit/>
          </a:bodyPr>
          <a:lstStyle/>
          <a:p>
            <a:pPr algn="ctr"/>
            <a:r>
              <a:rPr lang="en-IN" sz="1400" dirty="0"/>
              <a:t>Findings:</a:t>
            </a:r>
          </a:p>
          <a:p>
            <a:pPr algn="ctr"/>
            <a:endParaRPr lang="en-IN" sz="1400" dirty="0"/>
          </a:p>
          <a:p>
            <a:pPr marL="285750" indent="-285750">
              <a:buFont typeface="Arial" panose="020B0604020202020204" pitchFamily="34" charset="0"/>
              <a:buChar char="•"/>
            </a:pPr>
            <a:r>
              <a:rPr lang="en-IN" sz="1400" dirty="0"/>
              <a:t>Students with BGD1 &amp; BGD3 has the highest student population in the university.</a:t>
            </a:r>
          </a:p>
          <a:p>
            <a:pPr marL="285750" indent="-285750">
              <a:buFont typeface="Arial" panose="020B0604020202020204" pitchFamily="34" charset="0"/>
              <a:buChar char="•"/>
            </a:pPr>
            <a:r>
              <a:rPr lang="en-IN" sz="1400" dirty="0"/>
              <a:t>Students with BGD1 &amp; BGD3  pays the most fees - University should try and look into this as the attrition percentage is also high among them.</a:t>
            </a:r>
          </a:p>
          <a:p>
            <a:pPr marL="285750" indent="-285750">
              <a:buFont typeface="Arial" panose="020B0604020202020204" pitchFamily="34" charset="0"/>
              <a:buChar char="•"/>
            </a:pPr>
            <a:r>
              <a:rPr lang="en-IN" sz="1400" dirty="0"/>
              <a:t>Students with BGD5 do not pay any fees – University should try and allocate financial aids as per eligibility and need of the students.</a:t>
            </a:r>
          </a:p>
        </p:txBody>
      </p:sp>
      <p:pic>
        <p:nvPicPr>
          <p:cNvPr id="8" name="Picture 7">
            <a:extLst>
              <a:ext uri="{FF2B5EF4-FFF2-40B4-BE49-F238E27FC236}">
                <a16:creationId xmlns:a16="http://schemas.microsoft.com/office/drawing/2014/main" id="{C0E78D1D-C2EC-4BEA-A93B-28EBF1983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148" y="1497291"/>
            <a:ext cx="3785117" cy="2832652"/>
          </a:xfrm>
          <a:prstGeom prst="rect">
            <a:avLst/>
          </a:prstGeom>
        </p:spPr>
      </p:pic>
      <p:pic>
        <p:nvPicPr>
          <p:cNvPr id="10" name="Picture 9">
            <a:extLst>
              <a:ext uri="{FF2B5EF4-FFF2-40B4-BE49-F238E27FC236}">
                <a16:creationId xmlns:a16="http://schemas.microsoft.com/office/drawing/2014/main" id="{78F4C995-221A-4574-A938-DF7DE5EF3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356" y="1497290"/>
            <a:ext cx="3745362" cy="2832653"/>
          </a:xfrm>
          <a:prstGeom prst="rect">
            <a:avLst/>
          </a:prstGeom>
        </p:spPr>
      </p:pic>
    </p:spTree>
    <p:extLst>
      <p:ext uri="{BB962C8B-B14F-4D97-AF65-F5344CB8AC3E}">
        <p14:creationId xmlns:p14="http://schemas.microsoft.com/office/powerpoint/2010/main" val="1900255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1566</TotalTime>
  <Words>1863</Words>
  <Application>Microsoft Office PowerPoint</Application>
  <PresentationFormat>Widescreen</PresentationFormat>
  <Paragraphs>214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Capstone Project Student Applications  &amp;  Performance</vt:lpstr>
      <vt:lpstr>Agenda</vt:lpstr>
      <vt:lpstr>Project Synopsis</vt:lpstr>
      <vt:lpstr>Business Question By leveraging on the student demographic data, course preference, performance record, grades, financial background, financial aid etc.</vt:lpstr>
      <vt:lpstr>Executive Summary</vt:lpstr>
      <vt:lpstr>Top 5 Key Drivers of the analysis</vt:lpstr>
      <vt:lpstr>Descriptive Statistics - Financial background &amp; Quantum of aid </vt:lpstr>
      <vt:lpstr>Quantiles of Financial Aids</vt:lpstr>
      <vt:lpstr>Relationship between Finance, Attrition &amp; Population</vt:lpstr>
      <vt:lpstr>Relationship between Finance &amp; Housing Status of Students</vt:lpstr>
      <vt:lpstr>Relationship between Attrition &amp; Finances of different Degrees Groups</vt:lpstr>
      <vt:lpstr>Boxplot of Financial Background &amp; Financial aid</vt:lpstr>
      <vt:lpstr>Target Variable - Attrition</vt:lpstr>
      <vt:lpstr>Crosstab, Chi-square Test of Association &amp; Hypothesis</vt:lpstr>
      <vt:lpstr>Attrition vs Decile bins</vt:lpstr>
      <vt:lpstr>Attrition vs Degree group</vt:lpstr>
      <vt:lpstr>Attrition vs Student Background</vt:lpstr>
      <vt:lpstr>Attrition vs Student Housing Status</vt:lpstr>
      <vt:lpstr>Attrition vs Student Gender vs Student Nationality</vt:lpstr>
      <vt:lpstr>continued..</vt:lpstr>
      <vt:lpstr>Attrition vs Parents’ Education</vt:lpstr>
      <vt:lpstr>Top 10 subjects opted for Major with their respective attrition%</vt:lpstr>
      <vt:lpstr>Top 10 Major &amp; Minor subjects with highest average marks entrance test</vt:lpstr>
      <vt:lpstr>Feature Correlation</vt:lpstr>
      <vt:lpstr>Feature Engineering – one hot encoding</vt:lpstr>
      <vt:lpstr>Model Accuracies</vt:lpstr>
      <vt:lpstr>Receiver Operator Curve – for the models built</vt:lpstr>
      <vt:lpstr>Confusion Matrices – for the models built</vt:lpstr>
      <vt:lpstr>Decision Tree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Student Applications &amp; Performance</dc:title>
  <dc:creator>home</dc:creator>
  <cp:lastModifiedBy>home</cp:lastModifiedBy>
  <cp:revision>74</cp:revision>
  <dcterms:created xsi:type="dcterms:W3CDTF">2020-05-19T10:13:44Z</dcterms:created>
  <dcterms:modified xsi:type="dcterms:W3CDTF">2020-05-21T12:00:07Z</dcterms:modified>
</cp:coreProperties>
</file>