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8" r:id="rId2"/>
    <p:sldId id="342" r:id="rId3"/>
    <p:sldId id="343" r:id="rId4"/>
    <p:sldId id="344" r:id="rId5"/>
    <p:sldId id="345" r:id="rId6"/>
    <p:sldId id="346" r:id="rId7"/>
    <p:sldId id="263" r:id="rId8"/>
    <p:sldId id="315" r:id="rId9"/>
    <p:sldId id="326" r:id="rId10"/>
    <p:sldId id="347" r:id="rId11"/>
    <p:sldId id="34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3D7A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2F652-E04D-473C-8276-6382FF61726A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14D28-F7FD-4006-AB74-7994B002B5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0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14D28-F7FD-4006-AB74-7994B002B51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0237C-64F8-486F-9C93-A659C97229D5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0166" y="928670"/>
            <a:ext cx="49292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dirty="0">
                <a:latin typeface="HY신명조" pitchFamily="18" charset="-127"/>
                <a:ea typeface="HY신명조" pitchFamily="18" charset="-127"/>
              </a:rPr>
              <a:t>서비스경험디자인</a:t>
            </a:r>
            <a:endParaRPr lang="en-US" altLang="ko-KR" sz="2300" b="1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0304" y="4071942"/>
            <a:ext cx="2347117" cy="1217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700" dirty="0">
                <a:latin typeface="HY신명조" pitchFamily="18" charset="-127"/>
                <a:ea typeface="HY신명조" pitchFamily="18" charset="-127"/>
              </a:rPr>
              <a:t>기획하기</a:t>
            </a:r>
            <a:endParaRPr lang="en-US" altLang="ko-KR" sz="1700" dirty="0">
              <a:latin typeface="HY신명조" pitchFamily="18" charset="-127"/>
              <a:ea typeface="HY신명조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700" dirty="0">
                <a:latin typeface="HY신명조" pitchFamily="18" charset="-127"/>
                <a:ea typeface="HY신명조" pitchFamily="18" charset="-127"/>
              </a:rPr>
              <a:t>시나리오 제작하기</a:t>
            </a:r>
            <a:endParaRPr lang="en-US" altLang="ko-KR" sz="1700" dirty="0">
              <a:latin typeface="HY신명조" pitchFamily="18" charset="-127"/>
              <a:ea typeface="HY신명조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700" dirty="0">
                <a:latin typeface="HY신명조" pitchFamily="18" charset="-127"/>
                <a:ea typeface="HY신명조" pitchFamily="18" charset="-127"/>
              </a:rPr>
              <a:t>평가보완하기</a:t>
            </a:r>
            <a:endParaRPr lang="ko-KR" altLang="en-US" sz="1700" dirty="0"/>
          </a:p>
        </p:txBody>
      </p:sp>
      <p:sp>
        <p:nvSpPr>
          <p:cNvPr id="8" name="TextBox 7"/>
          <p:cNvSpPr txBox="1"/>
          <p:nvPr/>
        </p:nvSpPr>
        <p:spPr>
          <a:xfrm>
            <a:off x="4643438" y="364331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>
                <a:ea typeface="Rix밝은고딕 B"/>
              </a:rPr>
              <a:t>서비스경험디자인 시나리오개발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3807" y="1628800"/>
            <a:ext cx="3655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 정 명 </a:t>
            </a:r>
            <a:r>
              <a:rPr lang="en-US" altLang="ko-KR" dirty="0"/>
              <a:t>: </a:t>
            </a:r>
            <a:r>
              <a:rPr lang="ko-KR" altLang="en-US" dirty="0" err="1"/>
              <a:t>프론트엔드디자인</a:t>
            </a:r>
            <a:endParaRPr lang="en-US" altLang="ko-KR" dirty="0"/>
          </a:p>
          <a:p>
            <a:r>
              <a:rPr lang="en-US" altLang="ko-KR" dirty="0"/>
              <a:t>             (</a:t>
            </a:r>
            <a:r>
              <a:rPr lang="ko-KR" altLang="en-US" dirty="0" err="1"/>
              <a:t>웹디자인</a:t>
            </a:r>
            <a:r>
              <a:rPr lang="en-US" altLang="ko-KR" dirty="0"/>
              <a:t>&amp;</a:t>
            </a:r>
            <a:r>
              <a:rPr lang="ko-KR" altLang="en-US" dirty="0" err="1"/>
              <a:t>웹퍼블리싱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훈련생명 </a:t>
            </a:r>
            <a:r>
              <a:rPr lang="en-US" altLang="ko-KR" dirty="0"/>
              <a:t>:    </a:t>
            </a:r>
            <a:r>
              <a:rPr lang="ko-KR" altLang="en-US" dirty="0"/>
              <a:t>이예진 </a:t>
            </a:r>
            <a:r>
              <a:rPr lang="en-US" altLang="ko-KR" dirty="0"/>
              <a:t>(</a:t>
            </a:r>
            <a:r>
              <a:rPr lang="ko-KR" altLang="en-US" dirty="0"/>
              <a:t>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160673"/>
            <a:ext cx="2993916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700" dirty="0">
                <a:latin typeface="HY신명조" pitchFamily="18" charset="-127"/>
                <a:ea typeface="HY신명조" pitchFamily="18" charset="-127"/>
              </a:rPr>
              <a:t>프로젝트개요</a:t>
            </a:r>
            <a:endParaRPr lang="en-US" altLang="ko-KR" sz="1700" dirty="0">
              <a:latin typeface="HY신명조" pitchFamily="18" charset="-127"/>
              <a:ea typeface="HY신명조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700" dirty="0">
                <a:latin typeface="HY신명조" pitchFamily="18" charset="-127"/>
                <a:ea typeface="HY신명조" pitchFamily="18" charset="-127"/>
              </a:rPr>
              <a:t>사용자유형분류</a:t>
            </a:r>
            <a:endParaRPr lang="en-US" altLang="ko-KR" sz="1700" dirty="0">
              <a:latin typeface="HY신명조" pitchFamily="18" charset="-127"/>
              <a:ea typeface="HY신명조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700" dirty="0">
                <a:latin typeface="HY신명조" pitchFamily="18" charset="-127"/>
                <a:ea typeface="HY신명조" pitchFamily="18" charset="-127"/>
              </a:rPr>
              <a:t>관찰조사 설계하기</a:t>
            </a:r>
            <a:endParaRPr lang="en-US" altLang="ko-KR" sz="1700" dirty="0">
              <a:latin typeface="HY신명조" pitchFamily="18" charset="-127"/>
              <a:ea typeface="HY신명조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700" dirty="0">
                <a:latin typeface="HY신명조" pitchFamily="18" charset="-127"/>
                <a:ea typeface="HY신명조" pitchFamily="18" charset="-127"/>
              </a:rPr>
              <a:t>서비스정보수집</a:t>
            </a:r>
            <a:endParaRPr lang="en-US" altLang="ko-KR" sz="1700" dirty="0">
              <a:latin typeface="HY신명조" pitchFamily="18" charset="-127"/>
              <a:ea typeface="HY신명조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700" dirty="0">
                <a:latin typeface="HY신명조" pitchFamily="18" charset="-127"/>
                <a:ea typeface="HY신명조" pitchFamily="18" charset="-127"/>
              </a:rPr>
              <a:t>사용자 관찰조사하기</a:t>
            </a:r>
            <a:endParaRPr lang="en-US" altLang="ko-KR" sz="17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3660607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>
                <a:ea typeface="Rix밝은고딕 B"/>
              </a:rPr>
              <a:t>서비스경험디자인 관찰조사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844" y="214290"/>
            <a:ext cx="6929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D93D7A"/>
                </a:solidFill>
                <a:latin typeface="Rix밝은고딕 B" pitchFamily="18" charset="-127"/>
                <a:ea typeface="Rix밝은고딕 B" pitchFamily="18" charset="-127"/>
              </a:rPr>
              <a:t>시나리오 제작하기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87621-A7AF-45C9-84A7-D4D5784990B2}"/>
              </a:ext>
            </a:extLst>
          </p:cNvPr>
          <p:cNvSpPr txBox="1"/>
          <p:nvPr/>
        </p:nvSpPr>
        <p:spPr>
          <a:xfrm>
            <a:off x="683568" y="980728"/>
            <a:ext cx="7704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주문 절차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배달 </a:t>
            </a:r>
            <a:r>
              <a:rPr lang="en-US" altLang="ko-KR" dirty="0"/>
              <a:t>, </a:t>
            </a:r>
            <a:r>
              <a:rPr lang="ko-KR" altLang="en-US" dirty="0"/>
              <a:t>포장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주소지 입력</a:t>
            </a:r>
            <a:r>
              <a:rPr lang="en-US" altLang="ko-KR" dirty="0"/>
              <a:t>, </a:t>
            </a:r>
            <a:r>
              <a:rPr lang="ko-KR" altLang="en-US" dirty="0"/>
              <a:t>원하는 근처 지점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메뉴 장바구니 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결제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9945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844" y="214290"/>
            <a:ext cx="6929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D93D7A"/>
                </a:solidFill>
                <a:latin typeface="Rix밝은고딕 B" pitchFamily="18" charset="-127"/>
                <a:ea typeface="Rix밝은고딕 B" pitchFamily="18" charset="-127"/>
              </a:rPr>
              <a:t>평가보완하기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017" y="926818"/>
            <a:ext cx="6729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추출한 필요기능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메뉴정보</a:t>
            </a:r>
            <a:r>
              <a:rPr lang="en-US" altLang="ko-KR" dirty="0"/>
              <a:t>, </a:t>
            </a:r>
            <a:r>
              <a:rPr lang="ko-KR" altLang="en-US" dirty="0"/>
              <a:t>추천</a:t>
            </a:r>
            <a:r>
              <a:rPr lang="en-US" altLang="ko-KR" dirty="0"/>
              <a:t>/</a:t>
            </a:r>
            <a:r>
              <a:rPr lang="ko-KR" altLang="en-US" dirty="0"/>
              <a:t>인기메뉴</a:t>
            </a:r>
            <a:r>
              <a:rPr lang="en-US" altLang="ko-KR" dirty="0"/>
              <a:t>, </a:t>
            </a:r>
            <a:r>
              <a:rPr lang="ko-KR" altLang="en-US" dirty="0"/>
              <a:t>카테고리</a:t>
            </a:r>
            <a:r>
              <a:rPr lang="en-US" altLang="ko-KR" dirty="0"/>
              <a:t>, </a:t>
            </a:r>
            <a:r>
              <a:rPr lang="ko-KR" altLang="en-US" dirty="0"/>
              <a:t>온라인주문</a:t>
            </a:r>
            <a:r>
              <a:rPr lang="en-US" altLang="ko-KR" dirty="0"/>
              <a:t>, </a:t>
            </a:r>
            <a:r>
              <a:rPr lang="ko-KR" altLang="en-US" dirty="0"/>
              <a:t>재료 등 상세정보</a:t>
            </a:r>
            <a:r>
              <a:rPr lang="en-US" altLang="ko-KR" dirty="0"/>
              <a:t>, </a:t>
            </a:r>
            <a:r>
              <a:rPr lang="ko-KR" altLang="en-US" dirty="0"/>
              <a:t>맛 평가</a:t>
            </a:r>
            <a:r>
              <a:rPr lang="en-US" altLang="ko-KR" dirty="0"/>
              <a:t>, </a:t>
            </a:r>
            <a:r>
              <a:rPr lang="ko-KR" altLang="en-US" dirty="0"/>
              <a:t>맛 별 모음</a:t>
            </a:r>
            <a:r>
              <a:rPr lang="en-US" altLang="ko-KR" dirty="0"/>
              <a:t>(</a:t>
            </a:r>
            <a:r>
              <a:rPr lang="ko-KR" altLang="en-US" dirty="0"/>
              <a:t>맵기</a:t>
            </a:r>
            <a:r>
              <a:rPr lang="en-US" altLang="ko-KR" dirty="0"/>
              <a:t>/</a:t>
            </a:r>
            <a:r>
              <a:rPr lang="ko-KR" altLang="en-US" dirty="0"/>
              <a:t>달기</a:t>
            </a:r>
            <a:r>
              <a:rPr lang="en-US" altLang="ko-KR" dirty="0"/>
              <a:t>), </a:t>
            </a:r>
            <a:r>
              <a:rPr lang="ko-KR" altLang="en-US" dirty="0"/>
              <a:t>배달시간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ym typeface="Wingdings" pitchFamily="2" charset="2"/>
              </a:rPr>
              <a:t>검색기능</a:t>
            </a:r>
            <a:r>
              <a:rPr lang="en-US" altLang="ko-KR" dirty="0">
                <a:sym typeface="Wingdings" pitchFamily="2" charset="2"/>
              </a:rPr>
              <a:t>-</a:t>
            </a:r>
            <a:r>
              <a:rPr lang="ko-KR" altLang="en-US" dirty="0">
                <a:sym typeface="Wingdings" pitchFamily="2" charset="2"/>
              </a:rPr>
              <a:t>맛 별 검색</a:t>
            </a:r>
            <a:r>
              <a:rPr lang="en-US" altLang="ko-KR" dirty="0">
                <a:sym typeface="Wingdings" pitchFamily="2" charset="2"/>
              </a:rPr>
              <a:t>:</a:t>
            </a:r>
            <a:r>
              <a:rPr lang="ko-KR" altLang="en-US" dirty="0">
                <a:sym typeface="Wingdings" pitchFamily="2" charset="2"/>
              </a:rPr>
              <a:t>매운맛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안 매운맛 등</a:t>
            </a:r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                     메뉴 별 검색 </a:t>
            </a:r>
            <a:r>
              <a:rPr lang="en-US" altLang="ko-KR" dirty="0">
                <a:sym typeface="Wingdings" pitchFamily="2" charset="2"/>
              </a:rPr>
              <a:t>: </a:t>
            </a:r>
            <a:r>
              <a:rPr lang="ko-KR" altLang="en-US" dirty="0">
                <a:sym typeface="Wingdings" pitchFamily="2" charset="2"/>
              </a:rPr>
              <a:t>세트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단품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음료 등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80928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추가적으로 필요한 기능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주문 시 매장 거리 표시</a:t>
            </a:r>
            <a:endParaRPr lang="en-US" altLang="ko-KR" dirty="0"/>
          </a:p>
          <a:p>
            <a:r>
              <a:rPr lang="ko-KR" altLang="en-US" dirty="0"/>
              <a:t>관심메뉴 즐겨찾기</a:t>
            </a:r>
            <a:endParaRPr lang="en-US" altLang="ko-KR" dirty="0"/>
          </a:p>
          <a:p>
            <a:r>
              <a:rPr lang="ko-KR" altLang="en-US" dirty="0"/>
              <a:t>상단이동 되는 </a:t>
            </a:r>
            <a:r>
              <a:rPr lang="en-US" altLang="ko-KR" dirty="0"/>
              <a:t>TOP </a:t>
            </a:r>
            <a:r>
              <a:rPr lang="ko-KR" altLang="en-US" dirty="0"/>
              <a:t>배치</a:t>
            </a:r>
            <a:endParaRPr lang="en-US" altLang="ko-KR" dirty="0"/>
          </a:p>
          <a:p>
            <a:pPr marL="342900" indent="-342900"/>
            <a:endParaRPr lang="en-US" altLang="ko-KR" dirty="0">
              <a:solidFill>
                <a:schemeClr val="accent1"/>
              </a:solidFill>
            </a:endParaRPr>
          </a:p>
          <a:p>
            <a:pPr marL="342900" indent="-342900"/>
            <a:endParaRPr lang="en-US" altLang="ko-KR" dirty="0">
              <a:solidFill>
                <a:schemeClr val="accent1"/>
              </a:solidFill>
            </a:endParaRPr>
          </a:p>
          <a:p>
            <a:pPr marL="342900" indent="-342900"/>
            <a:r>
              <a:rPr lang="en-US" altLang="ko-KR" dirty="0"/>
              <a:t>[</a:t>
            </a:r>
            <a:r>
              <a:rPr lang="ko-KR" altLang="en-US" dirty="0"/>
              <a:t>전체시나리오</a:t>
            </a:r>
            <a:r>
              <a:rPr lang="en-US" altLang="ko-KR" dirty="0"/>
              <a:t>]</a:t>
            </a:r>
          </a:p>
          <a:p>
            <a:pPr marL="342900" indent="-342900"/>
            <a:r>
              <a:rPr lang="en-US" altLang="ko-KR" dirty="0"/>
              <a:t>   1. </a:t>
            </a:r>
            <a:r>
              <a:rPr lang="ko-KR" altLang="en-US" dirty="0"/>
              <a:t>배달주문</a:t>
            </a:r>
            <a:r>
              <a:rPr lang="en-US" altLang="ko-KR" dirty="0"/>
              <a:t>, </a:t>
            </a:r>
            <a:r>
              <a:rPr lang="ko-KR" altLang="en-US" dirty="0"/>
              <a:t>방문포장주문 을 선택한다</a:t>
            </a:r>
            <a:endParaRPr lang="en-US" altLang="ko-KR" dirty="0"/>
          </a:p>
          <a:p>
            <a:pPr marL="342900" indent="-342900"/>
            <a:r>
              <a:rPr lang="en-US" altLang="ko-KR" dirty="0"/>
              <a:t>   2. </a:t>
            </a:r>
            <a:r>
              <a:rPr lang="ko-KR" altLang="en-US" dirty="0"/>
              <a:t>검색을 통해 원하는 메뉴 선택한다</a:t>
            </a:r>
            <a:r>
              <a:rPr lang="en-US" altLang="ko-KR" dirty="0"/>
              <a:t>(</a:t>
            </a:r>
            <a:r>
              <a:rPr lang="ko-KR" altLang="en-US" dirty="0"/>
              <a:t>필터링</a:t>
            </a:r>
            <a:r>
              <a:rPr lang="en-US" altLang="ko-KR" dirty="0"/>
              <a:t>: </a:t>
            </a:r>
            <a:r>
              <a:rPr lang="ko-KR" altLang="en-US" dirty="0"/>
              <a:t>맵기</a:t>
            </a:r>
            <a:r>
              <a:rPr lang="en-US" altLang="ko-KR" dirty="0"/>
              <a:t>, </a:t>
            </a:r>
            <a:r>
              <a:rPr lang="ko-KR" altLang="en-US" dirty="0"/>
              <a:t>카테고리 등</a:t>
            </a:r>
            <a:r>
              <a:rPr lang="en-US" altLang="ko-KR" dirty="0"/>
              <a:t>)</a:t>
            </a:r>
          </a:p>
          <a:p>
            <a:pPr marL="342900" indent="-342900"/>
            <a:r>
              <a:rPr lang="en-US" altLang="ko-KR" dirty="0"/>
              <a:t>   3. </a:t>
            </a:r>
            <a:r>
              <a:rPr lang="ko-KR" altLang="en-US" dirty="0"/>
              <a:t>배달 및 포장완료 시간을 확인하고 결제한다</a:t>
            </a:r>
            <a:r>
              <a:rPr lang="en-US" altLang="ko-KR" dirty="0"/>
              <a:t>.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기분 좋은 피드백</a:t>
            </a:r>
            <a:r>
              <a:rPr lang="en-US" altLang="ko-KR" dirty="0">
                <a:sym typeface="Wingdings" pitchFamily="2" charset="2"/>
              </a:rPr>
              <a:t>)     </a:t>
            </a:r>
            <a:endParaRPr lang="ko-KR" altLang="en-US" dirty="0"/>
          </a:p>
          <a:p>
            <a:r>
              <a:rPr lang="en-US" altLang="ko-KR" dirty="0"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844" y="214290"/>
            <a:ext cx="6929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D93D7A"/>
                </a:solidFill>
                <a:latin typeface="Rix밝은고딕 B" pitchFamily="18" charset="-127"/>
                <a:ea typeface="Rix밝은고딕 B" pitchFamily="18" charset="-127"/>
              </a:rPr>
              <a:t>프로젝트 개요</a:t>
            </a:r>
          </a:p>
        </p:txBody>
      </p:sp>
      <p:sp>
        <p:nvSpPr>
          <p:cNvPr id="29" name="Rectangle 3"/>
          <p:cNvSpPr/>
          <p:nvPr/>
        </p:nvSpPr>
        <p:spPr>
          <a:xfrm>
            <a:off x="359532" y="1250198"/>
            <a:ext cx="8532948" cy="1716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spc="-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온라인으로 편하게 주문 할 수 있도록 더 눈에 잘 띄고 번거로움 없이 쉽게 서비스를 제공 할 수 있도록 하는 것이 목표이다</a:t>
            </a:r>
            <a:r>
              <a:rPr lang="en-US" altLang="ko-KR" sz="1200" b="1" spc="-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200" b="1" spc="-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b="1" spc="-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Straight Connector 9"/>
          <p:cNvCxnSpPr/>
          <p:nvPr/>
        </p:nvCxnSpPr>
        <p:spPr>
          <a:xfrm>
            <a:off x="503548" y="4772774"/>
            <a:ext cx="82449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305194" y="764704"/>
            <a:ext cx="1728192" cy="33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228600" indent="-228600">
              <a:lnSpc>
                <a:spcPct val="150000"/>
              </a:lnSpc>
              <a:defRPr/>
            </a:pPr>
            <a:r>
              <a:rPr lang="ko-KR" altLang="en-US" sz="1200" b="1" spc="-100" dirty="0">
                <a:latin typeface="맑은 고딕" pitchFamily="50" charset="-127"/>
                <a:ea typeface="맑은 고딕" pitchFamily="50" charset="-127"/>
              </a:rPr>
              <a:t>프로젝트 목표 및 설명 </a:t>
            </a:r>
            <a:r>
              <a:rPr lang="en-US" altLang="ko-KR" sz="1200" b="1" spc="-1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467544" y="3140968"/>
            <a:ext cx="8244916" cy="116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228600" indent="-228600">
              <a:lnSpc>
                <a:spcPct val="150000"/>
              </a:lnSpc>
              <a:defRPr/>
            </a:pPr>
            <a:r>
              <a:rPr lang="ko-KR" altLang="en-US" sz="1200" spc="-100" dirty="0">
                <a:latin typeface="맑은 고딕" pitchFamily="50" charset="-127"/>
                <a:ea typeface="맑은 고딕" pitchFamily="50" charset="-127"/>
              </a:rPr>
              <a:t>장점 </a:t>
            </a:r>
            <a:r>
              <a:rPr lang="en-US" altLang="ko-KR" sz="1200" spc="-100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marL="228600" indent="-228600">
              <a:lnSpc>
                <a:spcPct val="150000"/>
              </a:lnSpc>
              <a:defRPr/>
            </a:pPr>
            <a:r>
              <a:rPr lang="ko-KR" altLang="en-US" sz="1200" spc="-100" dirty="0">
                <a:latin typeface="맑은 고딕" pitchFamily="50" charset="-127"/>
                <a:ea typeface="맑은 고딕" pitchFamily="50" charset="-127"/>
              </a:rPr>
              <a:t>메뉴를 굳이 클릭 하지 않아도 장바구니에 담을 수 있어서 더 쉽게 주문을 할 수 있다</a:t>
            </a:r>
            <a:r>
              <a:rPr lang="en-US" altLang="ko-KR" sz="1200" spc="-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defRPr/>
            </a:pPr>
            <a:r>
              <a:rPr lang="ko-KR" altLang="en-US" sz="1200" spc="-100" dirty="0">
                <a:latin typeface="맑은 고딕" pitchFamily="50" charset="-127"/>
                <a:ea typeface="맑은 고딕" pitchFamily="50" charset="-127"/>
              </a:rPr>
              <a:t>주문하기가 밑에 고정적으로 띄워져 있어서 주문하기를 찾거나 이동해야 하는 번거로움이 없다</a:t>
            </a:r>
            <a:endParaRPr lang="en-US" altLang="ko-KR" sz="1200" spc="-1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defRPr/>
            </a:pPr>
            <a:r>
              <a:rPr lang="ko-KR" altLang="en-US" sz="1200" spc="-100" dirty="0">
                <a:latin typeface="맑은 고딕" pitchFamily="50" charset="-127"/>
                <a:ea typeface="맑은 고딕" pitchFamily="50" charset="-127"/>
              </a:rPr>
              <a:t>메뉴 주문할 때 카테고리가 있어서 원하는 메뉴를 쉽게 찾을 수 있다</a:t>
            </a:r>
            <a:r>
              <a:rPr lang="en-US" altLang="ko-KR" sz="1200" spc="-1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200" spc="-1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spc="-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467544" y="4929695"/>
            <a:ext cx="7848872" cy="33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228600" indent="-228600">
              <a:lnSpc>
                <a:spcPct val="150000"/>
              </a:lnSpc>
              <a:defRPr/>
            </a:pPr>
            <a:r>
              <a:rPr lang="ko-KR" altLang="en-US" sz="1200" spc="-100" dirty="0">
                <a:latin typeface="맑은 고딕" pitchFamily="50" charset="-127"/>
                <a:ea typeface="맑은 고딕" pitchFamily="50" charset="-127"/>
              </a:rPr>
              <a:t>기대효과 </a:t>
            </a:r>
            <a:r>
              <a:rPr lang="en-US" altLang="ko-KR" sz="1200" spc="-1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spc="-100" dirty="0">
                <a:latin typeface="맑은 고딕" pitchFamily="50" charset="-127"/>
                <a:ea typeface="맑은 고딕" pitchFamily="50" charset="-127"/>
              </a:rPr>
              <a:t>더 쉽고 편하게 온라인 주문을 할 수 있다</a:t>
            </a:r>
            <a:r>
              <a:rPr lang="en-US" altLang="ko-KR" sz="1200" spc="-1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200" spc="-1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spc="-1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2844" y="214290"/>
            <a:ext cx="6929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D93D7A"/>
                </a:solidFill>
                <a:latin typeface="Rix밝은고딕 B" pitchFamily="18" charset="-127"/>
                <a:ea typeface="Rix밝은고딕 B" pitchFamily="18" charset="-127"/>
              </a:rPr>
              <a:t>사용자유형분류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71800" y="128826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i="1" dirty="0">
                <a:solidFill>
                  <a:schemeClr val="bg1">
                    <a:lumMod val="65000"/>
                  </a:schemeClr>
                </a:solidFill>
              </a:rPr>
              <a:t>서비스 환경에 대한 사용자의 요구조건을 예측할 수 있다</a:t>
            </a: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ko-KR" altLang="en-US" sz="1000" i="1" dirty="0">
                <a:solidFill>
                  <a:schemeClr val="bg1">
                    <a:lumMod val="65000"/>
                  </a:schemeClr>
                </a:solidFill>
              </a:rPr>
              <a:t>사용자의 경험요소들의 파악을 통해 디자인 전략으로 적용할 수 있다</a:t>
            </a: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ko-KR" altLang="en-US" sz="1000" i="1" dirty="0">
                <a:solidFill>
                  <a:schemeClr val="bg1">
                    <a:lumMod val="65000"/>
                  </a:schemeClr>
                </a:solidFill>
              </a:rPr>
              <a:t>사용자 라이프스타일</a:t>
            </a: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i="1" dirty="0">
                <a:solidFill>
                  <a:schemeClr val="bg1">
                    <a:lumMod val="65000"/>
                  </a:schemeClr>
                </a:solidFill>
              </a:rPr>
              <a:t>인구학적 특성</a:t>
            </a: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i="1" dirty="0">
                <a:solidFill>
                  <a:schemeClr val="bg1">
                    <a:lumMod val="65000"/>
                  </a:schemeClr>
                </a:solidFill>
              </a:rPr>
              <a:t>소비심리학적 특성을 조사할 수 있다</a:t>
            </a: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ko-KR" altLang="en-US" sz="1000" i="1" dirty="0">
                <a:solidFill>
                  <a:schemeClr val="bg1">
                    <a:lumMod val="65000"/>
                  </a:schemeClr>
                </a:solidFill>
              </a:rPr>
              <a:t>조사된 특성 요인들을 중심으로 사용자 유형을 분류할 수 있다</a:t>
            </a: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607287"/>
              </p:ext>
            </p:extLst>
          </p:nvPr>
        </p:nvGraphicFramePr>
        <p:xfrm>
          <a:off x="371872" y="1412776"/>
          <a:ext cx="2759968" cy="446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TYPE 1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식사형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온라인 주문을 하는 고객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포장하는 고객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매장에서 식사하는 고객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51655"/>
              </p:ext>
            </p:extLst>
          </p:nvPr>
        </p:nvGraphicFramePr>
        <p:xfrm>
          <a:off x="3252192" y="1412776"/>
          <a:ext cx="2759968" cy="446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TYPE 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관찰형</a:t>
                      </a:r>
                    </a:p>
                    <a:p>
                      <a:pPr latinLnBrk="1"/>
                      <a:r>
                        <a:rPr lang="ko-KR" altLang="en-US" dirty="0"/>
                        <a:t>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주문 전에 할인 받을 수 있는 부분이나 혜택 받을 수 있는 부분이 있는지 확인하는 고객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주문 전 상세하게 메뉴를 확인 하고싶은 고객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사업적으로 관심이 있어서 상세하게 살펴보는 유형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24363"/>
              </p:ext>
            </p:extLst>
          </p:nvPr>
        </p:nvGraphicFramePr>
        <p:xfrm>
          <a:off x="6132512" y="1412776"/>
          <a:ext cx="2759968" cy="446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TYPE 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불만형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sz="1400" dirty="0"/>
                        <a:t>서비스 등 여러가지 부분에서 불만을 느끼어 본사와 소통할 수 있는 부분을 찾는 유형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18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2844" y="214290"/>
            <a:ext cx="6929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D93D7A"/>
                </a:solidFill>
                <a:latin typeface="Rix밝은고딕 B" pitchFamily="18" charset="-127"/>
                <a:ea typeface="Rix밝은고딕 B" pitchFamily="18" charset="-127"/>
              </a:rPr>
              <a:t>관찰조사설계하기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71800" y="128826"/>
            <a:ext cx="79208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i="1" dirty="0">
                <a:solidFill>
                  <a:schemeClr val="bg1">
                    <a:lumMod val="65000"/>
                  </a:schemeClr>
                </a:solidFill>
              </a:rPr>
              <a:t>문헌조사 및 데스크 리서치를 통해 조사된 내용을 바탕으로 사용자 관찰을 구체적으로 기획할 수 있다</a:t>
            </a: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ko-KR" altLang="en-US" sz="1000" i="1" dirty="0">
                <a:solidFill>
                  <a:schemeClr val="bg1">
                    <a:lumMod val="65000"/>
                  </a:schemeClr>
                </a:solidFill>
              </a:rPr>
              <a:t>기본 자료조사를 바탕으로 서비스 개발 방향을 조망하여 정리 할 수 있다</a:t>
            </a: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ko-KR" altLang="en-US" sz="1000" i="1" dirty="0">
                <a:solidFill>
                  <a:schemeClr val="bg1">
                    <a:lumMod val="65000"/>
                  </a:schemeClr>
                </a:solidFill>
              </a:rPr>
              <a:t>관련 이론을 바탕으로 사용자 요구사항을 파악할 수 있다</a:t>
            </a: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ko-KR" altLang="en-US" sz="1000" i="1" dirty="0">
                <a:solidFill>
                  <a:schemeClr val="bg1">
                    <a:lumMod val="65000"/>
                  </a:schemeClr>
                </a:solidFill>
              </a:rPr>
              <a:t>자료 수집을 바탕으로 사용자 요구를 파악할 수 있다</a:t>
            </a: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ko-KR" altLang="en-US" sz="1000" i="1" dirty="0">
                <a:solidFill>
                  <a:schemeClr val="bg1">
                    <a:lumMod val="65000"/>
                  </a:schemeClr>
                </a:solidFill>
              </a:rPr>
              <a:t>경쟁사 조사를 통해 서비스 디자인 개념을 수립할 수 있다</a:t>
            </a: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50934"/>
              </p:ext>
            </p:extLst>
          </p:nvPr>
        </p:nvGraphicFramePr>
        <p:xfrm>
          <a:off x="395536" y="1556792"/>
          <a:ext cx="8064896" cy="4944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TYPE 1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식사형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온라인 주문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배달 시간 및 서비스 중시함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포장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제품 및 서비스를 중시함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매장 식사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청결도 서비스를 중시함</a:t>
                      </a:r>
                    </a:p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0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TYPE 2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관찰형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할인 혜택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어떠한 이벤트가 있고 혜택을 받을 수 있는지 정보를 알고 싶어 함 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상세 메뉴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주문 전 메뉴들의 상세한 정보를 얻고 싶어 함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비즈니스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사업적으로 관심이 있어 살펴보고 상담 받고자 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0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TYPE 3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불만형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불만형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불만족감에 대해 표현하며 소통 하여 해결하고자 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112474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유형별 관찰 항목</a:t>
            </a:r>
          </a:p>
        </p:txBody>
      </p:sp>
    </p:spTree>
    <p:extLst>
      <p:ext uri="{BB962C8B-B14F-4D97-AF65-F5344CB8AC3E}">
        <p14:creationId xmlns:p14="http://schemas.microsoft.com/office/powerpoint/2010/main" val="121323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4"/>
          <p:cNvSpPr/>
          <p:nvPr/>
        </p:nvSpPr>
        <p:spPr>
          <a:xfrm>
            <a:off x="2369490" y="855151"/>
            <a:ext cx="6417108" cy="685111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종합 의견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따로 온라인 주문 페이지를 </a:t>
            </a:r>
            <a:r>
              <a:rPr lang="ko-KR" altLang="en-US" sz="800" dirty="0" err="1">
                <a:latin typeface="나눔고딕" pitchFamily="50" charset="-127"/>
                <a:ea typeface="나눔고딕" pitchFamily="50" charset="-127"/>
              </a:rPr>
              <a:t>만든건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 편하고 </a:t>
            </a:r>
            <a:r>
              <a:rPr lang="ko-KR" altLang="en-US" sz="800" dirty="0" err="1">
                <a:latin typeface="나눔고딕" pitchFamily="50" charset="-127"/>
                <a:ea typeface="나눔고딕" pitchFamily="50" charset="-127"/>
              </a:rPr>
              <a:t>좋은것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 같지만 메뉴를 </a:t>
            </a:r>
            <a:r>
              <a:rPr lang="ko-KR" altLang="en-US" sz="800" dirty="0" err="1">
                <a:latin typeface="나눔고딕" pitchFamily="50" charset="-127"/>
                <a:ea typeface="나눔고딕" pitchFamily="50" charset="-127"/>
              </a:rPr>
              <a:t>담을때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 직접 그 메뉴를 클릭한 후에 장바구니에 </a:t>
            </a:r>
            <a:r>
              <a:rPr lang="ko-KR" altLang="en-US" sz="800" dirty="0" err="1">
                <a:latin typeface="나눔고딕" pitchFamily="50" charset="-127"/>
                <a:ea typeface="나눔고딕" pitchFamily="50" charset="-127"/>
              </a:rPr>
              <a:t>담을수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 있어서 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번거로움이 있고 불편한 감이 있다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또 메뉴를 </a:t>
            </a:r>
            <a:r>
              <a:rPr lang="ko-KR" altLang="en-US" sz="800" dirty="0" err="1">
                <a:latin typeface="나눔고딕" pitchFamily="50" charset="-127"/>
                <a:ea typeface="나눔고딕" pitchFamily="50" charset="-127"/>
              </a:rPr>
              <a:t>고를때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 전체메뉴만 있어서 종류별로 보지 못해 특정 사용자한텐 다소 </a:t>
            </a:r>
            <a:r>
              <a:rPr lang="ko-KR" altLang="en-US" sz="800" dirty="0" err="1">
                <a:latin typeface="나눔고딕" pitchFamily="50" charset="-127"/>
                <a:ea typeface="나눔고딕" pitchFamily="50" charset="-127"/>
              </a:rPr>
              <a:t>불편할수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dirty="0" err="1">
                <a:latin typeface="나눔고딕" pitchFamily="50" charset="-127"/>
                <a:ea typeface="나눔고딕" pitchFamily="50" charset="-127"/>
              </a:rPr>
              <a:t>있을것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 같다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800" b="1" spc="-17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직사각형 15"/>
          <p:cNvSpPr/>
          <p:nvPr/>
        </p:nvSpPr>
        <p:spPr>
          <a:xfrm>
            <a:off x="399202" y="1674659"/>
            <a:ext cx="8413291" cy="5112568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r"/>
            <a:endParaRPr lang="en-US" altLang="ko-KR" sz="800" b="1" spc="-17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307724" y="2195413"/>
            <a:ext cx="0" cy="4453962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796136" y="2195413"/>
            <a:ext cx="0" cy="4453962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9202" y="2142108"/>
            <a:ext cx="1836738" cy="99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/>
          <a:p>
            <a:pPr defTabSz="873125">
              <a:lnSpc>
                <a:spcPct val="110000"/>
              </a:lnSpc>
            </a:pPr>
            <a:r>
              <a:rPr lang="ko-KR" altLang="en-US" sz="1200" b="0">
                <a:latin typeface="나눔고딕" pitchFamily="50" charset="-127"/>
                <a:ea typeface="나눔고딕" pitchFamily="50" charset="-127"/>
              </a:rPr>
              <a:t>조사 대상</a:t>
            </a:r>
            <a:endParaRPr lang="en-US" altLang="ko-KR" sz="1200" b="0" dirty="0">
              <a:latin typeface="나눔고딕" pitchFamily="50" charset="-127"/>
              <a:ea typeface="나눔고딕" pitchFamily="50" charset="-127"/>
            </a:endParaRPr>
          </a:p>
          <a:p>
            <a:pPr defTabSz="873125">
              <a:lnSpc>
                <a:spcPct val="110000"/>
              </a:lnSpc>
            </a:pPr>
            <a:r>
              <a:rPr lang="en-US" altLang="ko-KR" sz="1200" b="0" dirty="0">
                <a:solidFill>
                  <a:srgbClr val="808000"/>
                </a:solidFill>
                <a:latin typeface="나눔고딕" pitchFamily="50" charset="-127"/>
                <a:ea typeface="나눔고딕" pitchFamily="50" charset="-127"/>
              </a:rPr>
              <a:t>URL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2379955" y="2253587"/>
            <a:ext cx="1106488" cy="35995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581025"/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379955" y="2938952"/>
            <a:ext cx="1106488" cy="35995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581025"/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NAVI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2379955" y="3791323"/>
            <a:ext cx="1106488" cy="35995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581025"/>
            <a:r>
              <a:rPr lang="en-US" altLang="ko-KR"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Visual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2379955" y="4683397"/>
            <a:ext cx="1106488" cy="35995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581025"/>
            <a:r>
              <a:rPr lang="en-US" altLang="ko-KR" sz="8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Theme &amp; Massage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2379955" y="5412107"/>
            <a:ext cx="1106488" cy="35995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581025"/>
            <a:r>
              <a:rPr lang="en-US" altLang="ko-KR"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Support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478506" y="2172207"/>
            <a:ext cx="2285826" cy="58537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en-US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연계성이 높고 소개 컨텐트로써 성실한가</a:t>
            </a:r>
            <a:r>
              <a: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en-US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서비스에 적당한 컨텐트인가</a:t>
            </a:r>
            <a:r>
              <a: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en-US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차별화 된 컨텐트는 만족스러운가</a:t>
            </a:r>
            <a:r>
              <a: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478506" y="2869080"/>
            <a:ext cx="2357834" cy="51090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사용성이 높은 UI구조인가?</a:t>
            </a: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분류체계의 명확성을 가지고 있는가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네비게이션은 효율적인 구조인가?</a:t>
            </a:r>
            <a:endParaRPr lang="ko-KR" altLang="en-US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478506" y="3518801"/>
            <a:ext cx="2357834" cy="9910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디자인은 세련되었는가?</a:t>
            </a: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브랜드의 이미지가 잘 적용된 색상인가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동적요소가 있는가?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주요 요소가 눈에 띄이는가?</a:t>
            </a: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적절한 가독성을 제공하고 있는가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이벤트 및 홍보 영역이 있는가?</a:t>
            </a:r>
            <a:endParaRPr lang="ko-KR" altLang="en-US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3478506" y="4630139"/>
            <a:ext cx="2357834" cy="58537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주제 및 사이트 컨셉이 명확한가?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말하고자 하는 요소 파악이 분명한가?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메시지를 전달하기 위한 메뉴가 존재하는가?</a:t>
            </a:r>
            <a:endParaRPr lang="ko-KR" altLang="en-US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478506" y="5347372"/>
            <a:ext cx="2285826" cy="58537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고객지원 요소는 충분한가?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고객지원 정보의 접근성은?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정보의 비교 및 습득이 용이한가?</a:t>
            </a:r>
            <a:endParaRPr lang="ko-KR" altLang="en-US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Group 260"/>
          <p:cNvGrpSpPr/>
          <p:nvPr/>
        </p:nvGrpSpPr>
        <p:grpSpPr>
          <a:xfrm>
            <a:off x="435740" y="1767883"/>
            <a:ext cx="8288872" cy="260857"/>
            <a:chOff x="435740" y="1496381"/>
            <a:chExt cx="8288872" cy="281963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435740" y="1496381"/>
              <a:ext cx="1876645" cy="266143"/>
            </a:xfrm>
            <a:prstGeom prst="rect">
              <a:avLst/>
            </a:prstGeom>
            <a:solidFill>
              <a:srgbClr val="DDDDDD"/>
            </a:solidFill>
            <a:ln w="9525" algn="ctr">
              <a:noFill/>
              <a:prstDash val="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sz="10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분석 대상</a:t>
              </a: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361938" y="1496381"/>
              <a:ext cx="3434198" cy="281963"/>
            </a:xfrm>
            <a:prstGeom prst="rect">
              <a:avLst/>
            </a:prstGeom>
            <a:solidFill>
              <a:srgbClr val="DDDDDD"/>
            </a:solidFill>
            <a:ln w="9525" algn="ctr">
              <a:noFill/>
              <a:prstDash val="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sz="1000" b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분석 기준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5844208" y="1496381"/>
              <a:ext cx="2880404" cy="266143"/>
            </a:xfrm>
            <a:prstGeom prst="rect">
              <a:avLst/>
            </a:prstGeom>
            <a:solidFill>
              <a:srgbClr val="DDDDDD"/>
            </a:solidFill>
            <a:ln w="9525" algn="ctr">
              <a:noFill/>
              <a:prstDash val="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sz="10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주요 내용 및 평가 방법</a:t>
              </a:r>
            </a:p>
          </p:txBody>
        </p:sp>
      </p:grpSp>
      <p:grpSp>
        <p:nvGrpSpPr>
          <p:cNvPr id="3" name="Group 253"/>
          <p:cNvGrpSpPr/>
          <p:nvPr/>
        </p:nvGrpSpPr>
        <p:grpSpPr>
          <a:xfrm>
            <a:off x="2361538" y="2773519"/>
            <a:ext cx="6310083" cy="2439151"/>
            <a:chOff x="2339752" y="2540213"/>
            <a:chExt cx="6363674" cy="2129965"/>
          </a:xfrm>
        </p:grpSpPr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350642" y="2540213"/>
              <a:ext cx="6352784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2350642" y="3126001"/>
              <a:ext cx="6352784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2339752" y="4084538"/>
              <a:ext cx="6352784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2350642" y="4670178"/>
              <a:ext cx="6352784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95" name="Rectangle 20"/>
          <p:cNvSpPr>
            <a:spLocks noChangeArrowheads="1"/>
          </p:cNvSpPr>
          <p:nvPr/>
        </p:nvSpPr>
        <p:spPr bwMode="auto">
          <a:xfrm>
            <a:off x="5860642" y="4018962"/>
            <a:ext cx="134937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6" name="Rectangle 21"/>
          <p:cNvSpPr>
            <a:spLocks noChangeArrowheads="1"/>
          </p:cNvSpPr>
          <p:nvPr/>
        </p:nvSpPr>
        <p:spPr bwMode="auto">
          <a:xfrm>
            <a:off x="5993992" y="4018962"/>
            <a:ext cx="134937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7" name="Rectangle 22"/>
          <p:cNvSpPr>
            <a:spLocks noChangeArrowheads="1"/>
          </p:cNvSpPr>
          <p:nvPr/>
        </p:nvSpPr>
        <p:spPr bwMode="auto">
          <a:xfrm>
            <a:off x="6127342" y="4018962"/>
            <a:ext cx="134937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8" name="Rectangle 23"/>
          <p:cNvSpPr>
            <a:spLocks noChangeArrowheads="1"/>
          </p:cNvSpPr>
          <p:nvPr/>
        </p:nvSpPr>
        <p:spPr bwMode="auto">
          <a:xfrm>
            <a:off x="6260692" y="4018962"/>
            <a:ext cx="134937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9" name="Rectangle 24"/>
          <p:cNvSpPr>
            <a:spLocks noChangeArrowheads="1"/>
          </p:cNvSpPr>
          <p:nvPr/>
        </p:nvSpPr>
        <p:spPr bwMode="auto">
          <a:xfrm>
            <a:off x="6395629" y="4018962"/>
            <a:ext cx="134938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2" name="직사각형 14"/>
          <p:cNvSpPr/>
          <p:nvPr/>
        </p:nvSpPr>
        <p:spPr>
          <a:xfrm>
            <a:off x="371683" y="851947"/>
            <a:ext cx="1934195" cy="688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CI  (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회사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1)</a:t>
            </a:r>
            <a:endParaRPr lang="ko-KR" altLang="en-US" sz="800" b="1" spc="-17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3" name="직사각형 14"/>
          <p:cNvSpPr/>
          <p:nvPr/>
        </p:nvSpPr>
        <p:spPr>
          <a:xfrm>
            <a:off x="499797" y="2944153"/>
            <a:ext cx="1672086" cy="1156226"/>
          </a:xfrm>
          <a:prstGeom prst="rect">
            <a:avLst/>
          </a:prstGeom>
          <a:solidFill>
            <a:schemeClr val="bg2">
              <a:lumMod val="40000"/>
              <a:lumOff val="60000"/>
              <a:alpha val="5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ko-KR" sz="80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  <a:endParaRPr lang="ko-KR" altLang="en-US" sz="800" dirty="0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4" name="직사각형 14"/>
          <p:cNvSpPr/>
          <p:nvPr/>
        </p:nvSpPr>
        <p:spPr>
          <a:xfrm>
            <a:off x="499797" y="4232264"/>
            <a:ext cx="1672086" cy="1156226"/>
          </a:xfrm>
          <a:prstGeom prst="rect">
            <a:avLst/>
          </a:prstGeom>
          <a:solidFill>
            <a:schemeClr val="bg2">
              <a:lumMod val="40000"/>
              <a:lumOff val="60000"/>
              <a:alpha val="5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ko-KR" sz="80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  <a:endParaRPr lang="ko-KR" altLang="en-US" sz="800" b="1" spc="-17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Rectangle 20"/>
          <p:cNvSpPr>
            <a:spLocks noChangeArrowheads="1"/>
          </p:cNvSpPr>
          <p:nvPr/>
        </p:nvSpPr>
        <p:spPr bwMode="auto">
          <a:xfrm>
            <a:off x="5860642" y="4180950"/>
            <a:ext cx="134937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4" name="Rectangle 21"/>
          <p:cNvSpPr>
            <a:spLocks noChangeArrowheads="1"/>
          </p:cNvSpPr>
          <p:nvPr/>
        </p:nvSpPr>
        <p:spPr bwMode="auto">
          <a:xfrm>
            <a:off x="5993992" y="4180950"/>
            <a:ext cx="134937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70" name="Rectangle 22"/>
          <p:cNvSpPr>
            <a:spLocks noChangeArrowheads="1"/>
          </p:cNvSpPr>
          <p:nvPr/>
        </p:nvSpPr>
        <p:spPr bwMode="auto">
          <a:xfrm>
            <a:off x="6127342" y="4180950"/>
            <a:ext cx="134937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76" name="Rectangle 23"/>
          <p:cNvSpPr>
            <a:spLocks noChangeArrowheads="1"/>
          </p:cNvSpPr>
          <p:nvPr/>
        </p:nvSpPr>
        <p:spPr bwMode="auto">
          <a:xfrm>
            <a:off x="6260692" y="4180950"/>
            <a:ext cx="134937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2" name="Rectangle 24"/>
          <p:cNvSpPr>
            <a:spLocks noChangeArrowheads="1"/>
          </p:cNvSpPr>
          <p:nvPr/>
        </p:nvSpPr>
        <p:spPr bwMode="auto">
          <a:xfrm>
            <a:off x="6395629" y="4180950"/>
            <a:ext cx="134938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8" name="Rectangle 20"/>
          <p:cNvSpPr>
            <a:spLocks noChangeArrowheads="1"/>
          </p:cNvSpPr>
          <p:nvPr/>
        </p:nvSpPr>
        <p:spPr bwMode="auto">
          <a:xfrm>
            <a:off x="5860642" y="4346768"/>
            <a:ext cx="134937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4" name="Rectangle 21"/>
          <p:cNvSpPr>
            <a:spLocks noChangeArrowheads="1"/>
          </p:cNvSpPr>
          <p:nvPr/>
        </p:nvSpPr>
        <p:spPr bwMode="auto">
          <a:xfrm>
            <a:off x="5993992" y="4346768"/>
            <a:ext cx="134937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0" name="Rectangle 22"/>
          <p:cNvSpPr>
            <a:spLocks noChangeArrowheads="1"/>
          </p:cNvSpPr>
          <p:nvPr/>
        </p:nvSpPr>
        <p:spPr bwMode="auto">
          <a:xfrm>
            <a:off x="6127342" y="4346768"/>
            <a:ext cx="134937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6" name="Rectangle 23"/>
          <p:cNvSpPr>
            <a:spLocks noChangeArrowheads="1"/>
          </p:cNvSpPr>
          <p:nvPr/>
        </p:nvSpPr>
        <p:spPr bwMode="auto">
          <a:xfrm>
            <a:off x="6260692" y="4346768"/>
            <a:ext cx="134937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12" name="Rectangle 24"/>
          <p:cNvSpPr>
            <a:spLocks noChangeArrowheads="1"/>
          </p:cNvSpPr>
          <p:nvPr/>
        </p:nvSpPr>
        <p:spPr bwMode="auto">
          <a:xfrm>
            <a:off x="6395629" y="4346768"/>
            <a:ext cx="134938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pSp>
        <p:nvGrpSpPr>
          <p:cNvPr id="4" name="Group 267"/>
          <p:cNvGrpSpPr/>
          <p:nvPr/>
        </p:nvGrpSpPr>
        <p:grpSpPr>
          <a:xfrm>
            <a:off x="5860642" y="3501730"/>
            <a:ext cx="2810971" cy="451401"/>
            <a:chOff x="5860642" y="3230228"/>
            <a:chExt cx="2810971" cy="451401"/>
          </a:xfrm>
        </p:grpSpPr>
        <p:sp>
          <p:nvSpPr>
            <p:cNvPr id="189" name="Rectangle 20"/>
            <p:cNvSpPr>
              <a:spLocks noChangeArrowheads="1"/>
            </p:cNvSpPr>
            <p:nvPr/>
          </p:nvSpPr>
          <p:spPr bwMode="auto">
            <a:xfrm>
              <a:off x="586064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0" name="Rectangle 21"/>
            <p:cNvSpPr>
              <a:spLocks noChangeArrowheads="1"/>
            </p:cNvSpPr>
            <p:nvPr/>
          </p:nvSpPr>
          <p:spPr bwMode="auto">
            <a:xfrm>
              <a:off x="599399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1" name="Rectangle 22"/>
            <p:cNvSpPr>
              <a:spLocks noChangeArrowheads="1"/>
            </p:cNvSpPr>
            <p:nvPr/>
          </p:nvSpPr>
          <p:spPr bwMode="auto">
            <a:xfrm>
              <a:off x="612734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2" name="Rectangle 23"/>
            <p:cNvSpPr>
              <a:spLocks noChangeArrowheads="1"/>
            </p:cNvSpPr>
            <p:nvPr/>
          </p:nvSpPr>
          <p:spPr bwMode="auto">
            <a:xfrm>
              <a:off x="626069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3" name="Rectangle 24"/>
            <p:cNvSpPr>
              <a:spLocks noChangeArrowheads="1"/>
            </p:cNvSpPr>
            <p:nvPr/>
          </p:nvSpPr>
          <p:spPr bwMode="auto">
            <a:xfrm>
              <a:off x="6395629" y="3581642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56" name="Rectangle 25"/>
            <p:cNvSpPr>
              <a:spLocks noChangeArrowheads="1"/>
            </p:cNvSpPr>
            <p:nvPr/>
          </p:nvSpPr>
          <p:spPr bwMode="auto">
            <a:xfrm>
              <a:off x="6516216" y="3230228"/>
              <a:ext cx="2155397" cy="449354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주요내용 </a:t>
              </a:r>
              <a:r>
                <a:rPr lang="en-US" altLang="ko-KR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: </a:t>
              </a: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브랜드의 색을 잘 사용하였고</a:t>
              </a:r>
              <a:endPara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l"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홍보나 이벤트 등 필요한 </a:t>
              </a: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영역을 잘 사용한 거 같다</a:t>
              </a:r>
              <a:endPara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8" name="Rectangle 20"/>
            <p:cNvSpPr>
              <a:spLocks noChangeArrowheads="1"/>
            </p:cNvSpPr>
            <p:nvPr/>
          </p:nvSpPr>
          <p:spPr bwMode="auto">
            <a:xfrm>
              <a:off x="586064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24" name="Rectangle 21"/>
            <p:cNvSpPr>
              <a:spLocks noChangeArrowheads="1"/>
            </p:cNvSpPr>
            <p:nvPr/>
          </p:nvSpPr>
          <p:spPr bwMode="auto">
            <a:xfrm>
              <a:off x="599399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30" name="Rectangle 22"/>
            <p:cNvSpPr>
              <a:spLocks noChangeArrowheads="1"/>
            </p:cNvSpPr>
            <p:nvPr/>
          </p:nvSpPr>
          <p:spPr bwMode="auto">
            <a:xfrm>
              <a:off x="612734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36" name="Rectangle 23"/>
            <p:cNvSpPr>
              <a:spLocks noChangeArrowheads="1"/>
            </p:cNvSpPr>
            <p:nvPr/>
          </p:nvSpPr>
          <p:spPr bwMode="auto">
            <a:xfrm>
              <a:off x="626069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42" name="Rectangle 24"/>
            <p:cNvSpPr>
              <a:spLocks noChangeArrowheads="1"/>
            </p:cNvSpPr>
            <p:nvPr/>
          </p:nvSpPr>
          <p:spPr bwMode="auto">
            <a:xfrm>
              <a:off x="6395629" y="3253839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48" name="Rectangle 20"/>
            <p:cNvSpPr>
              <a:spLocks noChangeArrowheads="1"/>
            </p:cNvSpPr>
            <p:nvPr/>
          </p:nvSpPr>
          <p:spPr bwMode="auto">
            <a:xfrm>
              <a:off x="586064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60" name="Rectangle 21"/>
            <p:cNvSpPr>
              <a:spLocks noChangeArrowheads="1"/>
            </p:cNvSpPr>
            <p:nvPr/>
          </p:nvSpPr>
          <p:spPr bwMode="auto">
            <a:xfrm>
              <a:off x="599399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65" name="Rectangle 22"/>
            <p:cNvSpPr>
              <a:spLocks noChangeArrowheads="1"/>
            </p:cNvSpPr>
            <p:nvPr/>
          </p:nvSpPr>
          <p:spPr bwMode="auto">
            <a:xfrm>
              <a:off x="612734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66" name="Rectangle 23"/>
            <p:cNvSpPr>
              <a:spLocks noChangeArrowheads="1"/>
            </p:cNvSpPr>
            <p:nvPr/>
          </p:nvSpPr>
          <p:spPr bwMode="auto">
            <a:xfrm>
              <a:off x="626069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67" name="Rectangle 24"/>
            <p:cNvSpPr>
              <a:spLocks noChangeArrowheads="1"/>
            </p:cNvSpPr>
            <p:nvPr/>
          </p:nvSpPr>
          <p:spPr bwMode="auto">
            <a:xfrm>
              <a:off x="6395629" y="3419657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3" name="Group 268"/>
          <p:cNvGrpSpPr/>
          <p:nvPr/>
        </p:nvGrpSpPr>
        <p:grpSpPr>
          <a:xfrm>
            <a:off x="5860642" y="2847513"/>
            <a:ext cx="2730354" cy="646331"/>
            <a:chOff x="5860642" y="3214366"/>
            <a:chExt cx="2730354" cy="646331"/>
          </a:xfrm>
        </p:grpSpPr>
        <p:sp>
          <p:nvSpPr>
            <p:cNvPr id="270" name="Rectangle 20"/>
            <p:cNvSpPr>
              <a:spLocks noChangeArrowheads="1"/>
            </p:cNvSpPr>
            <p:nvPr/>
          </p:nvSpPr>
          <p:spPr bwMode="auto">
            <a:xfrm>
              <a:off x="586064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1" name="Rectangle 21"/>
            <p:cNvSpPr>
              <a:spLocks noChangeArrowheads="1"/>
            </p:cNvSpPr>
            <p:nvPr/>
          </p:nvSpPr>
          <p:spPr bwMode="auto">
            <a:xfrm>
              <a:off x="599399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2" name="Rectangle 22"/>
            <p:cNvSpPr>
              <a:spLocks noChangeArrowheads="1"/>
            </p:cNvSpPr>
            <p:nvPr/>
          </p:nvSpPr>
          <p:spPr bwMode="auto">
            <a:xfrm>
              <a:off x="612734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3" name="Rectangle 23"/>
            <p:cNvSpPr>
              <a:spLocks noChangeArrowheads="1"/>
            </p:cNvSpPr>
            <p:nvPr/>
          </p:nvSpPr>
          <p:spPr bwMode="auto">
            <a:xfrm>
              <a:off x="626069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4" name="Rectangle 24"/>
            <p:cNvSpPr>
              <a:spLocks noChangeArrowheads="1"/>
            </p:cNvSpPr>
            <p:nvPr/>
          </p:nvSpPr>
          <p:spPr bwMode="auto">
            <a:xfrm>
              <a:off x="6395629" y="3581642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5" name="Rectangle 25"/>
            <p:cNvSpPr>
              <a:spLocks noChangeArrowheads="1"/>
            </p:cNvSpPr>
            <p:nvPr/>
          </p:nvSpPr>
          <p:spPr bwMode="auto">
            <a:xfrm>
              <a:off x="6516216" y="3214366"/>
              <a:ext cx="2074780" cy="6463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주요내용 </a:t>
              </a:r>
              <a:r>
                <a:rPr lang="en-US" altLang="ko-KR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: </a:t>
              </a: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메뉴를 담은 후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에 주문 </a:t>
              </a:r>
              <a:r>
                <a:rPr lang="ko-KR" altLang="en-US" sz="800" dirty="0" err="1">
                  <a:latin typeface="나눔고딕" pitchFamily="50" charset="-127"/>
                  <a:ea typeface="나눔고딕" pitchFamily="50" charset="-127"/>
                </a:rPr>
                <a:t>할때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주문하기가 잘 보이는 곳에 있었으면 편했을 거 같다</a:t>
              </a:r>
              <a:endPara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l"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장바구니에 담으려면 그 메뉴를 한번 더 클릭 한 후에 담을 수 있다는 점이 번거로웠다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76" name="Rectangle 20"/>
            <p:cNvSpPr>
              <a:spLocks noChangeArrowheads="1"/>
            </p:cNvSpPr>
            <p:nvPr/>
          </p:nvSpPr>
          <p:spPr bwMode="auto">
            <a:xfrm>
              <a:off x="586064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7" name="Rectangle 21"/>
            <p:cNvSpPr>
              <a:spLocks noChangeArrowheads="1"/>
            </p:cNvSpPr>
            <p:nvPr/>
          </p:nvSpPr>
          <p:spPr bwMode="auto">
            <a:xfrm>
              <a:off x="599399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8" name="Rectangle 22"/>
            <p:cNvSpPr>
              <a:spLocks noChangeArrowheads="1"/>
            </p:cNvSpPr>
            <p:nvPr/>
          </p:nvSpPr>
          <p:spPr bwMode="auto">
            <a:xfrm>
              <a:off x="612734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9" name="Rectangle 23"/>
            <p:cNvSpPr>
              <a:spLocks noChangeArrowheads="1"/>
            </p:cNvSpPr>
            <p:nvPr/>
          </p:nvSpPr>
          <p:spPr bwMode="auto">
            <a:xfrm>
              <a:off x="626069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0" name="Rectangle 24"/>
            <p:cNvSpPr>
              <a:spLocks noChangeArrowheads="1"/>
            </p:cNvSpPr>
            <p:nvPr/>
          </p:nvSpPr>
          <p:spPr bwMode="auto">
            <a:xfrm>
              <a:off x="6395629" y="3253839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1" name="Rectangle 20"/>
            <p:cNvSpPr>
              <a:spLocks noChangeArrowheads="1"/>
            </p:cNvSpPr>
            <p:nvPr/>
          </p:nvSpPr>
          <p:spPr bwMode="auto">
            <a:xfrm>
              <a:off x="586064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2" name="Rectangle 21"/>
            <p:cNvSpPr>
              <a:spLocks noChangeArrowheads="1"/>
            </p:cNvSpPr>
            <p:nvPr/>
          </p:nvSpPr>
          <p:spPr bwMode="auto">
            <a:xfrm>
              <a:off x="599399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3" name="Rectangle 22"/>
            <p:cNvSpPr>
              <a:spLocks noChangeArrowheads="1"/>
            </p:cNvSpPr>
            <p:nvPr/>
          </p:nvSpPr>
          <p:spPr bwMode="auto">
            <a:xfrm>
              <a:off x="612734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4" name="Rectangle 23"/>
            <p:cNvSpPr>
              <a:spLocks noChangeArrowheads="1"/>
            </p:cNvSpPr>
            <p:nvPr/>
          </p:nvSpPr>
          <p:spPr bwMode="auto">
            <a:xfrm>
              <a:off x="626069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5" name="Rectangle 24"/>
            <p:cNvSpPr>
              <a:spLocks noChangeArrowheads="1"/>
            </p:cNvSpPr>
            <p:nvPr/>
          </p:nvSpPr>
          <p:spPr bwMode="auto">
            <a:xfrm>
              <a:off x="6395629" y="3419657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9" name="Group 285"/>
          <p:cNvGrpSpPr/>
          <p:nvPr/>
        </p:nvGrpSpPr>
        <p:grpSpPr>
          <a:xfrm>
            <a:off x="5860642" y="2190515"/>
            <a:ext cx="2599789" cy="451401"/>
            <a:chOff x="5860642" y="3230228"/>
            <a:chExt cx="2599789" cy="451401"/>
          </a:xfrm>
        </p:grpSpPr>
        <p:sp>
          <p:nvSpPr>
            <p:cNvPr id="287" name="Rectangle 20"/>
            <p:cNvSpPr>
              <a:spLocks noChangeArrowheads="1"/>
            </p:cNvSpPr>
            <p:nvPr/>
          </p:nvSpPr>
          <p:spPr bwMode="auto">
            <a:xfrm>
              <a:off x="586064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8" name="Rectangle 21"/>
            <p:cNvSpPr>
              <a:spLocks noChangeArrowheads="1"/>
            </p:cNvSpPr>
            <p:nvPr/>
          </p:nvSpPr>
          <p:spPr bwMode="auto">
            <a:xfrm>
              <a:off x="599399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9" name="Rectangle 22"/>
            <p:cNvSpPr>
              <a:spLocks noChangeArrowheads="1"/>
            </p:cNvSpPr>
            <p:nvPr/>
          </p:nvSpPr>
          <p:spPr bwMode="auto">
            <a:xfrm>
              <a:off x="612734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0" name="Rectangle 23"/>
            <p:cNvSpPr>
              <a:spLocks noChangeArrowheads="1"/>
            </p:cNvSpPr>
            <p:nvPr/>
          </p:nvSpPr>
          <p:spPr bwMode="auto">
            <a:xfrm>
              <a:off x="626069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1" name="Rectangle 24"/>
            <p:cNvSpPr>
              <a:spLocks noChangeArrowheads="1"/>
            </p:cNvSpPr>
            <p:nvPr/>
          </p:nvSpPr>
          <p:spPr bwMode="auto">
            <a:xfrm>
              <a:off x="6395629" y="3581642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2" name="Rectangle 25"/>
            <p:cNvSpPr>
              <a:spLocks noChangeArrowheads="1"/>
            </p:cNvSpPr>
            <p:nvPr/>
          </p:nvSpPr>
          <p:spPr bwMode="auto">
            <a:xfrm>
              <a:off x="6516216" y="3230228"/>
              <a:ext cx="1944215" cy="35086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주요내용 </a:t>
              </a:r>
              <a:r>
                <a:rPr lang="en-US" altLang="ko-KR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: </a:t>
              </a: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개인정보를 직접 기입해서 </a:t>
              </a:r>
              <a:endPara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l"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주문하기를 해보았다</a:t>
              </a: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93" name="Rectangle 20"/>
            <p:cNvSpPr>
              <a:spLocks noChangeArrowheads="1"/>
            </p:cNvSpPr>
            <p:nvPr/>
          </p:nvSpPr>
          <p:spPr bwMode="auto">
            <a:xfrm>
              <a:off x="586064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94" name="Rectangle 21"/>
            <p:cNvSpPr>
              <a:spLocks noChangeArrowheads="1"/>
            </p:cNvSpPr>
            <p:nvPr/>
          </p:nvSpPr>
          <p:spPr bwMode="auto">
            <a:xfrm>
              <a:off x="599399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5" name="Rectangle 22"/>
            <p:cNvSpPr>
              <a:spLocks noChangeArrowheads="1"/>
            </p:cNvSpPr>
            <p:nvPr/>
          </p:nvSpPr>
          <p:spPr bwMode="auto">
            <a:xfrm>
              <a:off x="612734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6" name="Rectangle 23"/>
            <p:cNvSpPr>
              <a:spLocks noChangeArrowheads="1"/>
            </p:cNvSpPr>
            <p:nvPr/>
          </p:nvSpPr>
          <p:spPr bwMode="auto">
            <a:xfrm>
              <a:off x="626069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" name="Rectangle 24"/>
            <p:cNvSpPr>
              <a:spLocks noChangeArrowheads="1"/>
            </p:cNvSpPr>
            <p:nvPr/>
          </p:nvSpPr>
          <p:spPr bwMode="auto">
            <a:xfrm>
              <a:off x="6395629" y="3253839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8" name="Rectangle 20"/>
            <p:cNvSpPr>
              <a:spLocks noChangeArrowheads="1"/>
            </p:cNvSpPr>
            <p:nvPr/>
          </p:nvSpPr>
          <p:spPr bwMode="auto">
            <a:xfrm>
              <a:off x="586064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9" name="Rectangle 21"/>
            <p:cNvSpPr>
              <a:spLocks noChangeArrowheads="1"/>
            </p:cNvSpPr>
            <p:nvPr/>
          </p:nvSpPr>
          <p:spPr bwMode="auto">
            <a:xfrm>
              <a:off x="599399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0" name="Rectangle 22"/>
            <p:cNvSpPr>
              <a:spLocks noChangeArrowheads="1"/>
            </p:cNvSpPr>
            <p:nvPr/>
          </p:nvSpPr>
          <p:spPr bwMode="auto">
            <a:xfrm>
              <a:off x="612734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1" name="Rectangle 23"/>
            <p:cNvSpPr>
              <a:spLocks noChangeArrowheads="1"/>
            </p:cNvSpPr>
            <p:nvPr/>
          </p:nvSpPr>
          <p:spPr bwMode="auto">
            <a:xfrm>
              <a:off x="626069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2" name="Rectangle 24"/>
            <p:cNvSpPr>
              <a:spLocks noChangeArrowheads="1"/>
            </p:cNvSpPr>
            <p:nvPr/>
          </p:nvSpPr>
          <p:spPr bwMode="auto">
            <a:xfrm>
              <a:off x="6395629" y="3419657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2" name="Group 355"/>
          <p:cNvGrpSpPr/>
          <p:nvPr/>
        </p:nvGrpSpPr>
        <p:grpSpPr>
          <a:xfrm>
            <a:off x="5860642" y="4606887"/>
            <a:ext cx="2730347" cy="451401"/>
            <a:chOff x="5860642" y="3230228"/>
            <a:chExt cx="2730347" cy="451401"/>
          </a:xfrm>
        </p:grpSpPr>
        <p:sp>
          <p:nvSpPr>
            <p:cNvPr id="357" name="Rectangle 20"/>
            <p:cNvSpPr>
              <a:spLocks noChangeArrowheads="1"/>
            </p:cNvSpPr>
            <p:nvPr/>
          </p:nvSpPr>
          <p:spPr bwMode="auto">
            <a:xfrm>
              <a:off x="586064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8" name="Rectangle 21"/>
            <p:cNvSpPr>
              <a:spLocks noChangeArrowheads="1"/>
            </p:cNvSpPr>
            <p:nvPr/>
          </p:nvSpPr>
          <p:spPr bwMode="auto">
            <a:xfrm>
              <a:off x="599399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9" name="Rectangle 22"/>
            <p:cNvSpPr>
              <a:spLocks noChangeArrowheads="1"/>
            </p:cNvSpPr>
            <p:nvPr/>
          </p:nvSpPr>
          <p:spPr bwMode="auto">
            <a:xfrm>
              <a:off x="612734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0" name="Rectangle 23"/>
            <p:cNvSpPr>
              <a:spLocks noChangeArrowheads="1"/>
            </p:cNvSpPr>
            <p:nvPr/>
          </p:nvSpPr>
          <p:spPr bwMode="auto">
            <a:xfrm>
              <a:off x="626069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1" name="Rectangle 24"/>
            <p:cNvSpPr>
              <a:spLocks noChangeArrowheads="1"/>
            </p:cNvSpPr>
            <p:nvPr/>
          </p:nvSpPr>
          <p:spPr bwMode="auto">
            <a:xfrm>
              <a:off x="6395629" y="3581642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2" name="Rectangle 25"/>
            <p:cNvSpPr>
              <a:spLocks noChangeArrowheads="1"/>
            </p:cNvSpPr>
            <p:nvPr/>
          </p:nvSpPr>
          <p:spPr bwMode="auto">
            <a:xfrm>
              <a:off x="6516216" y="3230228"/>
              <a:ext cx="2074773" cy="449354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주요내용 </a:t>
              </a:r>
              <a:r>
                <a:rPr lang="en-US" altLang="ko-KR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: </a:t>
              </a: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메뉴를 주문 할 때 카테고리가 없이 전체메뉴만 있어서 다소 불편했다</a:t>
              </a:r>
              <a:endPara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l" defTabSz="581025">
                <a:lnSpc>
                  <a:spcPct val="80000"/>
                </a:lnSpc>
                <a:spcBef>
                  <a:spcPct val="50000"/>
                </a:spcBef>
              </a:pPr>
              <a:endPara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3" name="Rectangle 20"/>
            <p:cNvSpPr>
              <a:spLocks noChangeArrowheads="1"/>
            </p:cNvSpPr>
            <p:nvPr/>
          </p:nvSpPr>
          <p:spPr bwMode="auto">
            <a:xfrm>
              <a:off x="586064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4" name="Rectangle 21"/>
            <p:cNvSpPr>
              <a:spLocks noChangeArrowheads="1"/>
            </p:cNvSpPr>
            <p:nvPr/>
          </p:nvSpPr>
          <p:spPr bwMode="auto">
            <a:xfrm>
              <a:off x="599399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5" name="Rectangle 22"/>
            <p:cNvSpPr>
              <a:spLocks noChangeArrowheads="1"/>
            </p:cNvSpPr>
            <p:nvPr/>
          </p:nvSpPr>
          <p:spPr bwMode="auto">
            <a:xfrm>
              <a:off x="612734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6" name="Rectangle 23"/>
            <p:cNvSpPr>
              <a:spLocks noChangeArrowheads="1"/>
            </p:cNvSpPr>
            <p:nvPr/>
          </p:nvSpPr>
          <p:spPr bwMode="auto">
            <a:xfrm>
              <a:off x="626069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7" name="Rectangle 24"/>
            <p:cNvSpPr>
              <a:spLocks noChangeArrowheads="1"/>
            </p:cNvSpPr>
            <p:nvPr/>
          </p:nvSpPr>
          <p:spPr bwMode="auto">
            <a:xfrm>
              <a:off x="6395629" y="3253839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8" name="Rectangle 20"/>
            <p:cNvSpPr>
              <a:spLocks noChangeArrowheads="1"/>
            </p:cNvSpPr>
            <p:nvPr/>
          </p:nvSpPr>
          <p:spPr bwMode="auto">
            <a:xfrm>
              <a:off x="586064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9" name="Rectangle 21"/>
            <p:cNvSpPr>
              <a:spLocks noChangeArrowheads="1"/>
            </p:cNvSpPr>
            <p:nvPr/>
          </p:nvSpPr>
          <p:spPr bwMode="auto">
            <a:xfrm>
              <a:off x="599399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0" name="Rectangle 22"/>
            <p:cNvSpPr>
              <a:spLocks noChangeArrowheads="1"/>
            </p:cNvSpPr>
            <p:nvPr/>
          </p:nvSpPr>
          <p:spPr bwMode="auto">
            <a:xfrm>
              <a:off x="612734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1" name="Rectangle 23"/>
            <p:cNvSpPr>
              <a:spLocks noChangeArrowheads="1"/>
            </p:cNvSpPr>
            <p:nvPr/>
          </p:nvSpPr>
          <p:spPr bwMode="auto">
            <a:xfrm>
              <a:off x="626069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2" name="Rectangle 24"/>
            <p:cNvSpPr>
              <a:spLocks noChangeArrowheads="1"/>
            </p:cNvSpPr>
            <p:nvPr/>
          </p:nvSpPr>
          <p:spPr bwMode="auto">
            <a:xfrm>
              <a:off x="6395629" y="3419657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3" name="Group 372"/>
          <p:cNvGrpSpPr/>
          <p:nvPr/>
        </p:nvGrpSpPr>
        <p:grpSpPr>
          <a:xfrm>
            <a:off x="5860642" y="5331506"/>
            <a:ext cx="2730348" cy="451401"/>
            <a:chOff x="5860642" y="3230228"/>
            <a:chExt cx="2730348" cy="451401"/>
          </a:xfrm>
        </p:grpSpPr>
        <p:sp>
          <p:nvSpPr>
            <p:cNvPr id="374" name="Rectangle 20"/>
            <p:cNvSpPr>
              <a:spLocks noChangeArrowheads="1"/>
            </p:cNvSpPr>
            <p:nvPr/>
          </p:nvSpPr>
          <p:spPr bwMode="auto">
            <a:xfrm>
              <a:off x="586064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5" name="Rectangle 21"/>
            <p:cNvSpPr>
              <a:spLocks noChangeArrowheads="1"/>
            </p:cNvSpPr>
            <p:nvPr/>
          </p:nvSpPr>
          <p:spPr bwMode="auto">
            <a:xfrm>
              <a:off x="599399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6" name="Rectangle 22"/>
            <p:cNvSpPr>
              <a:spLocks noChangeArrowheads="1"/>
            </p:cNvSpPr>
            <p:nvPr/>
          </p:nvSpPr>
          <p:spPr bwMode="auto">
            <a:xfrm>
              <a:off x="612734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7" name="Rectangle 23"/>
            <p:cNvSpPr>
              <a:spLocks noChangeArrowheads="1"/>
            </p:cNvSpPr>
            <p:nvPr/>
          </p:nvSpPr>
          <p:spPr bwMode="auto">
            <a:xfrm>
              <a:off x="626069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8" name="Rectangle 24"/>
            <p:cNvSpPr>
              <a:spLocks noChangeArrowheads="1"/>
            </p:cNvSpPr>
            <p:nvPr/>
          </p:nvSpPr>
          <p:spPr bwMode="auto">
            <a:xfrm>
              <a:off x="6395629" y="3581642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" name="Rectangle 25"/>
            <p:cNvSpPr>
              <a:spLocks noChangeArrowheads="1"/>
            </p:cNvSpPr>
            <p:nvPr/>
          </p:nvSpPr>
          <p:spPr bwMode="auto">
            <a:xfrm>
              <a:off x="6516216" y="3230228"/>
              <a:ext cx="2074774" cy="387798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주요내용 </a:t>
              </a:r>
              <a:r>
                <a:rPr lang="en-US" altLang="ko-KR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: </a:t>
              </a: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고객지원 센터는 로그인 하지 않으면 열람 할 수 없는 점이 접근성이 조금 떨어졌던 거 같다</a:t>
              </a:r>
              <a:endPara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80" name="Rectangle 20"/>
            <p:cNvSpPr>
              <a:spLocks noChangeArrowheads="1"/>
            </p:cNvSpPr>
            <p:nvPr/>
          </p:nvSpPr>
          <p:spPr bwMode="auto">
            <a:xfrm>
              <a:off x="586064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1" name="Rectangle 21"/>
            <p:cNvSpPr>
              <a:spLocks noChangeArrowheads="1"/>
            </p:cNvSpPr>
            <p:nvPr/>
          </p:nvSpPr>
          <p:spPr bwMode="auto">
            <a:xfrm>
              <a:off x="599399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2" name="Rectangle 22"/>
            <p:cNvSpPr>
              <a:spLocks noChangeArrowheads="1"/>
            </p:cNvSpPr>
            <p:nvPr/>
          </p:nvSpPr>
          <p:spPr bwMode="auto">
            <a:xfrm>
              <a:off x="612734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3" name="Rectangle 23"/>
            <p:cNvSpPr>
              <a:spLocks noChangeArrowheads="1"/>
            </p:cNvSpPr>
            <p:nvPr/>
          </p:nvSpPr>
          <p:spPr bwMode="auto">
            <a:xfrm>
              <a:off x="626069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4" name="Rectangle 24"/>
            <p:cNvSpPr>
              <a:spLocks noChangeArrowheads="1"/>
            </p:cNvSpPr>
            <p:nvPr/>
          </p:nvSpPr>
          <p:spPr bwMode="auto">
            <a:xfrm>
              <a:off x="6395629" y="3253839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5" name="Rectangle 20"/>
            <p:cNvSpPr>
              <a:spLocks noChangeArrowheads="1"/>
            </p:cNvSpPr>
            <p:nvPr/>
          </p:nvSpPr>
          <p:spPr bwMode="auto">
            <a:xfrm>
              <a:off x="586064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6" name="Rectangle 21"/>
            <p:cNvSpPr>
              <a:spLocks noChangeArrowheads="1"/>
            </p:cNvSpPr>
            <p:nvPr/>
          </p:nvSpPr>
          <p:spPr bwMode="auto">
            <a:xfrm>
              <a:off x="599399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7" name="Rectangle 22"/>
            <p:cNvSpPr>
              <a:spLocks noChangeArrowheads="1"/>
            </p:cNvSpPr>
            <p:nvPr/>
          </p:nvSpPr>
          <p:spPr bwMode="auto">
            <a:xfrm>
              <a:off x="612734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8" name="Rectangle 23"/>
            <p:cNvSpPr>
              <a:spLocks noChangeArrowheads="1"/>
            </p:cNvSpPr>
            <p:nvPr/>
          </p:nvSpPr>
          <p:spPr bwMode="auto">
            <a:xfrm>
              <a:off x="626069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9" name="Rectangle 24"/>
            <p:cNvSpPr>
              <a:spLocks noChangeArrowheads="1"/>
            </p:cNvSpPr>
            <p:nvPr/>
          </p:nvSpPr>
          <p:spPr bwMode="auto">
            <a:xfrm>
              <a:off x="6395629" y="3419657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395536" y="4046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서비스정보수집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40676E-79EB-4D6E-BDE1-7069BF165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61545"/>
            <a:ext cx="938895" cy="63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08332A7-FF63-49FB-A0C9-D6BA89CCD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02" y="2986973"/>
            <a:ext cx="1613850" cy="113197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93D9C09-05BD-4B1D-9FCF-1F32F5DCC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19" y="4252404"/>
            <a:ext cx="1668777" cy="116297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F39FA6-E965-494B-B0C9-C12C826936B0}"/>
              </a:ext>
            </a:extLst>
          </p:cNvPr>
          <p:cNvSpPr/>
          <p:nvPr/>
        </p:nvSpPr>
        <p:spPr>
          <a:xfrm>
            <a:off x="5849936" y="2210162"/>
            <a:ext cx="410756" cy="102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1443BD-63B2-4A49-9EDE-08CD17D507CB}"/>
              </a:ext>
            </a:extLst>
          </p:cNvPr>
          <p:cNvSpPr/>
          <p:nvPr/>
        </p:nvSpPr>
        <p:spPr>
          <a:xfrm>
            <a:off x="5860642" y="2389729"/>
            <a:ext cx="400049" cy="8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316466-D295-43FD-AC0F-CB9B87DCD44C}"/>
              </a:ext>
            </a:extLst>
          </p:cNvPr>
          <p:cNvSpPr/>
          <p:nvPr/>
        </p:nvSpPr>
        <p:spPr>
          <a:xfrm>
            <a:off x="5844208" y="2883159"/>
            <a:ext cx="416484" cy="8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97E3A9-ACC7-4E3D-878B-307A47FD1D16}"/>
              </a:ext>
            </a:extLst>
          </p:cNvPr>
          <p:cNvSpPr/>
          <p:nvPr/>
        </p:nvSpPr>
        <p:spPr>
          <a:xfrm>
            <a:off x="5868144" y="3068818"/>
            <a:ext cx="151737" cy="71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9FDE4D-4A39-4E0F-9C79-B73B39065BEC}"/>
              </a:ext>
            </a:extLst>
          </p:cNvPr>
          <p:cNvSpPr/>
          <p:nvPr/>
        </p:nvSpPr>
        <p:spPr>
          <a:xfrm>
            <a:off x="5868144" y="3525340"/>
            <a:ext cx="527485" cy="103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19D9898-0C51-464A-8FBC-4343C039A87C}"/>
              </a:ext>
            </a:extLst>
          </p:cNvPr>
          <p:cNvSpPr/>
          <p:nvPr/>
        </p:nvSpPr>
        <p:spPr>
          <a:xfrm>
            <a:off x="5868144" y="3711766"/>
            <a:ext cx="535353" cy="9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87A2678-C9A1-4CF3-A27F-1EC5EDA3A00C}"/>
              </a:ext>
            </a:extLst>
          </p:cNvPr>
          <p:cNvSpPr/>
          <p:nvPr/>
        </p:nvSpPr>
        <p:spPr>
          <a:xfrm>
            <a:off x="5868144" y="2545756"/>
            <a:ext cx="392547" cy="99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0E4971-1B6A-4FAB-A198-AB2A8D80C670}"/>
              </a:ext>
            </a:extLst>
          </p:cNvPr>
          <p:cNvSpPr/>
          <p:nvPr/>
        </p:nvSpPr>
        <p:spPr>
          <a:xfrm>
            <a:off x="5876658" y="3231898"/>
            <a:ext cx="124260" cy="8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9D6BBC-953B-46D1-A193-D8C7CC24496E}"/>
              </a:ext>
            </a:extLst>
          </p:cNvPr>
          <p:cNvSpPr/>
          <p:nvPr/>
        </p:nvSpPr>
        <p:spPr>
          <a:xfrm>
            <a:off x="5868144" y="3853144"/>
            <a:ext cx="257610" cy="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743204-ABAD-4A65-AD28-559F729CA4B1}"/>
              </a:ext>
            </a:extLst>
          </p:cNvPr>
          <p:cNvSpPr/>
          <p:nvPr/>
        </p:nvSpPr>
        <p:spPr>
          <a:xfrm>
            <a:off x="5876658" y="4018962"/>
            <a:ext cx="384033" cy="103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8F95B79-4C6F-474D-BEAB-AC19631F1239}"/>
              </a:ext>
            </a:extLst>
          </p:cNvPr>
          <p:cNvSpPr/>
          <p:nvPr/>
        </p:nvSpPr>
        <p:spPr>
          <a:xfrm>
            <a:off x="5868144" y="4188282"/>
            <a:ext cx="392547" cy="8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884EE6B-BDC7-4CE1-9D06-1085A1B0FC53}"/>
              </a:ext>
            </a:extLst>
          </p:cNvPr>
          <p:cNvSpPr/>
          <p:nvPr/>
        </p:nvSpPr>
        <p:spPr>
          <a:xfrm>
            <a:off x="5860276" y="4346768"/>
            <a:ext cx="535353" cy="9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0E47B5-A524-4BC4-BBEF-E9EAB126002B}"/>
              </a:ext>
            </a:extLst>
          </p:cNvPr>
          <p:cNvSpPr/>
          <p:nvPr/>
        </p:nvSpPr>
        <p:spPr>
          <a:xfrm>
            <a:off x="5860276" y="4630140"/>
            <a:ext cx="535353" cy="7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44B59C8-10DE-47B6-AA43-FC7117DDF1BE}"/>
              </a:ext>
            </a:extLst>
          </p:cNvPr>
          <p:cNvSpPr/>
          <p:nvPr/>
        </p:nvSpPr>
        <p:spPr>
          <a:xfrm>
            <a:off x="5868144" y="4815855"/>
            <a:ext cx="271961" cy="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EC60F3B-E5F4-4BF2-8C6A-6931C7387773}"/>
              </a:ext>
            </a:extLst>
          </p:cNvPr>
          <p:cNvSpPr/>
          <p:nvPr/>
        </p:nvSpPr>
        <p:spPr>
          <a:xfrm>
            <a:off x="5876658" y="4970237"/>
            <a:ext cx="143223" cy="80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99EB34-CEC9-45B0-8D44-9FE88B39AC02}"/>
              </a:ext>
            </a:extLst>
          </p:cNvPr>
          <p:cNvSpPr/>
          <p:nvPr/>
        </p:nvSpPr>
        <p:spPr>
          <a:xfrm>
            <a:off x="5876658" y="5355117"/>
            <a:ext cx="384033" cy="99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BFAEA1-ECD9-487F-95E4-D82157709B7F}"/>
              </a:ext>
            </a:extLst>
          </p:cNvPr>
          <p:cNvSpPr/>
          <p:nvPr/>
        </p:nvSpPr>
        <p:spPr>
          <a:xfrm>
            <a:off x="5868144" y="5544432"/>
            <a:ext cx="248019" cy="7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FCAE31-F13E-434C-82B5-FF5F0C55C745}"/>
              </a:ext>
            </a:extLst>
          </p:cNvPr>
          <p:cNvSpPr/>
          <p:nvPr/>
        </p:nvSpPr>
        <p:spPr>
          <a:xfrm>
            <a:off x="5876658" y="5682920"/>
            <a:ext cx="236255" cy="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2844" y="214290"/>
            <a:ext cx="6929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D93D7A"/>
                </a:solidFill>
                <a:latin typeface="Rix밝은고딕 B" pitchFamily="18" charset="-127"/>
                <a:ea typeface="Rix밝은고딕 B" pitchFamily="18" charset="-127"/>
              </a:rPr>
              <a:t>관찰조사하기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25683"/>
              </p:ext>
            </p:extLst>
          </p:nvPr>
        </p:nvGraphicFramePr>
        <p:xfrm>
          <a:off x="323528" y="1796819"/>
          <a:ext cx="8064896" cy="4296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5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관찰대상자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이혜진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관찰수행 내용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어떠한 메뉴가 있는지 알고 싶어 들어왔고 심심해서 브랜드 스토리 창업 등 여러가지 다른 카테고리들도 살펴보는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4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관찰대상자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박성혜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관찰수행 내용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무슨 음식을 먹을지 고민 중에 사이트를 들어왔고 메뉴들을 자세히 살펴보았다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1052736"/>
            <a:ext cx="418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유사서비스 관찰조사하기</a:t>
            </a:r>
            <a:r>
              <a:rPr lang="en-US" altLang="ko-KR" dirty="0"/>
              <a:t>(</a:t>
            </a:r>
            <a:r>
              <a:rPr lang="ko-KR" altLang="en-US"/>
              <a:t>혹은 인터뷰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URL :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128826"/>
            <a:ext cx="792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000" i="1" dirty="0">
                <a:solidFill>
                  <a:schemeClr val="bg1">
                    <a:lumMod val="75000"/>
                  </a:schemeClr>
                </a:solidFill>
              </a:rPr>
              <a:t>사용자 성향 조사를 통해 서비스 디자인 요소를 설정할 수 있다</a:t>
            </a:r>
            <a:r>
              <a:rPr lang="en-US" altLang="ko-KR" sz="1000" i="1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000" i="1" dirty="0">
              <a:solidFill>
                <a:schemeClr val="bg1">
                  <a:lumMod val="75000"/>
                </a:schemeClr>
              </a:solidFill>
            </a:endParaRPr>
          </a:p>
          <a:p>
            <a:pPr fontAlgn="base"/>
            <a:r>
              <a:rPr lang="ko-KR" altLang="en-US" sz="1000" i="1" dirty="0">
                <a:solidFill>
                  <a:schemeClr val="bg1">
                    <a:lumMod val="75000"/>
                  </a:schemeClr>
                </a:solidFill>
              </a:rPr>
              <a:t>사용자 경험 조사를 바탕으로 잠재 요구를 파악할 수 있다</a:t>
            </a:r>
            <a:r>
              <a:rPr lang="en-US" altLang="ko-KR" sz="1000" i="1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000" i="1" dirty="0">
              <a:solidFill>
                <a:schemeClr val="bg1">
                  <a:lumMod val="75000"/>
                </a:schemeClr>
              </a:solidFill>
            </a:endParaRPr>
          </a:p>
          <a:p>
            <a:pPr fontAlgn="base"/>
            <a:r>
              <a:rPr lang="ko-KR" altLang="en-US" sz="1000" i="1" dirty="0">
                <a:solidFill>
                  <a:schemeClr val="bg1">
                    <a:lumMod val="75000"/>
                  </a:schemeClr>
                </a:solidFill>
              </a:rPr>
              <a:t>사용자 잠재 요구를 바탕으로 서비스 환경 개선을 예측할 수 있다</a:t>
            </a:r>
            <a:r>
              <a:rPr lang="en-US" altLang="ko-KR" sz="1000" i="1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0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3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596" y="1214422"/>
            <a:ext cx="1472594" cy="19288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2100" spc="-17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143108" y="1214422"/>
            <a:ext cx="2837424" cy="155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나이 </a:t>
            </a:r>
            <a:r>
              <a:rPr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22</a:t>
            </a:r>
          </a:p>
          <a:p>
            <a:pPr lvl="0" algn="just">
              <a:lnSpc>
                <a:spcPct val="120000"/>
              </a:lnSpc>
            </a:pP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성별 </a:t>
            </a:r>
            <a:r>
              <a:rPr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>
              <a:lnSpc>
                <a:spcPct val="120000"/>
              </a:lnSpc>
            </a:pP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직업 </a:t>
            </a:r>
            <a:r>
              <a:rPr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대학생</a:t>
            </a:r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>
              <a:lnSpc>
                <a:spcPct val="120000"/>
              </a:lnSpc>
            </a:pP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성격 </a:t>
            </a:r>
            <a:r>
              <a:rPr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성격이 예민하며 무엇을 결정할 때 신중한 타입이다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스트레스를 받으면 먹을 거로 푸는 편이여서 </a:t>
            </a: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메뉴를 고를 땐 더 신중 해진다</a:t>
            </a:r>
            <a:r>
              <a:rPr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>
              <a:lnSpc>
                <a:spcPct val="120000"/>
              </a:lnSpc>
            </a:pP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마음에 들지 않거나 맛 없는 음식을 먹으면 기분이 안 좋아진다</a:t>
            </a:r>
            <a:r>
              <a:rPr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753617"/>
              </p:ext>
            </p:extLst>
          </p:nvPr>
        </p:nvGraphicFramePr>
        <p:xfrm>
          <a:off x="2296032" y="3643314"/>
          <a:ext cx="6429420" cy="282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동기</a:t>
                      </a:r>
                      <a:r>
                        <a:rPr lang="en-US" altLang="ko-KR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특징</a:t>
                      </a:r>
                      <a:r>
                        <a:rPr lang="en-US" altLang="ko-KR" sz="1000" b="1" spc="-8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시나리오</a:t>
                      </a:r>
                      <a:r>
                        <a:rPr lang="en-US" altLang="ko-KR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세부목표</a:t>
                      </a:r>
                      <a:r>
                        <a:rPr lang="en-US" altLang="ko-KR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기능</a:t>
                      </a:r>
                      <a:r>
                        <a:rPr lang="en-US" altLang="ko-KR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000" b="1" spc="-8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콘텐츠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이용 행태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5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결정장애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결정장애가 조금 있는 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그래서 결정 하기가 시간이 걸린다</a:t>
                      </a:r>
                      <a:endParaRPr lang="ko-KR" altLang="en-US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추천메뉴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카테고리 메뉴</a:t>
                      </a:r>
                      <a:r>
                        <a:rPr lang="en-US" altLang="ko-KR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온라인 주문 할 때에도 추천메뉴 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73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꼼꼼한 타입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메뉴를 볼 때도 꼼꼼하게 살펴보는 타입</a:t>
                      </a:r>
                      <a:endParaRPr lang="ko-KR" altLang="en-US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상세한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어떤 재료가 들어가 있는지 등 상세하게 메뉴에 대한 설명 표시</a:t>
                      </a: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5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거의 컴퓨터 사용</a:t>
                      </a: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컴퓨터를 많이 사용하는 과이다 보니 거의 컴퓨터에 앉아있다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. 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복잡한걸 싫어한다</a:t>
                      </a: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간단한 절차의 </a:t>
                      </a: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온라인 주문 </a:t>
                      </a: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홈페이지에 눈에 잘 띄게 디자인</a:t>
                      </a:r>
                      <a:r>
                        <a:rPr lang="en-US" altLang="ko-KR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</a:t>
                      </a: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복잡하지 않고 쉬운 절차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51968"/>
              </p:ext>
            </p:extLst>
          </p:nvPr>
        </p:nvGraphicFramePr>
        <p:xfrm>
          <a:off x="4929190" y="1214422"/>
          <a:ext cx="3857652" cy="1426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741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사용자 니즈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메뉴의 상세한 정보</a:t>
                      </a: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추천메뉴</a:t>
                      </a: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카테고리별 정리 된 메뉴</a:t>
                      </a: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쉽고 편리한 온라인 주문</a:t>
                      </a: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46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Business Goal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주문 할 때에도 메뉴에 대한 상세 정보 표시</a:t>
                      </a: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카테고리별로 메뉴 정리</a:t>
                      </a: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인기 많은 추천메뉴 설정하여 배치</a:t>
                      </a: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520" y="76470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퍼소나</a:t>
            </a: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 bwMode="auto">
          <a:xfrm>
            <a:off x="428596" y="3214686"/>
            <a:ext cx="1500198" cy="3584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상황설명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>
              <a:lnSpc>
                <a:spcPct val="1200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평소 학업 스트레스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집에서 받는 스트레스가 많은 편이다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>
              <a:lnSpc>
                <a:spcPct val="1200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그러다 보니 스트레스를 맛있는 음식을 먹으며 스트레스를 푸는 편이다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그래서 한끼 식사를 먹을 때도 그냥 고르는 것 없이 신중한 타입이다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결정장애가 조금 있는 편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그래서 결정 하기가 시간이 걸린다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메뉴를 볼 때도 꼼꼼하게 살펴보는 타입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컴퓨터를 많이 사용하는 과이다 보니 거의 컴퓨터에 앉아있다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복잡한걸 싫어한다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844" y="214290"/>
            <a:ext cx="6929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D93D7A"/>
                </a:solidFill>
                <a:latin typeface="Rix밝은고딕 B" pitchFamily="18" charset="-127"/>
                <a:ea typeface="Rix밝은고딕 B" pitchFamily="18" charset="-127"/>
              </a:rPr>
              <a:t>시나리오 기획하기</a:t>
            </a:r>
          </a:p>
        </p:txBody>
      </p:sp>
      <p:pic>
        <p:nvPicPr>
          <p:cNvPr id="1026" name="Picture 2" descr="윤진영 아카이브 (@for_ashisland) | Twitter">
            <a:extLst>
              <a:ext uri="{FF2B5EF4-FFF2-40B4-BE49-F238E27FC236}">
                <a16:creationId xmlns:a16="http://schemas.microsoft.com/office/drawing/2014/main" id="{FF2B3E63-9396-4D85-BE82-276B31D31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67" y="1222597"/>
            <a:ext cx="1500198" cy="192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596" y="1214422"/>
            <a:ext cx="1472594" cy="17859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2100" spc="-17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143108" y="1214422"/>
            <a:ext cx="2837424" cy="173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나이 </a:t>
            </a:r>
            <a:r>
              <a:rPr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25</a:t>
            </a:r>
          </a:p>
          <a:p>
            <a:pPr lvl="0" algn="just">
              <a:lnSpc>
                <a:spcPct val="120000"/>
              </a:lnSpc>
            </a:pP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성별 </a:t>
            </a:r>
            <a:r>
              <a:rPr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>
              <a:lnSpc>
                <a:spcPct val="120000"/>
              </a:lnSpc>
            </a:pP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직업 </a:t>
            </a:r>
            <a:r>
              <a:rPr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승무원</a:t>
            </a:r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>
              <a:lnSpc>
                <a:spcPct val="120000"/>
              </a:lnSpc>
            </a:pP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성격 </a:t>
            </a:r>
            <a:r>
              <a:rPr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웬만하면 참는 편이지만 한번 화나면 </a:t>
            </a:r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>
              <a:lnSpc>
                <a:spcPct val="120000"/>
              </a:lnSpc>
            </a:pP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말릴 수 없는 타입이다</a:t>
            </a:r>
            <a:r>
              <a:rPr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>
              <a:lnSpc>
                <a:spcPct val="120000"/>
              </a:lnSpc>
            </a:pP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사람을 대하는 일이다 보니 </a:t>
            </a:r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>
              <a:lnSpc>
                <a:spcPct val="120000"/>
              </a:lnSpc>
            </a:pP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스트레스를 많이 받아서 유일하게 푸는 법이 </a:t>
            </a:r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>
              <a:lnSpc>
                <a:spcPct val="120000"/>
              </a:lnSpc>
            </a:pP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매운 음식을 먹으며 스트레스를 푸는 것이다</a:t>
            </a:r>
            <a:r>
              <a:rPr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>
              <a:lnSpc>
                <a:spcPct val="1200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호기심이 많음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이야기 나누는 것을 좋아함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28596" y="3214686"/>
            <a:ext cx="1500198" cy="3400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상황설명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>
              <a:lnSpc>
                <a:spcPct val="1200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일을 하며 진상 손님을 만나 스트레스 가득 차 있는 상태였다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>
              <a:lnSpc>
                <a:spcPct val="1200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집에 돌아와 매운 음식을 시켜 먹으려고 찾다가 한 사이트에 들어가 메뉴를 보고 있었는데 얼마나 매운지 표시 되지 않아 알 수 없었고 그 메뉴마다 맵기를 알려면 따로 검색해야 한다는 게 매우 귀찮았다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>
              <a:lnSpc>
                <a:spcPct val="1200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호기심이 많아서 괜히 사이트에 들어가면 이것저것 살펴보는 타입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성격이 급하며 기다리는 걸 안 좋아한다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8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119110"/>
              </p:ext>
            </p:extLst>
          </p:nvPr>
        </p:nvGraphicFramePr>
        <p:xfrm>
          <a:off x="2296032" y="3643315"/>
          <a:ext cx="6429420" cy="2738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43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동기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시나리오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기능</a:t>
                      </a:r>
                      <a:r>
                        <a:rPr lang="en-US" altLang="ko-KR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000" b="1" spc="-8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콘텐츠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이용 행태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43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매운 음식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얼마나 매운지 표시 되지 않아 알 수 없었고 그 메뉴마다 맵기를 알려면 따로 검색해야 한다는 게 매우 귀찮았다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맵기</a:t>
                      </a:r>
                      <a:r>
                        <a:rPr lang="en-US" altLang="ko-KR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</a:t>
                      </a: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매운 음식 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음식에 따라 얼마나 매운지 표시하고 매운 음식만 모아 놓은 카테고리 만들기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76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참을성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성격이 급하며 기다리는 걸 안 좋아한다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배달 예상시간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배달 예상시간 알려주고 조금만 기다려 달라는 친절한 메시지 표시</a:t>
                      </a: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38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ko-KR" altLang="en-US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28284"/>
              </p:ext>
            </p:extLst>
          </p:nvPr>
        </p:nvGraphicFramePr>
        <p:xfrm>
          <a:off x="4929190" y="1214422"/>
          <a:ext cx="3857652" cy="1502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741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사용자 니즈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맛에 대한 상세한 설명</a:t>
                      </a: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맵기 표시</a:t>
                      </a: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배달 시간 표시</a:t>
                      </a: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46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Business Goal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어떤 맛이 나는지 설명 표시</a:t>
                      </a: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음식에 따라 맵기에 대한 단계 표시</a:t>
                      </a: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매운 음식만 모은 카테고리 만들기</a:t>
                      </a: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배달 예상시간 표시</a:t>
                      </a: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9512" y="692696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퍼소나</a:t>
            </a:r>
            <a:r>
              <a:rPr lang="en-US" altLang="ko-KR" dirty="0"/>
              <a:t>II</a:t>
            </a:r>
            <a:endParaRPr lang="ko-KR" altLang="en-US" dirty="0"/>
          </a:p>
        </p:txBody>
      </p:sp>
      <p:pic>
        <p:nvPicPr>
          <p:cNvPr id="2050" name="Picture 2" descr="에이프릴 이나은 학폭 논란 그리고 쌍수 했나? 과사 키 욕 까지 - Sweet Analyst">
            <a:extLst>
              <a:ext uri="{FF2B5EF4-FFF2-40B4-BE49-F238E27FC236}">
                <a16:creationId xmlns:a16="http://schemas.microsoft.com/office/drawing/2014/main" id="{51092A72-E096-4F98-A1D3-F20F992D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1223579"/>
            <a:ext cx="1472594" cy="17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844" y="214290"/>
            <a:ext cx="6929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D93D7A"/>
                </a:solidFill>
                <a:latin typeface="Rix밝은고딕 B" pitchFamily="18" charset="-127"/>
                <a:ea typeface="Rix밝은고딕 B" pitchFamily="18" charset="-127"/>
              </a:rPr>
              <a:t>시나리오 제작하기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052736"/>
            <a:ext cx="8136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기능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홈페이지에 배달</a:t>
            </a:r>
            <a:r>
              <a:rPr lang="en-US" altLang="ko-KR" dirty="0"/>
              <a:t>,</a:t>
            </a:r>
            <a:r>
              <a:rPr lang="ko-KR" altLang="en-US" dirty="0"/>
              <a:t>포장 온라인 주문 눈에 잘 띄게 디자인</a:t>
            </a:r>
            <a:endParaRPr lang="en-US" altLang="ko-KR" dirty="0"/>
          </a:p>
          <a:p>
            <a:r>
              <a:rPr lang="en-US" altLang="ko-KR" dirty="0">
                <a:sym typeface="Wingdings" pitchFamily="2" charset="2"/>
              </a:rPr>
              <a:t>2. </a:t>
            </a:r>
            <a:r>
              <a:rPr lang="ko-KR" altLang="en-US" dirty="0">
                <a:sym typeface="Wingdings" pitchFamily="2" charset="2"/>
              </a:rPr>
              <a:t>검색기능</a:t>
            </a:r>
            <a:r>
              <a:rPr lang="en-US" altLang="ko-KR" dirty="0">
                <a:sym typeface="Wingdings" pitchFamily="2" charset="2"/>
              </a:rPr>
              <a:t>-</a:t>
            </a:r>
            <a:r>
              <a:rPr lang="ko-KR" altLang="en-US" dirty="0">
                <a:sym typeface="Wingdings" pitchFamily="2" charset="2"/>
              </a:rPr>
              <a:t>맛 별 검색</a:t>
            </a:r>
            <a:r>
              <a:rPr lang="en-US" altLang="ko-KR" dirty="0">
                <a:sym typeface="Wingdings" pitchFamily="2" charset="2"/>
              </a:rPr>
              <a:t>:</a:t>
            </a:r>
            <a:r>
              <a:rPr lang="ko-KR" altLang="en-US" dirty="0">
                <a:sym typeface="Wingdings" pitchFamily="2" charset="2"/>
              </a:rPr>
              <a:t>매운맛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안 매운맛 등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메뉴 별 검색 </a:t>
            </a:r>
            <a:r>
              <a:rPr lang="en-US" altLang="ko-KR" dirty="0">
                <a:sym typeface="Wingdings" pitchFamily="2" charset="2"/>
              </a:rPr>
              <a:t>: </a:t>
            </a:r>
          </a:p>
          <a:p>
            <a:r>
              <a:rPr lang="en-US" altLang="ko-KR" dirty="0">
                <a:sym typeface="Wingdings" pitchFamily="2" charset="2"/>
              </a:rPr>
              <a:t>     </a:t>
            </a:r>
            <a:r>
              <a:rPr lang="ko-KR" altLang="en-US" dirty="0">
                <a:sym typeface="Wingdings" pitchFamily="2" charset="2"/>
              </a:rPr>
              <a:t>세트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단품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음료 등 </a:t>
            </a:r>
            <a:endParaRPr lang="en-US" altLang="ko-KR" dirty="0">
              <a:sym typeface="Wingdings" pitchFamily="2" charset="2"/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주문 페이지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메뉴</a:t>
            </a:r>
            <a:r>
              <a:rPr lang="en-US" altLang="ko-KR" dirty="0"/>
              <a:t>, </a:t>
            </a:r>
            <a:r>
              <a:rPr lang="ko-KR" altLang="en-US" dirty="0"/>
              <a:t>온라인 주문 할 때 등 메뉴에 대한 맵기</a:t>
            </a:r>
            <a:r>
              <a:rPr lang="en-US" altLang="ko-KR" dirty="0"/>
              <a:t>,</a:t>
            </a:r>
            <a:r>
              <a:rPr lang="ko-KR" altLang="en-US" dirty="0"/>
              <a:t>맛 등 상세한 정보 확인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메뉴 종류별</a:t>
            </a:r>
            <a:r>
              <a:rPr lang="en-US" altLang="ko-KR" dirty="0"/>
              <a:t>,</a:t>
            </a:r>
            <a:r>
              <a:rPr lang="ko-KR" altLang="en-US" dirty="0"/>
              <a:t>매운 음식 카테고리별로 확인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굳이 주문하기를 찾지 않을 수 있도록 주문하기를 항상 하단에 띄어 놓기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메뉴를 클릭하지 않아도 장바구니에 담을 수 있음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절차가 복잡하지 않도록 최소화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배달 예상시간 표기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주문 시 친절하고 기분 좋아지는 메시지 표시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</TotalTime>
  <Words>1328</Words>
  <Application>Microsoft Office PowerPoint</Application>
  <PresentationFormat>화면 슬라이드 쇼(4:3)</PresentationFormat>
  <Paragraphs>230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HY신명조</vt:lpstr>
      <vt:lpstr>Rix밝은고딕 B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bes</dc:creator>
  <cp:lastModifiedBy>이 상신</cp:lastModifiedBy>
  <cp:revision>558</cp:revision>
  <dcterms:created xsi:type="dcterms:W3CDTF">2018-02-02T04:56:48Z</dcterms:created>
  <dcterms:modified xsi:type="dcterms:W3CDTF">2021-01-13T07:03:17Z</dcterms:modified>
</cp:coreProperties>
</file>