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56" r:id="rId4"/>
    <p:sldId id="257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5" r:id="rId13"/>
    <p:sldId id="272" r:id="rId14"/>
    <p:sldId id="266" r:id="rId15"/>
    <p:sldId id="267" r:id="rId16"/>
    <p:sldId id="268" r:id="rId17"/>
    <p:sldId id="269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98348-0C64-42E0-8D8E-5CF841C9C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6A6F2B-1AFB-41FA-AB5B-505B5917A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D3471-878F-472C-A320-DE50F827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C69D-2B9E-4740-AAC9-D367B9F635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AD081-4C74-43EF-B8C3-C22A6726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06CA3-33A4-449C-887C-DA6F81E2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2B0F-E72C-418A-B213-50B107863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40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C3876-2512-4DE3-A893-7802ED40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4C12B7-4AE5-4A6B-9FF7-B98E5C8F4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A07C2-CB6C-408D-9777-680C3062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C69D-2B9E-4740-AAC9-D367B9F635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9BED4-9AD2-48CD-813F-4BB3C23A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AFA01-1C3B-4FB7-8C2A-DE00DFD7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2B0F-E72C-418A-B213-50B107863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4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8B478-C95C-4765-998B-9E8CF8F48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08329F-C3E8-44DB-9DDA-9DA58421C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8F71E-CF2B-4413-9511-AB432E76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C69D-2B9E-4740-AAC9-D367B9F635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E4A1C-BA27-4776-B1F7-F9D0BB99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F79AB-C227-41F8-BC04-1DAC77AD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2B0F-E72C-418A-B213-50B107863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13285-866C-442F-9DF2-D6A1A6F6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09B3E-7482-4A65-B11B-5A23AC50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A2BC8-7E5B-4BE1-A8D8-AA235EBA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C69D-2B9E-4740-AAC9-D367B9F635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3BBFE-CA24-4811-AE0B-0E92F59E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597B8-A7F9-4815-A4FC-AF868336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2B0F-E72C-418A-B213-50B107863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52B69-4CEE-4D4E-A970-716D3D77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2190C-0F5F-4FAA-B894-21A468D98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287E5-6161-494C-B3B7-2785B505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C69D-2B9E-4740-AAC9-D367B9F635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77784-B41B-434C-8AFD-9F423DFB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FC1F6-6B08-4540-94D7-45810DA0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2B0F-E72C-418A-B213-50B107863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3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75A82-A0B9-4AF3-92C3-615F463A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A1AA2-25C4-4A85-A890-14E6B9898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12644-7039-46C5-9B99-BD928ECE1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1C3F1-7A4F-4E63-A8C3-09ABD894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C69D-2B9E-4740-AAC9-D367B9F635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CB0C2-41CC-4AC4-BAB5-9AA810D1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2C553-3FCB-4C02-937F-1F86B676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2B0F-E72C-418A-B213-50B107863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5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08AA5-A49B-4665-B6CF-01AA31FE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71F76-F779-4C01-B798-2EE9DAAAD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6F276C-E7BD-4F7A-BAFD-7F4197915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84BC0E-E92A-405B-B322-065978E04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F8594D-0929-467B-8FF2-E71BE9F1F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16F2C9-7E3E-4809-B44C-DFEC8670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C69D-2B9E-4740-AAC9-D367B9F635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EA0D26-E1AE-490B-803E-A3374A09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B0BDC0-D428-4D2A-9B1D-42F036A0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2B0F-E72C-418A-B213-50B107863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54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F0341-2CA3-4000-919A-9F6A4A23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D85BE3-7519-4DFA-9F73-05B71443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C69D-2B9E-4740-AAC9-D367B9F635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3262F6-7C99-4031-BC45-DCCA5FC6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ABD308-C239-4ADC-AB17-AE6F6DD6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2B0F-E72C-418A-B213-50B107863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E20C2-4209-4690-A79F-BA1182DB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C69D-2B9E-4740-AAC9-D367B9F635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4C7D95-0AB7-44C5-BD5F-DB3C2710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4A666E-5453-4819-BDDA-4869E68C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2B0F-E72C-418A-B213-50B107863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14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9EE82-BABD-4C1B-A244-F4CF92DE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13F80-18D6-45D7-AD3F-BB50CDDDE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C1C054-51B7-43C5-8CB5-36444CAE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60848-784C-4CA7-89E4-5AEF891A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C69D-2B9E-4740-AAC9-D367B9F635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6845C-94D2-43F5-A069-F1AE6F8E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6DFD7C-0CF3-4609-AC79-577574FE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2B0F-E72C-418A-B213-50B107863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21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7E7CC-B1BC-4FA8-9B0A-09853663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042B4F-FAE6-4B64-9B59-F9161CBF3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5C7B1-7F63-4DCB-AD6A-5C899E552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F3394-36AE-492D-805E-E0C236F0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C69D-2B9E-4740-AAC9-D367B9F635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8B6D2-FE77-4668-AA34-3C8CEFF5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8DE12-E130-4ABB-93AC-F7116798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2B0F-E72C-418A-B213-50B107863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34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2F56AE-A362-46F3-92B2-0F3DA1A1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E8668-D4A2-4429-A1DD-0284320B4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DB97F-DEC7-49BB-9F77-0427206EE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5C69D-2B9E-4740-AAC9-D367B9F635C3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A2E62-4DDE-4ED3-93E0-2CDDA026E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36B5E-5C8F-4264-9FD3-EB9193BA4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42B0F-E72C-418A-B213-50B1078631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7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982838-9403-452F-AFCB-D1D40A6DB9AB}"/>
              </a:ext>
            </a:extLst>
          </p:cNvPr>
          <p:cNvSpPr txBox="1"/>
          <p:nvPr/>
        </p:nvSpPr>
        <p:spPr>
          <a:xfrm>
            <a:off x="273935" y="3613666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데이터에 입각한 함수 작성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70BFB1-756A-49C7-BEFB-A1553026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23" y="1171575"/>
            <a:ext cx="2371725" cy="2257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2E7CDDF-48B4-439A-BD56-41EF38FA0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171575"/>
            <a:ext cx="3810000" cy="3162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D56821-F243-415C-93B2-E63319E064CE}"/>
              </a:ext>
            </a:extLst>
          </p:cNvPr>
          <p:cNvSpPr txBox="1"/>
          <p:nvPr/>
        </p:nvSpPr>
        <p:spPr>
          <a:xfrm>
            <a:off x="5754458" y="4468195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여러 메소드들이 엮인 모습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스파게티 코드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8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1BE916-1426-4A1F-A259-36845C1A7462}"/>
              </a:ext>
            </a:extLst>
          </p:cNvPr>
          <p:cNvSpPr txBox="1"/>
          <p:nvPr/>
        </p:nvSpPr>
        <p:spPr>
          <a:xfrm>
            <a:off x="614363" y="657225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double n = 3 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2B8CA-2D68-4E09-9138-5084F4BE1FA2}"/>
              </a:ext>
            </a:extLst>
          </p:cNvPr>
          <p:cNvSpPr txBox="1"/>
          <p:nvPr/>
        </p:nvSpPr>
        <p:spPr>
          <a:xfrm>
            <a:off x="3152776" y="657225"/>
            <a:ext cx="121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 t = c ;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4EB2C7-4A20-4145-93F3-4CEAD5854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" y="333692"/>
            <a:ext cx="97345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2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D1F22-4FCB-43ED-8274-6BC11482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ㅂ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CD305-1245-4605-8089-2DD8F5BA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E9136B-280E-4DF8-8C32-0E8A840D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" y="365125"/>
            <a:ext cx="100965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0D582F-F6F3-40EE-B593-B0D7ABBE6F14}"/>
              </a:ext>
            </a:extLst>
          </p:cNvPr>
          <p:cNvSpPr/>
          <p:nvPr/>
        </p:nvSpPr>
        <p:spPr>
          <a:xfrm>
            <a:off x="3272086" y="3429000"/>
            <a:ext cx="4023360" cy="2697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5372E6-0E48-4FD2-8BD1-E8353D964234}"/>
              </a:ext>
            </a:extLst>
          </p:cNvPr>
          <p:cNvSpPr/>
          <p:nvPr/>
        </p:nvSpPr>
        <p:spPr>
          <a:xfrm>
            <a:off x="3272086" y="3429000"/>
            <a:ext cx="1417320" cy="2697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334DE-F1A2-438D-A850-2E0E413544AD}"/>
              </a:ext>
            </a:extLst>
          </p:cNvPr>
          <p:cNvSpPr txBox="1"/>
          <p:nvPr/>
        </p:nvSpPr>
        <p:spPr>
          <a:xfrm>
            <a:off x="3569266" y="2863334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6BC30E-87A4-42BC-BAD8-D64D89273484}"/>
              </a:ext>
            </a:extLst>
          </p:cNvPr>
          <p:cNvSpPr/>
          <p:nvPr/>
        </p:nvSpPr>
        <p:spPr>
          <a:xfrm>
            <a:off x="3353941" y="3624618"/>
            <a:ext cx="1253610" cy="2288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931DC-A389-484D-A01F-667CB705077B}"/>
              </a:ext>
            </a:extLst>
          </p:cNvPr>
          <p:cNvSpPr txBox="1"/>
          <p:nvPr/>
        </p:nvSpPr>
        <p:spPr>
          <a:xfrm>
            <a:off x="5563477" y="2863334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BE22C7-5F2C-414D-9D8F-029B016E2B5E}"/>
              </a:ext>
            </a:extLst>
          </p:cNvPr>
          <p:cNvSpPr/>
          <p:nvPr/>
        </p:nvSpPr>
        <p:spPr>
          <a:xfrm>
            <a:off x="3607366" y="4098999"/>
            <a:ext cx="746760" cy="441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0x100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4E41A-FE63-4D0C-8B32-2B406B0C184A}"/>
              </a:ext>
            </a:extLst>
          </p:cNvPr>
          <p:cNvSpPr txBox="1"/>
          <p:nvPr/>
        </p:nvSpPr>
        <p:spPr>
          <a:xfrm>
            <a:off x="3554026" y="3631500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B3587E-19F9-46D2-A809-091C750104A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54126" y="3934802"/>
            <a:ext cx="730543" cy="38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7487F9-2BA9-4410-9B8D-CEFC28EB135E}"/>
              </a:ext>
            </a:extLst>
          </p:cNvPr>
          <p:cNvSpPr/>
          <p:nvPr/>
        </p:nvSpPr>
        <p:spPr>
          <a:xfrm>
            <a:off x="635566" y="3429000"/>
            <a:ext cx="2636520" cy="2697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570F36-D6EB-4680-B5AD-F79BC5A7BCFB}"/>
              </a:ext>
            </a:extLst>
          </p:cNvPr>
          <p:cNvSpPr txBox="1"/>
          <p:nvPr/>
        </p:nvSpPr>
        <p:spPr>
          <a:xfrm>
            <a:off x="1066798" y="2757481"/>
            <a:ext cx="1597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클래스 영역</a:t>
            </a:r>
            <a:r>
              <a:rPr lang="en-US" altLang="ko-KR" dirty="0"/>
              <a:t>Method Area</a:t>
            </a:r>
            <a:endParaRPr lang="ko-KR" altLang="en-US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ADCEB6DE-4C2E-4B1C-809E-84F459C29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49528"/>
              </p:ext>
            </p:extLst>
          </p:nvPr>
        </p:nvGraphicFramePr>
        <p:xfrm>
          <a:off x="635566" y="1661103"/>
          <a:ext cx="3282813" cy="763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813">
                  <a:extLst>
                    <a:ext uri="{9D8B030D-6E8A-4147-A177-3AD203B41FA5}">
                      <a16:colId xmlns:a16="http://schemas.microsoft.com/office/drawing/2014/main" val="2335954412"/>
                    </a:ext>
                  </a:extLst>
                </a:gridCol>
              </a:tblGrid>
              <a:tr h="763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Tv t   = new Tv();</a:t>
                      </a:r>
                    </a:p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Tv t2  = new Tv();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891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DAE4703-8AE3-4F86-9CB0-833FE2CB5AD2}"/>
              </a:ext>
            </a:extLst>
          </p:cNvPr>
          <p:cNvSpPr txBox="1"/>
          <p:nvPr/>
        </p:nvSpPr>
        <p:spPr>
          <a:xfrm>
            <a:off x="535100" y="1212585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DB33EF-2AF0-4AEC-9162-9AF39AE4AEB5}"/>
              </a:ext>
            </a:extLst>
          </p:cNvPr>
          <p:cNvSpPr/>
          <p:nvPr/>
        </p:nvSpPr>
        <p:spPr>
          <a:xfrm>
            <a:off x="1830500" y="1710187"/>
            <a:ext cx="441960" cy="36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E6B57A-A722-4C4A-A285-10C83AEA205B}"/>
              </a:ext>
            </a:extLst>
          </p:cNvPr>
          <p:cNvSpPr/>
          <p:nvPr/>
        </p:nvSpPr>
        <p:spPr>
          <a:xfrm>
            <a:off x="1821472" y="1496317"/>
            <a:ext cx="229184" cy="2138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CF552A-9766-486E-AE87-DDC3414ADBBA}"/>
              </a:ext>
            </a:extLst>
          </p:cNvPr>
          <p:cNvSpPr/>
          <p:nvPr/>
        </p:nvSpPr>
        <p:spPr>
          <a:xfrm>
            <a:off x="2318178" y="1710187"/>
            <a:ext cx="689199" cy="36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336102-EF3D-42A4-831E-90531B186D88}"/>
              </a:ext>
            </a:extLst>
          </p:cNvPr>
          <p:cNvSpPr/>
          <p:nvPr/>
        </p:nvSpPr>
        <p:spPr>
          <a:xfrm>
            <a:off x="2288282" y="1496317"/>
            <a:ext cx="229184" cy="2138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3CC8CD-B76C-420D-93C1-AC30CD306C99}"/>
              </a:ext>
            </a:extLst>
          </p:cNvPr>
          <p:cNvSpPr/>
          <p:nvPr/>
        </p:nvSpPr>
        <p:spPr>
          <a:xfrm>
            <a:off x="5157561" y="4099000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power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653BB7-657B-4C3A-BA04-0ECC9CA09B0E}"/>
              </a:ext>
            </a:extLst>
          </p:cNvPr>
          <p:cNvSpPr/>
          <p:nvPr/>
        </p:nvSpPr>
        <p:spPr>
          <a:xfrm>
            <a:off x="6035177" y="4098999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channel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8B0CAE-CD81-41AC-AD6B-4DC53717D8DE}"/>
              </a:ext>
            </a:extLst>
          </p:cNvPr>
          <p:cNvSpPr/>
          <p:nvPr/>
        </p:nvSpPr>
        <p:spPr>
          <a:xfrm>
            <a:off x="1358060" y="6035002"/>
            <a:ext cx="1253610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클래스로더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72BA53-ED96-4F5F-BA0E-FC1FEBDD73A6}"/>
              </a:ext>
            </a:extLst>
          </p:cNvPr>
          <p:cNvSpPr txBox="1"/>
          <p:nvPr/>
        </p:nvSpPr>
        <p:spPr>
          <a:xfrm>
            <a:off x="4982072" y="3787235"/>
            <a:ext cx="935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0x100</a:t>
            </a:r>
            <a:endParaRPr lang="ko-KR" altLang="en-US" sz="12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416FDAF-AB2D-4BCB-B75F-3634C085E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69402"/>
              </p:ext>
            </p:extLst>
          </p:nvPr>
        </p:nvGraphicFramePr>
        <p:xfrm>
          <a:off x="780250" y="4025750"/>
          <a:ext cx="2371812" cy="1716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static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변수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80304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98537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power(){}</a:t>
                      </a: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channelUp(){}</a:t>
                      </a: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channelDown(){}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9608E4-AE7B-445E-9AF5-ADCE37F22F2B}"/>
              </a:ext>
            </a:extLst>
          </p:cNvPr>
          <p:cNvSpPr/>
          <p:nvPr/>
        </p:nvSpPr>
        <p:spPr>
          <a:xfrm>
            <a:off x="699046" y="2823092"/>
            <a:ext cx="401630" cy="198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ECA11E-26F0-4A97-B9A6-0151E7FD532A}"/>
              </a:ext>
            </a:extLst>
          </p:cNvPr>
          <p:cNvSpPr txBox="1"/>
          <p:nvPr/>
        </p:nvSpPr>
        <p:spPr>
          <a:xfrm>
            <a:off x="747257" y="3670793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52AFA2-732A-49F2-B737-7B07E35FE683}"/>
              </a:ext>
            </a:extLst>
          </p:cNvPr>
          <p:cNvSpPr/>
          <p:nvPr/>
        </p:nvSpPr>
        <p:spPr>
          <a:xfrm>
            <a:off x="3607366" y="5291694"/>
            <a:ext cx="746760" cy="441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0x200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F6F800-54C3-4196-B45A-1BA05FD226E5}"/>
              </a:ext>
            </a:extLst>
          </p:cNvPr>
          <p:cNvSpPr txBox="1"/>
          <p:nvPr/>
        </p:nvSpPr>
        <p:spPr>
          <a:xfrm>
            <a:off x="3554026" y="4824195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t2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BB72948-E947-412F-97AA-AD7715A33947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4354126" y="5127497"/>
            <a:ext cx="730543" cy="38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51F87CC-5654-42D8-8E18-A5A90A6649DE}"/>
              </a:ext>
            </a:extLst>
          </p:cNvPr>
          <p:cNvSpPr/>
          <p:nvPr/>
        </p:nvSpPr>
        <p:spPr>
          <a:xfrm>
            <a:off x="5157561" y="5291695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power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C2D441-41FF-4D3A-AD23-AA30C2AEB25D}"/>
              </a:ext>
            </a:extLst>
          </p:cNvPr>
          <p:cNvSpPr/>
          <p:nvPr/>
        </p:nvSpPr>
        <p:spPr>
          <a:xfrm>
            <a:off x="6035177" y="5291694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channel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8C485E-8FD8-47AA-AAEC-5460BBBD787C}"/>
              </a:ext>
            </a:extLst>
          </p:cNvPr>
          <p:cNvSpPr txBox="1"/>
          <p:nvPr/>
        </p:nvSpPr>
        <p:spPr>
          <a:xfrm>
            <a:off x="4982072" y="4979930"/>
            <a:ext cx="935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0x200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4CEAC9-C2F2-4129-B5F7-FC447FD5258A}"/>
              </a:ext>
            </a:extLst>
          </p:cNvPr>
          <p:cNvSpPr/>
          <p:nvPr/>
        </p:nvSpPr>
        <p:spPr>
          <a:xfrm>
            <a:off x="1048160" y="1526277"/>
            <a:ext cx="229184" cy="2138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EA9235-DDCD-47A9-81E7-4926F1E7FA31}"/>
              </a:ext>
            </a:extLst>
          </p:cNvPr>
          <p:cNvSpPr/>
          <p:nvPr/>
        </p:nvSpPr>
        <p:spPr>
          <a:xfrm>
            <a:off x="1715908" y="4434024"/>
            <a:ext cx="229184" cy="2138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D5BF7F1-B79B-4961-A362-C4C2C3FE5C09}"/>
              </a:ext>
            </a:extLst>
          </p:cNvPr>
          <p:cNvSpPr/>
          <p:nvPr/>
        </p:nvSpPr>
        <p:spPr>
          <a:xfrm>
            <a:off x="3453805" y="3983296"/>
            <a:ext cx="229184" cy="2138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CA126-B9D9-49F9-8355-33154C4DA969}"/>
              </a:ext>
            </a:extLst>
          </p:cNvPr>
          <p:cNvSpPr txBox="1"/>
          <p:nvPr/>
        </p:nvSpPr>
        <p:spPr>
          <a:xfrm>
            <a:off x="3240048" y="3331236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C87BE6AD-1FB4-43E5-9034-E82EF0167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43907"/>
              </p:ext>
            </p:extLst>
          </p:nvPr>
        </p:nvGraphicFramePr>
        <p:xfrm>
          <a:off x="7799776" y="1526277"/>
          <a:ext cx="3018024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69">
                  <a:extLst>
                    <a:ext uri="{9D8B030D-6E8A-4147-A177-3AD203B41FA5}">
                      <a16:colId xmlns:a16="http://schemas.microsoft.com/office/drawing/2014/main" val="1463145152"/>
                    </a:ext>
                  </a:extLst>
                </a:gridCol>
                <a:gridCol w="2700755">
                  <a:extLst>
                    <a:ext uri="{9D8B030D-6E8A-4147-A177-3AD203B41FA5}">
                      <a16:colId xmlns:a16="http://schemas.microsoft.com/office/drawing/2014/main" val="746670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3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new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연산자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1-1. JVM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클래스로더가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클래스영역에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메소드정보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적재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1-2. heap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영역에 인스턴스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생성자를 통해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lt"/>
                        </a:rPr>
                        <a:t>변수값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 초기화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생성자 메소드 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this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는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생성된 인스턴스의 주소를 담는 참조변수이다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.)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4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참조변수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에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lt"/>
                        </a:rPr>
                        <a:t>주소값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 전달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42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두번째로 인스턴스 생성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68828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60F540-41C1-4EF2-A59A-6AC5AFA753C6}"/>
              </a:ext>
            </a:extLst>
          </p:cNvPr>
          <p:cNvSpPr/>
          <p:nvPr/>
        </p:nvSpPr>
        <p:spPr>
          <a:xfrm>
            <a:off x="469862" y="2058540"/>
            <a:ext cx="229184" cy="2138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A204258-944E-413B-B4FB-5683C0BC13B8}"/>
              </a:ext>
            </a:extLst>
          </p:cNvPr>
          <p:cNvSpPr/>
          <p:nvPr/>
        </p:nvSpPr>
        <p:spPr>
          <a:xfrm>
            <a:off x="703560" y="2058540"/>
            <a:ext cx="2303817" cy="306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C3A90D-269C-4085-A206-DFF94FD38ED9}"/>
              </a:ext>
            </a:extLst>
          </p:cNvPr>
          <p:cNvSpPr/>
          <p:nvPr/>
        </p:nvSpPr>
        <p:spPr>
          <a:xfrm>
            <a:off x="5165213" y="3567413"/>
            <a:ext cx="401630" cy="198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1-2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8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0D582F-F6F3-40EE-B593-B0D7ABBE6F14}"/>
              </a:ext>
            </a:extLst>
          </p:cNvPr>
          <p:cNvSpPr/>
          <p:nvPr/>
        </p:nvSpPr>
        <p:spPr>
          <a:xfrm>
            <a:off x="3272086" y="3429000"/>
            <a:ext cx="4023360" cy="2697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5372E6-0E48-4FD2-8BD1-E8353D964234}"/>
              </a:ext>
            </a:extLst>
          </p:cNvPr>
          <p:cNvSpPr/>
          <p:nvPr/>
        </p:nvSpPr>
        <p:spPr>
          <a:xfrm>
            <a:off x="3272086" y="3429000"/>
            <a:ext cx="1417320" cy="2697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334DE-F1A2-438D-A850-2E0E413544AD}"/>
              </a:ext>
            </a:extLst>
          </p:cNvPr>
          <p:cNvSpPr txBox="1"/>
          <p:nvPr/>
        </p:nvSpPr>
        <p:spPr>
          <a:xfrm>
            <a:off x="3569266" y="2863334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26BC30E-87A4-42BC-BAD8-D64D89273484}"/>
              </a:ext>
            </a:extLst>
          </p:cNvPr>
          <p:cNvSpPr/>
          <p:nvPr/>
        </p:nvSpPr>
        <p:spPr>
          <a:xfrm>
            <a:off x="3353941" y="3624618"/>
            <a:ext cx="1253610" cy="2288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931DC-A389-484D-A01F-667CB705077B}"/>
              </a:ext>
            </a:extLst>
          </p:cNvPr>
          <p:cNvSpPr txBox="1"/>
          <p:nvPr/>
        </p:nvSpPr>
        <p:spPr>
          <a:xfrm>
            <a:off x="5563477" y="2863334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BE22C7-5F2C-414D-9D8F-029B016E2B5E}"/>
              </a:ext>
            </a:extLst>
          </p:cNvPr>
          <p:cNvSpPr/>
          <p:nvPr/>
        </p:nvSpPr>
        <p:spPr>
          <a:xfrm>
            <a:off x="3607366" y="4098999"/>
            <a:ext cx="746760" cy="441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0x100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4E41A-FE63-4D0C-8B32-2B406B0C184A}"/>
              </a:ext>
            </a:extLst>
          </p:cNvPr>
          <p:cNvSpPr txBox="1"/>
          <p:nvPr/>
        </p:nvSpPr>
        <p:spPr>
          <a:xfrm>
            <a:off x="3554026" y="3631500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9B3587E-19F9-46D2-A809-091C750104A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54126" y="3934802"/>
            <a:ext cx="730543" cy="38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7487F9-2BA9-4410-9B8D-CEFC28EB135E}"/>
              </a:ext>
            </a:extLst>
          </p:cNvPr>
          <p:cNvSpPr/>
          <p:nvPr/>
        </p:nvSpPr>
        <p:spPr>
          <a:xfrm>
            <a:off x="635566" y="3429000"/>
            <a:ext cx="2636520" cy="2697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570F36-D6EB-4680-B5AD-F79BC5A7BCFB}"/>
              </a:ext>
            </a:extLst>
          </p:cNvPr>
          <p:cNvSpPr txBox="1"/>
          <p:nvPr/>
        </p:nvSpPr>
        <p:spPr>
          <a:xfrm>
            <a:off x="1066798" y="2757481"/>
            <a:ext cx="1597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클래스 영역</a:t>
            </a:r>
            <a:r>
              <a:rPr lang="en-US" altLang="ko-KR" dirty="0"/>
              <a:t>Method Area</a:t>
            </a:r>
            <a:endParaRPr lang="ko-KR" altLang="en-US" dirty="0"/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ADCEB6DE-4C2E-4B1C-809E-84F459C29763}"/>
              </a:ext>
            </a:extLst>
          </p:cNvPr>
          <p:cNvGraphicFramePr>
            <a:graphicFrameLocks noGrp="1"/>
          </p:cNvGraphicFramePr>
          <p:nvPr/>
        </p:nvGraphicFramePr>
        <p:xfrm>
          <a:off x="635566" y="1661103"/>
          <a:ext cx="3282813" cy="763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813">
                  <a:extLst>
                    <a:ext uri="{9D8B030D-6E8A-4147-A177-3AD203B41FA5}">
                      <a16:colId xmlns:a16="http://schemas.microsoft.com/office/drawing/2014/main" val="2335954412"/>
                    </a:ext>
                  </a:extLst>
                </a:gridCol>
              </a:tblGrid>
              <a:tr h="763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Tv t   = new Tv();</a:t>
                      </a:r>
                    </a:p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Tv t2  = new Tv();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891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DAE4703-8AE3-4F86-9CB0-833FE2CB5AD2}"/>
              </a:ext>
            </a:extLst>
          </p:cNvPr>
          <p:cNvSpPr txBox="1"/>
          <p:nvPr/>
        </p:nvSpPr>
        <p:spPr>
          <a:xfrm>
            <a:off x="535100" y="1212585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DB33EF-2AF0-4AEC-9162-9AF39AE4AEB5}"/>
              </a:ext>
            </a:extLst>
          </p:cNvPr>
          <p:cNvSpPr/>
          <p:nvPr/>
        </p:nvSpPr>
        <p:spPr>
          <a:xfrm>
            <a:off x="1830500" y="1710187"/>
            <a:ext cx="441960" cy="36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E6B57A-A722-4C4A-A285-10C83AEA205B}"/>
              </a:ext>
            </a:extLst>
          </p:cNvPr>
          <p:cNvSpPr/>
          <p:nvPr/>
        </p:nvSpPr>
        <p:spPr>
          <a:xfrm>
            <a:off x="1821472" y="1496317"/>
            <a:ext cx="229184" cy="2138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CF552A-9766-486E-AE87-DDC3414ADBBA}"/>
              </a:ext>
            </a:extLst>
          </p:cNvPr>
          <p:cNvSpPr/>
          <p:nvPr/>
        </p:nvSpPr>
        <p:spPr>
          <a:xfrm>
            <a:off x="2318178" y="1710187"/>
            <a:ext cx="689199" cy="365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336102-EF3D-42A4-831E-90531B186D88}"/>
              </a:ext>
            </a:extLst>
          </p:cNvPr>
          <p:cNvSpPr/>
          <p:nvPr/>
        </p:nvSpPr>
        <p:spPr>
          <a:xfrm>
            <a:off x="2288282" y="1496317"/>
            <a:ext cx="229184" cy="2138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3CC8CD-B76C-420D-93C1-AC30CD306C99}"/>
              </a:ext>
            </a:extLst>
          </p:cNvPr>
          <p:cNvSpPr/>
          <p:nvPr/>
        </p:nvSpPr>
        <p:spPr>
          <a:xfrm>
            <a:off x="5157561" y="4099000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power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653BB7-657B-4C3A-BA04-0ECC9CA09B0E}"/>
              </a:ext>
            </a:extLst>
          </p:cNvPr>
          <p:cNvSpPr/>
          <p:nvPr/>
        </p:nvSpPr>
        <p:spPr>
          <a:xfrm>
            <a:off x="6035177" y="4098999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channel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8B0CAE-CD81-41AC-AD6B-4DC53717D8DE}"/>
              </a:ext>
            </a:extLst>
          </p:cNvPr>
          <p:cNvSpPr/>
          <p:nvPr/>
        </p:nvSpPr>
        <p:spPr>
          <a:xfrm>
            <a:off x="1358060" y="6035002"/>
            <a:ext cx="1253610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클래스로더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72BA53-ED96-4F5F-BA0E-FC1FEBDD73A6}"/>
              </a:ext>
            </a:extLst>
          </p:cNvPr>
          <p:cNvSpPr txBox="1"/>
          <p:nvPr/>
        </p:nvSpPr>
        <p:spPr>
          <a:xfrm>
            <a:off x="4982072" y="3787235"/>
            <a:ext cx="935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0x100</a:t>
            </a:r>
            <a:endParaRPr lang="ko-KR" altLang="en-US" sz="12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416FDAF-AB2D-4BCB-B75F-3634C085E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491500"/>
              </p:ext>
            </p:extLst>
          </p:nvPr>
        </p:nvGraphicFramePr>
        <p:xfrm>
          <a:off x="780250" y="4025750"/>
          <a:ext cx="237181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static name : String</a:t>
                      </a:r>
                      <a:endParaRPr lang="ko-KR" altLang="en-US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80304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98537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static unknown()</a:t>
                      </a: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power()</a:t>
                      </a:r>
                    </a:p>
                    <a:p>
                      <a:pPr algn="l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channelUp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channelDown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9608E4-AE7B-445E-9AF5-ADCE37F22F2B}"/>
              </a:ext>
            </a:extLst>
          </p:cNvPr>
          <p:cNvSpPr/>
          <p:nvPr/>
        </p:nvSpPr>
        <p:spPr>
          <a:xfrm>
            <a:off x="326010" y="4434024"/>
            <a:ext cx="401630" cy="198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ECA11E-26F0-4A97-B9A6-0151E7FD532A}"/>
              </a:ext>
            </a:extLst>
          </p:cNvPr>
          <p:cNvSpPr txBox="1"/>
          <p:nvPr/>
        </p:nvSpPr>
        <p:spPr>
          <a:xfrm>
            <a:off x="747257" y="3670793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Tv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52AFA2-732A-49F2-B737-7B07E35FE683}"/>
              </a:ext>
            </a:extLst>
          </p:cNvPr>
          <p:cNvSpPr/>
          <p:nvPr/>
        </p:nvSpPr>
        <p:spPr>
          <a:xfrm>
            <a:off x="3607366" y="5291694"/>
            <a:ext cx="746760" cy="441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0x200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F6F800-54C3-4196-B45A-1BA05FD226E5}"/>
              </a:ext>
            </a:extLst>
          </p:cNvPr>
          <p:cNvSpPr txBox="1"/>
          <p:nvPr/>
        </p:nvSpPr>
        <p:spPr>
          <a:xfrm>
            <a:off x="3554026" y="4824195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t2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BB72948-E947-412F-97AA-AD7715A33947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4354126" y="5127497"/>
            <a:ext cx="730543" cy="38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51F87CC-5654-42D8-8E18-A5A90A6649DE}"/>
              </a:ext>
            </a:extLst>
          </p:cNvPr>
          <p:cNvSpPr/>
          <p:nvPr/>
        </p:nvSpPr>
        <p:spPr>
          <a:xfrm>
            <a:off x="5157561" y="5291695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power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7C2D441-41FF-4D3A-AD23-AA30C2AEB25D}"/>
              </a:ext>
            </a:extLst>
          </p:cNvPr>
          <p:cNvSpPr/>
          <p:nvPr/>
        </p:nvSpPr>
        <p:spPr>
          <a:xfrm>
            <a:off x="6035177" y="5291694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channel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8C485E-8FD8-47AA-AAEC-5460BBBD787C}"/>
              </a:ext>
            </a:extLst>
          </p:cNvPr>
          <p:cNvSpPr txBox="1"/>
          <p:nvPr/>
        </p:nvSpPr>
        <p:spPr>
          <a:xfrm>
            <a:off x="4982072" y="4979930"/>
            <a:ext cx="935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0x200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4CEAC9-C2F2-4129-B5F7-FC447FD5258A}"/>
              </a:ext>
            </a:extLst>
          </p:cNvPr>
          <p:cNvSpPr/>
          <p:nvPr/>
        </p:nvSpPr>
        <p:spPr>
          <a:xfrm>
            <a:off x="1048160" y="1526277"/>
            <a:ext cx="229184" cy="2138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EA9235-DDCD-47A9-81E7-4926F1E7FA31}"/>
              </a:ext>
            </a:extLst>
          </p:cNvPr>
          <p:cNvSpPr/>
          <p:nvPr/>
        </p:nvSpPr>
        <p:spPr>
          <a:xfrm>
            <a:off x="1715908" y="4434024"/>
            <a:ext cx="229184" cy="2138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D5BF7F1-B79B-4961-A362-C4C2C3FE5C09}"/>
              </a:ext>
            </a:extLst>
          </p:cNvPr>
          <p:cNvSpPr/>
          <p:nvPr/>
        </p:nvSpPr>
        <p:spPr>
          <a:xfrm>
            <a:off x="3453805" y="3983296"/>
            <a:ext cx="229184" cy="2138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CA126-B9D9-49F9-8355-33154C4DA969}"/>
              </a:ext>
            </a:extLst>
          </p:cNvPr>
          <p:cNvSpPr txBox="1"/>
          <p:nvPr/>
        </p:nvSpPr>
        <p:spPr>
          <a:xfrm>
            <a:off x="3240048" y="3331236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graphicFrame>
        <p:nvGraphicFramePr>
          <p:cNvPr id="52" name="표 52">
            <a:extLst>
              <a:ext uri="{FF2B5EF4-FFF2-40B4-BE49-F238E27FC236}">
                <a16:creationId xmlns:a16="http://schemas.microsoft.com/office/drawing/2014/main" id="{C87BE6AD-1FB4-43E5-9034-E82EF0167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728011"/>
              </p:ext>
            </p:extLst>
          </p:nvPr>
        </p:nvGraphicFramePr>
        <p:xfrm>
          <a:off x="7588112" y="1526277"/>
          <a:ext cx="4231356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08">
                  <a:extLst>
                    <a:ext uri="{9D8B030D-6E8A-4147-A177-3AD203B41FA5}">
                      <a16:colId xmlns:a16="http://schemas.microsoft.com/office/drawing/2014/main" val="1463145152"/>
                    </a:ext>
                  </a:extLst>
                </a:gridCol>
                <a:gridCol w="695175">
                  <a:extLst>
                    <a:ext uri="{9D8B030D-6E8A-4147-A177-3AD203B41FA5}">
                      <a16:colId xmlns:a16="http://schemas.microsoft.com/office/drawing/2014/main" val="3215711086"/>
                    </a:ext>
                  </a:extLst>
                </a:gridCol>
                <a:gridCol w="3261973">
                  <a:extLst>
                    <a:ext uri="{9D8B030D-6E8A-4147-A177-3AD203B41FA5}">
                      <a16:colId xmlns:a16="http://schemas.microsoft.com/office/drawing/2014/main" val="746670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description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3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static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JVM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이 프로그램 시작할 때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Static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변수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, static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메소드 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클래스영역에 적재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16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Insta-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lt"/>
                        </a:rPr>
                        <a:t>nce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런타임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실행시에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new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연산자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1-1. JVM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클래스로더가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클래스영역에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메소드정보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적재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1-2. heap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영역에 인스턴스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생성자를 통해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lt"/>
                        </a:rPr>
                        <a:t>변수값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 초기화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생성자 메소드 안의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this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는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생성된 인스턴스의 주소를 담는 참조변수이다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.)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4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참조변수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t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에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lt"/>
                        </a:rPr>
                        <a:t>주소값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 전달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42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두번째로 인스턴스 생성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6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런타임 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lt"/>
                        </a:rPr>
                        <a:t>가비지컬렉터가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 인스턴스 미사용시 알아서 공간 해제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45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장시간 미사용시 클래스영역의 공간도 해제됨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08737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60F540-41C1-4EF2-A59A-6AC5AFA753C6}"/>
              </a:ext>
            </a:extLst>
          </p:cNvPr>
          <p:cNvSpPr/>
          <p:nvPr/>
        </p:nvSpPr>
        <p:spPr>
          <a:xfrm>
            <a:off x="469862" y="2058540"/>
            <a:ext cx="229184" cy="2138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A204258-944E-413B-B4FB-5683C0BC13B8}"/>
              </a:ext>
            </a:extLst>
          </p:cNvPr>
          <p:cNvSpPr/>
          <p:nvPr/>
        </p:nvSpPr>
        <p:spPr>
          <a:xfrm>
            <a:off x="703560" y="2058540"/>
            <a:ext cx="2303817" cy="306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C3A90D-269C-4085-A206-DFF94FD38ED9}"/>
              </a:ext>
            </a:extLst>
          </p:cNvPr>
          <p:cNvSpPr/>
          <p:nvPr/>
        </p:nvSpPr>
        <p:spPr>
          <a:xfrm>
            <a:off x="5165213" y="3567413"/>
            <a:ext cx="401630" cy="198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167487-BCAA-4C48-83EE-B9203E4D4932}"/>
              </a:ext>
            </a:extLst>
          </p:cNvPr>
          <p:cNvSpPr/>
          <p:nvPr/>
        </p:nvSpPr>
        <p:spPr>
          <a:xfrm>
            <a:off x="518073" y="4068048"/>
            <a:ext cx="229184" cy="2138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2E06139-EC6F-4585-B987-ACCBFC7828E2}"/>
              </a:ext>
            </a:extLst>
          </p:cNvPr>
          <p:cNvSpPr/>
          <p:nvPr/>
        </p:nvSpPr>
        <p:spPr>
          <a:xfrm>
            <a:off x="518073" y="4794991"/>
            <a:ext cx="229184" cy="2138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9170DAA-ADBF-491F-90CF-3254D871CF08}"/>
              </a:ext>
            </a:extLst>
          </p:cNvPr>
          <p:cNvSpPr/>
          <p:nvPr/>
        </p:nvSpPr>
        <p:spPr>
          <a:xfrm>
            <a:off x="326010" y="5157902"/>
            <a:ext cx="401630" cy="1980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1-1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5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B8BF72-45FE-44CD-9662-2409D73A241D}"/>
              </a:ext>
            </a:extLst>
          </p:cNvPr>
          <p:cNvSpPr/>
          <p:nvPr/>
        </p:nvSpPr>
        <p:spPr>
          <a:xfrm>
            <a:off x="3150166" y="3135196"/>
            <a:ext cx="4709044" cy="283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EFBB94-8621-47ED-9558-DC671ADE38E1}"/>
              </a:ext>
            </a:extLst>
          </p:cNvPr>
          <p:cNvSpPr/>
          <p:nvPr/>
        </p:nvSpPr>
        <p:spPr>
          <a:xfrm>
            <a:off x="3150166" y="3135196"/>
            <a:ext cx="1417320" cy="283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6D300-CDCF-4421-AAEF-EFD5FEDF9D7E}"/>
              </a:ext>
            </a:extLst>
          </p:cNvPr>
          <p:cNvSpPr txBox="1"/>
          <p:nvPr/>
        </p:nvSpPr>
        <p:spPr>
          <a:xfrm>
            <a:off x="3447346" y="2569530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7221E9-608D-43ED-86B9-07363198A521}"/>
              </a:ext>
            </a:extLst>
          </p:cNvPr>
          <p:cNvSpPr/>
          <p:nvPr/>
        </p:nvSpPr>
        <p:spPr>
          <a:xfrm>
            <a:off x="3232021" y="3330814"/>
            <a:ext cx="1253610" cy="2288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B0FC6-0C3B-4937-B087-5D328FA09AA2}"/>
              </a:ext>
            </a:extLst>
          </p:cNvPr>
          <p:cNvSpPr txBox="1"/>
          <p:nvPr/>
        </p:nvSpPr>
        <p:spPr>
          <a:xfrm>
            <a:off x="5684520" y="2569530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38057E-F5C2-4B41-8C2D-F941595DDE66}"/>
              </a:ext>
            </a:extLst>
          </p:cNvPr>
          <p:cNvSpPr/>
          <p:nvPr/>
        </p:nvSpPr>
        <p:spPr>
          <a:xfrm>
            <a:off x="3485446" y="3805195"/>
            <a:ext cx="746760" cy="441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0x100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17889-241F-40E7-94A5-9FA180BF809D}"/>
              </a:ext>
            </a:extLst>
          </p:cNvPr>
          <p:cNvSpPr txBox="1"/>
          <p:nvPr/>
        </p:nvSpPr>
        <p:spPr>
          <a:xfrm>
            <a:off x="3432106" y="3337696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AFADE-18C5-4630-9BCA-7E132F1298BA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4232206" y="3631931"/>
            <a:ext cx="627946" cy="39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3C4A61-26F4-4012-A1BE-F51484BF50F5}"/>
              </a:ext>
            </a:extLst>
          </p:cNvPr>
          <p:cNvSpPr/>
          <p:nvPr/>
        </p:nvSpPr>
        <p:spPr>
          <a:xfrm>
            <a:off x="513646" y="3135196"/>
            <a:ext cx="2636520" cy="283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F695B-331D-4D25-9267-DC29BDD4D7F8}"/>
              </a:ext>
            </a:extLst>
          </p:cNvPr>
          <p:cNvSpPr txBox="1"/>
          <p:nvPr/>
        </p:nvSpPr>
        <p:spPr>
          <a:xfrm>
            <a:off x="944878" y="2463677"/>
            <a:ext cx="1597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클래스 영역</a:t>
            </a:r>
            <a:r>
              <a:rPr lang="en-US" altLang="ko-KR" dirty="0"/>
              <a:t>Method Area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05874D-DA01-4575-838E-BAE8B7A5D282}"/>
              </a:ext>
            </a:extLst>
          </p:cNvPr>
          <p:cNvSpPr/>
          <p:nvPr/>
        </p:nvSpPr>
        <p:spPr>
          <a:xfrm>
            <a:off x="5035641" y="3805196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power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FD9AD4-1449-42C6-8189-6A8FF6062FDB}"/>
              </a:ext>
            </a:extLst>
          </p:cNvPr>
          <p:cNvSpPr/>
          <p:nvPr/>
        </p:nvSpPr>
        <p:spPr>
          <a:xfrm>
            <a:off x="5913257" y="3805195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channel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151854-505F-4223-85D7-E242E1275056}"/>
              </a:ext>
            </a:extLst>
          </p:cNvPr>
          <p:cNvSpPr/>
          <p:nvPr/>
        </p:nvSpPr>
        <p:spPr>
          <a:xfrm>
            <a:off x="1205101" y="5888698"/>
            <a:ext cx="1253610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클래스로더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B8B06-9FBA-4AF4-9155-E575BFF3A474}"/>
              </a:ext>
            </a:extLst>
          </p:cNvPr>
          <p:cNvSpPr txBox="1"/>
          <p:nvPr/>
        </p:nvSpPr>
        <p:spPr>
          <a:xfrm>
            <a:off x="4860152" y="3493431"/>
            <a:ext cx="935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0x100</a:t>
            </a:r>
            <a:endParaRPr lang="ko-KR" altLang="en-US" sz="12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3E3BAD7-4F37-4EFD-B878-D3CE1415D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481193"/>
              </p:ext>
            </p:extLst>
          </p:nvPr>
        </p:nvGraphicFramePr>
        <p:xfrm>
          <a:off x="658330" y="3559812"/>
          <a:ext cx="2371812" cy="1059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7315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+power(){}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+channelUp(){}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+channelDown(){}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E3FEB37-FB28-4898-85DB-F9F1DF10977A}"/>
              </a:ext>
            </a:extLst>
          </p:cNvPr>
          <p:cNvSpPr txBox="1"/>
          <p:nvPr/>
        </p:nvSpPr>
        <p:spPr>
          <a:xfrm>
            <a:off x="625337" y="3204855"/>
            <a:ext cx="822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Tv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533B0A-A008-4790-8D59-13FE164E2C51}"/>
              </a:ext>
            </a:extLst>
          </p:cNvPr>
          <p:cNvSpPr/>
          <p:nvPr/>
        </p:nvSpPr>
        <p:spPr>
          <a:xfrm>
            <a:off x="3485446" y="4997890"/>
            <a:ext cx="746760" cy="441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0x200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5C68CF-538C-4410-B321-6D019CE20EC8}"/>
              </a:ext>
            </a:extLst>
          </p:cNvPr>
          <p:cNvSpPr txBox="1"/>
          <p:nvPr/>
        </p:nvSpPr>
        <p:spPr>
          <a:xfrm>
            <a:off x="3432106" y="4530391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601FE48-CB7F-4695-A13C-CAD9EF8583D0}"/>
              </a:ext>
            </a:extLst>
          </p:cNvPr>
          <p:cNvCxnSpPr>
            <a:cxnSpLocks/>
            <a:stCxn id="23" idx="3"/>
            <a:endCxn id="41" idx="1"/>
          </p:cNvCxnSpPr>
          <p:nvPr/>
        </p:nvCxnSpPr>
        <p:spPr>
          <a:xfrm flipV="1">
            <a:off x="4232206" y="4657412"/>
            <a:ext cx="627946" cy="56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96186B-0785-413F-BCC1-F891239A80B1}"/>
              </a:ext>
            </a:extLst>
          </p:cNvPr>
          <p:cNvSpPr txBox="1"/>
          <p:nvPr/>
        </p:nvSpPr>
        <p:spPr>
          <a:xfrm>
            <a:off x="3444341" y="5565595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graphicFrame>
        <p:nvGraphicFramePr>
          <p:cNvPr id="33" name="표 16">
            <a:extLst>
              <a:ext uri="{FF2B5EF4-FFF2-40B4-BE49-F238E27FC236}">
                <a16:creationId xmlns:a16="http://schemas.microsoft.com/office/drawing/2014/main" id="{FAD7D4A9-F202-439C-BB6A-81BFE930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771206"/>
              </p:ext>
            </p:extLst>
          </p:nvPr>
        </p:nvGraphicFramePr>
        <p:xfrm>
          <a:off x="513646" y="1334909"/>
          <a:ext cx="4401836" cy="763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836">
                  <a:extLst>
                    <a:ext uri="{9D8B030D-6E8A-4147-A177-3AD203B41FA5}">
                      <a16:colId xmlns:a16="http://schemas.microsoft.com/office/drawing/2014/main" val="2335954412"/>
                    </a:ext>
                  </a:extLst>
                </a:gridCol>
              </a:tblGrid>
              <a:tr h="763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Tv t         = new CaptionTv();</a:t>
                      </a:r>
                    </a:p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CaptionTv c  = new CaptionTv();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891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C1571D34-8858-4230-AEA9-1701F7B88E42}"/>
              </a:ext>
            </a:extLst>
          </p:cNvPr>
          <p:cNvSpPr txBox="1"/>
          <p:nvPr/>
        </p:nvSpPr>
        <p:spPr>
          <a:xfrm>
            <a:off x="413180" y="886391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B73061-90B1-4B14-8565-C80ADA2564B0}"/>
              </a:ext>
            </a:extLst>
          </p:cNvPr>
          <p:cNvSpPr/>
          <p:nvPr/>
        </p:nvSpPr>
        <p:spPr>
          <a:xfrm>
            <a:off x="6790873" y="3805195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caption</a:t>
            </a:r>
            <a:endParaRPr lang="ko-KR" altLang="en-US" sz="1400" dirty="0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7933BD9-0B14-4EB7-99D1-22944DC5D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476247"/>
              </p:ext>
            </p:extLst>
          </p:nvPr>
        </p:nvGraphicFramePr>
        <p:xfrm>
          <a:off x="661250" y="5044407"/>
          <a:ext cx="2371812" cy="71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391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+caption(){}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8B3CC11-8B1E-4A8C-9782-60963F2125A2}"/>
              </a:ext>
            </a:extLst>
          </p:cNvPr>
          <p:cNvSpPr txBox="1"/>
          <p:nvPr/>
        </p:nvSpPr>
        <p:spPr>
          <a:xfrm>
            <a:off x="628256" y="4689450"/>
            <a:ext cx="2371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CaptionTv extends Tv</a:t>
            </a:r>
            <a:endParaRPr lang="ko-KR" altLang="en-US" sz="14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842A88F-1AA9-405D-B5C5-55DD7A2794A1}"/>
              </a:ext>
            </a:extLst>
          </p:cNvPr>
          <p:cNvSpPr/>
          <p:nvPr/>
        </p:nvSpPr>
        <p:spPr>
          <a:xfrm>
            <a:off x="5035641" y="4830677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power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A68449-F589-4B65-A5E4-D5F5898487F9}"/>
              </a:ext>
            </a:extLst>
          </p:cNvPr>
          <p:cNvSpPr/>
          <p:nvPr/>
        </p:nvSpPr>
        <p:spPr>
          <a:xfrm>
            <a:off x="5913257" y="4830676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channel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99CE06-9756-49A3-80EE-5997368A1827}"/>
              </a:ext>
            </a:extLst>
          </p:cNvPr>
          <p:cNvSpPr txBox="1"/>
          <p:nvPr/>
        </p:nvSpPr>
        <p:spPr>
          <a:xfrm>
            <a:off x="4860152" y="4518912"/>
            <a:ext cx="935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0x200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EA6D842-39ED-448F-94A9-FE123B6CD7FC}"/>
              </a:ext>
            </a:extLst>
          </p:cNvPr>
          <p:cNvSpPr/>
          <p:nvPr/>
        </p:nvSpPr>
        <p:spPr>
          <a:xfrm>
            <a:off x="6790873" y="4830676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caption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B52002-0742-4D07-9BF5-F7C78DD0A5C1}"/>
              </a:ext>
            </a:extLst>
          </p:cNvPr>
          <p:cNvSpPr txBox="1"/>
          <p:nvPr/>
        </p:nvSpPr>
        <p:spPr>
          <a:xfrm>
            <a:off x="6321062" y="3451319"/>
            <a:ext cx="1417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CaptionTv</a:t>
            </a:r>
            <a:r>
              <a:rPr lang="ko-KR" altLang="en-US" sz="1400" b="1" dirty="0"/>
              <a:t>타입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E0F277-4CB2-45E7-8212-08FC43390B02}"/>
              </a:ext>
            </a:extLst>
          </p:cNvPr>
          <p:cNvSpPr txBox="1"/>
          <p:nvPr/>
        </p:nvSpPr>
        <p:spPr>
          <a:xfrm>
            <a:off x="6344212" y="4502147"/>
            <a:ext cx="1417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CaptionTv</a:t>
            </a:r>
            <a:r>
              <a:rPr lang="ko-KR" altLang="en-US" sz="1400" b="1" dirty="0"/>
              <a:t>타입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19728A4F-DE42-4168-BF15-E7ED03B5B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0400"/>
              </p:ext>
            </p:extLst>
          </p:nvPr>
        </p:nvGraphicFramePr>
        <p:xfrm>
          <a:off x="8334216" y="3139930"/>
          <a:ext cx="2371812" cy="200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+power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false 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+channel = 1 : Integar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+caption = false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391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+power(){}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+channelUp(){}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+channelDown(){}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+caption(){}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3DE8A9B1-8BAC-4F85-A7FD-C76DECFE0475}"/>
              </a:ext>
            </a:extLst>
          </p:cNvPr>
          <p:cNvSpPr txBox="1"/>
          <p:nvPr/>
        </p:nvSpPr>
        <p:spPr>
          <a:xfrm>
            <a:off x="8301222" y="2784973"/>
            <a:ext cx="2371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CaptionTv extends Tv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95D9EA-7848-4FEF-8F82-A450A38C4937}"/>
              </a:ext>
            </a:extLst>
          </p:cNvPr>
          <p:cNvSpPr txBox="1"/>
          <p:nvPr/>
        </p:nvSpPr>
        <p:spPr>
          <a:xfrm>
            <a:off x="8334216" y="2384864"/>
            <a:ext cx="2153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클래스 소스코드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253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B8BF72-45FE-44CD-9662-2409D73A241D}"/>
              </a:ext>
            </a:extLst>
          </p:cNvPr>
          <p:cNvSpPr/>
          <p:nvPr/>
        </p:nvSpPr>
        <p:spPr>
          <a:xfrm>
            <a:off x="5643083" y="3429000"/>
            <a:ext cx="4709044" cy="283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EFBB94-8621-47ED-9558-DC671ADE38E1}"/>
              </a:ext>
            </a:extLst>
          </p:cNvPr>
          <p:cNvSpPr/>
          <p:nvPr/>
        </p:nvSpPr>
        <p:spPr>
          <a:xfrm>
            <a:off x="5643083" y="3429000"/>
            <a:ext cx="1417320" cy="283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6D300-CDCF-4421-AAEF-EFD5FEDF9D7E}"/>
              </a:ext>
            </a:extLst>
          </p:cNvPr>
          <p:cNvSpPr txBox="1"/>
          <p:nvPr/>
        </p:nvSpPr>
        <p:spPr>
          <a:xfrm>
            <a:off x="5940263" y="3013569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7221E9-608D-43ED-86B9-07363198A521}"/>
              </a:ext>
            </a:extLst>
          </p:cNvPr>
          <p:cNvSpPr/>
          <p:nvPr/>
        </p:nvSpPr>
        <p:spPr>
          <a:xfrm>
            <a:off x="5724938" y="3624618"/>
            <a:ext cx="1253610" cy="2288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B0FC6-0C3B-4937-B087-5D328FA09AA2}"/>
              </a:ext>
            </a:extLst>
          </p:cNvPr>
          <p:cNvSpPr txBox="1"/>
          <p:nvPr/>
        </p:nvSpPr>
        <p:spPr>
          <a:xfrm>
            <a:off x="8177437" y="3013569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38057E-F5C2-4B41-8C2D-F941595DDE66}"/>
              </a:ext>
            </a:extLst>
          </p:cNvPr>
          <p:cNvSpPr/>
          <p:nvPr/>
        </p:nvSpPr>
        <p:spPr>
          <a:xfrm>
            <a:off x="5978363" y="4098999"/>
            <a:ext cx="746760" cy="441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0x100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17889-241F-40E7-94A5-9FA180BF809D}"/>
              </a:ext>
            </a:extLst>
          </p:cNvPr>
          <p:cNvSpPr txBox="1"/>
          <p:nvPr/>
        </p:nvSpPr>
        <p:spPr>
          <a:xfrm>
            <a:off x="5925023" y="3631500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AFADE-18C5-4630-9BCA-7E132F1298BA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6725123" y="3925735"/>
            <a:ext cx="627946" cy="39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3C4A61-26F4-4012-A1BE-F51484BF50F5}"/>
              </a:ext>
            </a:extLst>
          </p:cNvPr>
          <p:cNvSpPr/>
          <p:nvPr/>
        </p:nvSpPr>
        <p:spPr>
          <a:xfrm>
            <a:off x="513646" y="3429000"/>
            <a:ext cx="5129437" cy="283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F695B-331D-4D25-9267-DC29BDD4D7F8}"/>
              </a:ext>
            </a:extLst>
          </p:cNvPr>
          <p:cNvSpPr txBox="1"/>
          <p:nvPr/>
        </p:nvSpPr>
        <p:spPr>
          <a:xfrm>
            <a:off x="2237253" y="3036537"/>
            <a:ext cx="1597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method Area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05874D-DA01-4575-838E-BAE8B7A5D282}"/>
              </a:ext>
            </a:extLst>
          </p:cNvPr>
          <p:cNvSpPr/>
          <p:nvPr/>
        </p:nvSpPr>
        <p:spPr>
          <a:xfrm>
            <a:off x="7528558" y="4099000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power</a:t>
            </a:r>
          </a:p>
          <a:p>
            <a:pPr algn="ctr"/>
            <a:r>
              <a:rPr lang="en-US" altLang="ko-KR" sz="1400" dirty="0"/>
              <a:t>false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FD9AD4-1449-42C6-8189-6A8FF6062FDB}"/>
              </a:ext>
            </a:extLst>
          </p:cNvPr>
          <p:cNvSpPr/>
          <p:nvPr/>
        </p:nvSpPr>
        <p:spPr>
          <a:xfrm>
            <a:off x="8406174" y="4098999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channel</a:t>
            </a:r>
          </a:p>
          <a:p>
            <a:pPr algn="ctr"/>
            <a:r>
              <a:rPr lang="en-US" altLang="ko-KR" sz="1400" dirty="0">
                <a:highlight>
                  <a:srgbClr val="FFFF00"/>
                </a:highlight>
              </a:rPr>
              <a:t>1</a:t>
            </a:r>
            <a:endParaRPr lang="ko-KR" altLang="en-US" sz="1400" dirty="0">
              <a:highlight>
                <a:srgbClr val="FFFF00"/>
              </a:highligh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151854-505F-4223-85D7-E242E1275056}"/>
              </a:ext>
            </a:extLst>
          </p:cNvPr>
          <p:cNvSpPr/>
          <p:nvPr/>
        </p:nvSpPr>
        <p:spPr>
          <a:xfrm>
            <a:off x="2409141" y="6040167"/>
            <a:ext cx="1253610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클래스로더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B8B06-9FBA-4AF4-9155-E575BFF3A474}"/>
              </a:ext>
            </a:extLst>
          </p:cNvPr>
          <p:cNvSpPr txBox="1"/>
          <p:nvPr/>
        </p:nvSpPr>
        <p:spPr>
          <a:xfrm>
            <a:off x="7353069" y="3787235"/>
            <a:ext cx="935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0x100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533B0A-A008-4790-8D59-13FE164E2C51}"/>
              </a:ext>
            </a:extLst>
          </p:cNvPr>
          <p:cNvSpPr/>
          <p:nvPr/>
        </p:nvSpPr>
        <p:spPr>
          <a:xfrm>
            <a:off x="5978363" y="5291694"/>
            <a:ext cx="746760" cy="441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0x200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5C68CF-538C-4410-B321-6D019CE20EC8}"/>
              </a:ext>
            </a:extLst>
          </p:cNvPr>
          <p:cNvSpPr txBox="1"/>
          <p:nvPr/>
        </p:nvSpPr>
        <p:spPr>
          <a:xfrm>
            <a:off x="5925023" y="4824195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601FE48-CB7F-4695-A13C-CAD9EF8583D0}"/>
              </a:ext>
            </a:extLst>
          </p:cNvPr>
          <p:cNvCxnSpPr>
            <a:cxnSpLocks/>
            <a:stCxn id="23" idx="3"/>
            <a:endCxn id="41" idx="1"/>
          </p:cNvCxnSpPr>
          <p:nvPr/>
        </p:nvCxnSpPr>
        <p:spPr>
          <a:xfrm flipV="1">
            <a:off x="6725123" y="4951216"/>
            <a:ext cx="627946" cy="56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96186B-0785-413F-BCC1-F891239A80B1}"/>
              </a:ext>
            </a:extLst>
          </p:cNvPr>
          <p:cNvSpPr txBox="1"/>
          <p:nvPr/>
        </p:nvSpPr>
        <p:spPr>
          <a:xfrm>
            <a:off x="5937258" y="5859399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graphicFrame>
        <p:nvGraphicFramePr>
          <p:cNvPr id="33" name="표 16">
            <a:extLst>
              <a:ext uri="{FF2B5EF4-FFF2-40B4-BE49-F238E27FC236}">
                <a16:creationId xmlns:a16="http://schemas.microsoft.com/office/drawing/2014/main" id="{FAD7D4A9-F202-439C-BB6A-81BFE930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66222"/>
              </p:ext>
            </p:extLst>
          </p:nvPr>
        </p:nvGraphicFramePr>
        <p:xfrm>
          <a:off x="513646" y="1628713"/>
          <a:ext cx="4401836" cy="763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836">
                  <a:extLst>
                    <a:ext uri="{9D8B030D-6E8A-4147-A177-3AD203B41FA5}">
                      <a16:colId xmlns:a16="http://schemas.microsoft.com/office/drawing/2014/main" val="2335954412"/>
                    </a:ext>
                  </a:extLst>
                </a:gridCol>
              </a:tblGrid>
              <a:tr h="763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Tv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t         = new CaptionTv();</a:t>
                      </a:r>
                    </a:p>
                    <a:p>
                      <a:pPr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CaptionTv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c  = new CaptionTv();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891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C1571D34-8858-4230-AEA9-1701F7B88E42}"/>
              </a:ext>
            </a:extLst>
          </p:cNvPr>
          <p:cNvSpPr txBox="1"/>
          <p:nvPr/>
        </p:nvSpPr>
        <p:spPr>
          <a:xfrm>
            <a:off x="413180" y="1180195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B73061-90B1-4B14-8565-C80ADA2564B0}"/>
              </a:ext>
            </a:extLst>
          </p:cNvPr>
          <p:cNvSpPr/>
          <p:nvPr/>
        </p:nvSpPr>
        <p:spPr>
          <a:xfrm>
            <a:off x="9283790" y="4098999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caption</a:t>
            </a:r>
          </a:p>
          <a:p>
            <a:pPr algn="ctr"/>
            <a:r>
              <a:rPr lang="en-US" altLang="ko-KR" sz="1400" dirty="0"/>
              <a:t>false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842A88F-1AA9-405D-B5C5-55DD7A2794A1}"/>
              </a:ext>
            </a:extLst>
          </p:cNvPr>
          <p:cNvSpPr/>
          <p:nvPr/>
        </p:nvSpPr>
        <p:spPr>
          <a:xfrm>
            <a:off x="7528558" y="5124481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power</a:t>
            </a:r>
          </a:p>
          <a:p>
            <a:pPr algn="ctr"/>
            <a:r>
              <a:rPr lang="en-US" altLang="ko-KR" sz="1400" dirty="0"/>
              <a:t>false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A68449-F589-4B65-A5E4-D5F5898487F9}"/>
              </a:ext>
            </a:extLst>
          </p:cNvPr>
          <p:cNvSpPr/>
          <p:nvPr/>
        </p:nvSpPr>
        <p:spPr>
          <a:xfrm>
            <a:off x="8406174" y="5124480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channel</a:t>
            </a:r>
          </a:p>
          <a:p>
            <a:pPr algn="ctr"/>
            <a:r>
              <a:rPr lang="en-US" altLang="ko-KR" sz="1400" dirty="0">
                <a:highlight>
                  <a:srgbClr val="00FFFF"/>
                </a:highlight>
              </a:rPr>
              <a:t>5</a:t>
            </a:r>
            <a:endParaRPr lang="ko-KR" altLang="en-US" sz="1400" dirty="0">
              <a:highlight>
                <a:srgbClr val="00FFFF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99CE06-9756-49A3-80EE-5997368A1827}"/>
              </a:ext>
            </a:extLst>
          </p:cNvPr>
          <p:cNvSpPr txBox="1"/>
          <p:nvPr/>
        </p:nvSpPr>
        <p:spPr>
          <a:xfrm>
            <a:off x="7353069" y="4812716"/>
            <a:ext cx="935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0x200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EA6D842-39ED-448F-94A9-FE123B6CD7FC}"/>
              </a:ext>
            </a:extLst>
          </p:cNvPr>
          <p:cNvSpPr/>
          <p:nvPr/>
        </p:nvSpPr>
        <p:spPr>
          <a:xfrm>
            <a:off x="9283790" y="5124480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 dirty="0"/>
              <a:t>caption</a:t>
            </a:r>
          </a:p>
          <a:p>
            <a:pPr algn="ctr"/>
            <a:r>
              <a:rPr lang="en-US" altLang="ko-KR" sz="1400" dirty="0"/>
              <a:t>false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B52002-0742-4D07-9BF5-F7C78DD0A5C1}"/>
              </a:ext>
            </a:extLst>
          </p:cNvPr>
          <p:cNvSpPr txBox="1"/>
          <p:nvPr/>
        </p:nvSpPr>
        <p:spPr>
          <a:xfrm>
            <a:off x="8813979" y="3745123"/>
            <a:ext cx="1417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CaptionTv</a:t>
            </a:r>
            <a:r>
              <a:rPr lang="ko-KR" altLang="en-US" sz="1400" b="1" dirty="0"/>
              <a:t>타입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E0F277-4CB2-45E7-8212-08FC43390B02}"/>
              </a:ext>
            </a:extLst>
          </p:cNvPr>
          <p:cNvSpPr txBox="1"/>
          <p:nvPr/>
        </p:nvSpPr>
        <p:spPr>
          <a:xfrm>
            <a:off x="8837129" y="4795951"/>
            <a:ext cx="1417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CaptionTv</a:t>
            </a:r>
            <a:r>
              <a:rPr lang="ko-KR" altLang="en-US" sz="1400" b="1" dirty="0"/>
              <a:t>타입</a:t>
            </a: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19728A4F-DE42-4168-BF15-E7ED03B5B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2930"/>
              </p:ext>
            </p:extLst>
          </p:nvPr>
        </p:nvGraphicFramePr>
        <p:xfrm>
          <a:off x="3162405" y="3930803"/>
          <a:ext cx="2371812" cy="846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391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+channelUp(){}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+caption(){}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3DE8A9B1-8BAC-4F85-A7FD-C76DECFE0475}"/>
              </a:ext>
            </a:extLst>
          </p:cNvPr>
          <p:cNvSpPr txBox="1"/>
          <p:nvPr/>
        </p:nvSpPr>
        <p:spPr>
          <a:xfrm>
            <a:off x="3129411" y="3575846"/>
            <a:ext cx="23718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CaptionTv extends Tv</a:t>
            </a:r>
            <a:endParaRPr lang="ko-KR" altLang="en-US" sz="1600" b="1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2A80ADCB-EAFD-4897-A8FF-5E7C0D57A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199989"/>
              </p:ext>
            </p:extLst>
          </p:nvPr>
        </p:nvGraphicFramePr>
        <p:xfrm>
          <a:off x="664134" y="3930803"/>
          <a:ext cx="2371812" cy="1059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391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+power(){}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+channelUp(){}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+channelDown(){}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D794DB0-B4DB-4FC8-BBD8-8BF82E71A7C9}"/>
              </a:ext>
            </a:extLst>
          </p:cNvPr>
          <p:cNvSpPr txBox="1"/>
          <p:nvPr/>
        </p:nvSpPr>
        <p:spPr>
          <a:xfrm>
            <a:off x="631140" y="3575846"/>
            <a:ext cx="23718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Tv</a:t>
            </a:r>
            <a:endParaRPr lang="ko-KR" altLang="en-US" sz="1600" b="1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96F78E17-4D21-47F9-BC0E-EBBE63EDA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76191"/>
              </p:ext>
            </p:extLst>
          </p:nvPr>
        </p:nvGraphicFramePr>
        <p:xfrm>
          <a:off x="8130878" y="984670"/>
          <a:ext cx="2371812" cy="1364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+channel = 5 : Integar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+caption = false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391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+channelUp(){}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+caption(){}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06D7051-4A60-43F3-8A8B-8B99EE8E2486}"/>
              </a:ext>
            </a:extLst>
          </p:cNvPr>
          <p:cNvSpPr txBox="1"/>
          <p:nvPr/>
        </p:nvSpPr>
        <p:spPr>
          <a:xfrm>
            <a:off x="8097884" y="629713"/>
            <a:ext cx="23718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CaptionTv extends Tv</a:t>
            </a:r>
            <a:endParaRPr lang="ko-KR" altLang="en-US" sz="1600" b="1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CE6CF08C-8A5D-404C-89E4-9B8CFA8AB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93720"/>
              </p:ext>
            </p:extLst>
          </p:nvPr>
        </p:nvGraphicFramePr>
        <p:xfrm>
          <a:off x="5632607" y="984670"/>
          <a:ext cx="2371812" cy="1578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+power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false 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+channel = 1 : Integar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391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+power(){}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+channelUp(){}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+channelDown(){}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BC7E9086-AD2D-4E46-A9D1-C0B152D9DE83}"/>
              </a:ext>
            </a:extLst>
          </p:cNvPr>
          <p:cNvSpPr txBox="1"/>
          <p:nvPr/>
        </p:nvSpPr>
        <p:spPr>
          <a:xfrm>
            <a:off x="5599613" y="629713"/>
            <a:ext cx="23718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Tv</a:t>
            </a:r>
            <a:endParaRPr lang="ko-KR" altLang="en-US" sz="1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DABB45-1901-4F34-95AC-404F2DAE1180}"/>
              </a:ext>
            </a:extLst>
          </p:cNvPr>
          <p:cNvSpPr/>
          <p:nvPr/>
        </p:nvSpPr>
        <p:spPr>
          <a:xfrm>
            <a:off x="5501222" y="467424"/>
            <a:ext cx="5129437" cy="2282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CC3005-D2A5-4B6C-A200-3859A8EF836D}"/>
              </a:ext>
            </a:extLst>
          </p:cNvPr>
          <p:cNvSpPr txBox="1"/>
          <p:nvPr/>
        </p:nvSpPr>
        <p:spPr>
          <a:xfrm>
            <a:off x="7494903" y="13915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실제코드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98C372E-0A4F-45E1-AD27-1CC121EBD41B}"/>
              </a:ext>
            </a:extLst>
          </p:cNvPr>
          <p:cNvCxnSpPr>
            <a:endCxn id="52" idx="3"/>
          </p:cNvCxnSpPr>
          <p:nvPr/>
        </p:nvCxnSpPr>
        <p:spPr>
          <a:xfrm>
            <a:off x="5978363" y="798990"/>
            <a:ext cx="1842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6D6728-2CC1-4D8F-8E32-9124F89BFA1E}"/>
              </a:ext>
            </a:extLst>
          </p:cNvPr>
          <p:cNvSpPr txBox="1"/>
          <p:nvPr/>
        </p:nvSpPr>
        <p:spPr>
          <a:xfrm>
            <a:off x="6627663" y="5249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658160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34B1064-8CF9-41C1-8F72-C69CCA67D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48770"/>
              </p:ext>
            </p:extLst>
          </p:nvPr>
        </p:nvGraphicFramePr>
        <p:xfrm>
          <a:off x="6234491" y="680467"/>
          <a:ext cx="2371812" cy="1237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Product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price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bonusPoint : int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391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product(int price){}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5D39085-E25A-4428-A1D8-3868BCDD6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62541"/>
              </p:ext>
            </p:extLst>
          </p:nvPr>
        </p:nvGraphicFramePr>
        <p:xfrm>
          <a:off x="2497729" y="680467"/>
          <a:ext cx="2371812" cy="1237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Buyer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money : int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bonusPoint : int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391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buy(Product p) : void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07D8C0D-70F0-4287-92D9-FD4B597F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1277"/>
              </p:ext>
            </p:extLst>
          </p:nvPr>
        </p:nvGraphicFramePr>
        <p:xfrm>
          <a:off x="4547446" y="2844932"/>
          <a:ext cx="2371812" cy="143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434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Tv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434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3434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Tv(){ super(100) }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77765"/>
                  </a:ext>
                </a:extLst>
              </a:tr>
              <a:tr h="4091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+toString() : String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406699F-20FA-4BBC-BF2E-AAA5EC653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83896"/>
              </p:ext>
            </p:extLst>
          </p:nvPr>
        </p:nvGraphicFramePr>
        <p:xfrm>
          <a:off x="7599441" y="2844932"/>
          <a:ext cx="2371812" cy="143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Computer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391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Computer(){ super(200) }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  <a:tr h="391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+toString() : String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06423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CEEAE2-86AE-4105-B927-50C8933F18E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733352" y="1918412"/>
            <a:ext cx="1535550" cy="926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16AF55-52AA-4E84-89A6-D46EF008792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599441" y="1918412"/>
            <a:ext cx="1185906" cy="926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1A69AD3-689A-4030-9F19-AE8399A6A129}"/>
              </a:ext>
            </a:extLst>
          </p:cNvPr>
          <p:cNvCxnSpPr/>
          <p:nvPr/>
        </p:nvCxnSpPr>
        <p:spPr>
          <a:xfrm>
            <a:off x="4869541" y="833377"/>
            <a:ext cx="136495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1A09BC-3B79-4347-B33D-2D2E8270CD6D}"/>
              </a:ext>
            </a:extLst>
          </p:cNvPr>
          <p:cNvSpPr txBox="1"/>
          <p:nvPr/>
        </p:nvSpPr>
        <p:spPr>
          <a:xfrm>
            <a:off x="5180079" y="5573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구매한다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10C6AE-0EB4-4F7A-B7DD-5C877636FC74}"/>
              </a:ext>
            </a:extLst>
          </p:cNvPr>
          <p:cNvSpPr txBox="1"/>
          <p:nvPr/>
        </p:nvSpPr>
        <p:spPr>
          <a:xfrm>
            <a:off x="5495940" y="826726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/>
              <a:t>가격</a:t>
            </a:r>
            <a:endParaRPr lang="en-US" altLang="ko-KR" sz="1000" dirty="0"/>
          </a:p>
          <a:p>
            <a:pPr algn="r"/>
            <a:r>
              <a:rPr lang="ko-KR" altLang="en-US" sz="1000" dirty="0"/>
              <a:t>포인트</a:t>
            </a:r>
            <a:r>
              <a:rPr lang="en-US" altLang="ko-KR" sz="1000" dirty="0"/>
              <a:t>(.1)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DD50E5-4A8B-4D80-B974-4E25EDD5AE72}"/>
              </a:ext>
            </a:extLst>
          </p:cNvPr>
          <p:cNvSpPr txBox="1"/>
          <p:nvPr/>
        </p:nvSpPr>
        <p:spPr>
          <a:xfrm>
            <a:off x="989728" y="2106591"/>
            <a:ext cx="2371812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//buy </a:t>
            </a:r>
            <a:r>
              <a:rPr lang="ko-KR" altLang="en-US" sz="1200" dirty="0"/>
              <a:t>메서드</a:t>
            </a:r>
            <a:endParaRPr lang="en-US" altLang="ko-KR" sz="1200" dirty="0"/>
          </a:p>
          <a:p>
            <a:r>
              <a:rPr lang="en-US" altLang="ko-KR" sz="1200" dirty="0"/>
              <a:t>void buy(</a:t>
            </a:r>
            <a:r>
              <a:rPr lang="en-US" altLang="ko-KR" sz="1200" dirty="0">
                <a:highlight>
                  <a:srgbClr val="FFFF00"/>
                </a:highlight>
              </a:rPr>
              <a:t>Product p</a:t>
            </a:r>
            <a:r>
              <a:rPr lang="en-US" altLang="ko-KR" sz="1200" dirty="0"/>
              <a:t>){</a:t>
            </a:r>
          </a:p>
          <a:p>
            <a:r>
              <a:rPr lang="en-US" altLang="ko-KR" sz="1200" dirty="0"/>
              <a:t>   money -= p.price;</a:t>
            </a:r>
          </a:p>
          <a:p>
            <a:r>
              <a:rPr lang="en-US" altLang="ko-KR" sz="1200" dirty="0"/>
              <a:t>   bonusPoint += p.bonusPoint;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0588E7B9-68B6-44DB-B3DB-41EE4BCA5CF6}"/>
              </a:ext>
            </a:extLst>
          </p:cNvPr>
          <p:cNvCxnSpPr>
            <a:cxnSpLocks/>
            <a:endCxn id="27" idx="0"/>
          </p:cNvCxnSpPr>
          <p:nvPr/>
        </p:nvCxnSpPr>
        <p:spPr>
          <a:xfrm rot="10800000" flipV="1">
            <a:off x="2175634" y="1809945"/>
            <a:ext cx="463394" cy="296646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6D8B35A-F4F4-4F37-9F95-EFCBD9BD058A}"/>
              </a:ext>
            </a:extLst>
          </p:cNvPr>
          <p:cNvSpPr txBox="1"/>
          <p:nvPr/>
        </p:nvSpPr>
        <p:spPr>
          <a:xfrm>
            <a:off x="989728" y="3189893"/>
            <a:ext cx="232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*price, bonusPoint</a:t>
            </a:r>
            <a:r>
              <a:rPr lang="ko-KR" altLang="en-US" sz="1200" dirty="0">
                <a:solidFill>
                  <a:schemeClr val="accent2"/>
                </a:solidFill>
              </a:rPr>
              <a:t>는 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en-US" altLang="ko-KR" sz="1200" dirty="0">
                <a:solidFill>
                  <a:schemeClr val="accent2"/>
                </a:solidFill>
              </a:rPr>
              <a:t> Tv</a:t>
            </a:r>
            <a:r>
              <a:rPr lang="ko-KR" altLang="en-US" sz="1200" dirty="0">
                <a:solidFill>
                  <a:schemeClr val="accent2"/>
                </a:solidFill>
              </a:rPr>
              <a:t>와 </a:t>
            </a:r>
            <a:r>
              <a:rPr lang="en-US" altLang="ko-KR" sz="1200" dirty="0">
                <a:solidFill>
                  <a:schemeClr val="accent2"/>
                </a:solidFill>
              </a:rPr>
              <a:t>Computer</a:t>
            </a:r>
            <a:r>
              <a:rPr lang="ko-KR" altLang="en-US" sz="1200" dirty="0">
                <a:solidFill>
                  <a:schemeClr val="accent2"/>
                </a:solidFill>
              </a:rPr>
              <a:t>가 공통적으로 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en-US" altLang="ko-KR" sz="1200" dirty="0">
                <a:solidFill>
                  <a:schemeClr val="accent2"/>
                </a:solidFill>
              </a:rPr>
              <a:t> Product</a:t>
            </a:r>
            <a:r>
              <a:rPr lang="ko-KR" altLang="en-US" sz="1200" dirty="0">
                <a:solidFill>
                  <a:schemeClr val="accent2"/>
                </a:solidFill>
              </a:rPr>
              <a:t>에게 상속받는 변수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784FD1-8798-4551-9CF5-39B281700685}"/>
              </a:ext>
            </a:extLst>
          </p:cNvPr>
          <p:cNvSpPr txBox="1"/>
          <p:nvPr/>
        </p:nvSpPr>
        <p:spPr>
          <a:xfrm>
            <a:off x="4837073" y="826726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잔액</a:t>
            </a:r>
            <a:r>
              <a:rPr lang="en-US" altLang="ko-KR" sz="1000" dirty="0"/>
              <a:t>-</a:t>
            </a:r>
          </a:p>
          <a:p>
            <a:r>
              <a:rPr lang="ko-KR" altLang="en-US" sz="1000" dirty="0"/>
              <a:t>포인트</a:t>
            </a:r>
            <a:r>
              <a:rPr lang="en-US" altLang="ko-KR" sz="1000" dirty="0"/>
              <a:t>+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9306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34B1064-8CF9-41C1-8F72-C69CCA67D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01937"/>
              </p:ext>
            </p:extLst>
          </p:nvPr>
        </p:nvGraphicFramePr>
        <p:xfrm>
          <a:off x="6234491" y="680467"/>
          <a:ext cx="2371812" cy="1237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Product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price : Int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bonusPoint : int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391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product(int price){}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5D39085-E25A-4428-A1D8-3868BCDD6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91256"/>
              </p:ext>
            </p:extLst>
          </p:nvPr>
        </p:nvGraphicFramePr>
        <p:xfrm>
          <a:off x="2497729" y="680467"/>
          <a:ext cx="2371812" cy="16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Buyer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money : int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bonusPoint : int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: int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item : Product[10]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391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buy(Product p) : void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07D8C0D-70F0-4287-92D9-FD4B597F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63880"/>
              </p:ext>
            </p:extLst>
          </p:nvPr>
        </p:nvGraphicFramePr>
        <p:xfrm>
          <a:off x="3217112" y="2866638"/>
          <a:ext cx="2371812" cy="143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434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Tv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434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3434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Tv(){ super(100) }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77765"/>
                  </a:ext>
                </a:extLst>
              </a:tr>
              <a:tr h="4091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+toString() : String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406699F-20FA-4BBC-BF2E-AAA5EC653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66943"/>
              </p:ext>
            </p:extLst>
          </p:nvPr>
        </p:nvGraphicFramePr>
        <p:xfrm>
          <a:off x="6253856" y="2866638"/>
          <a:ext cx="2371812" cy="143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Computer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391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Computer(){ super(200) }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  <a:tr h="391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+toString() : String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06423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CEEAE2-86AE-4105-B927-50C8933F18E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403018" y="1942185"/>
            <a:ext cx="2371812" cy="924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16AF55-52AA-4E84-89A6-D46EF008792E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7420397" y="1918412"/>
            <a:ext cx="19365" cy="948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1A69AD3-689A-4030-9F19-AE8399A6A129}"/>
              </a:ext>
            </a:extLst>
          </p:cNvPr>
          <p:cNvCxnSpPr/>
          <p:nvPr/>
        </p:nvCxnSpPr>
        <p:spPr>
          <a:xfrm>
            <a:off x="4869541" y="833377"/>
            <a:ext cx="136495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1A09BC-3B79-4347-B33D-2D2E8270CD6D}"/>
              </a:ext>
            </a:extLst>
          </p:cNvPr>
          <p:cNvSpPr txBox="1"/>
          <p:nvPr/>
        </p:nvSpPr>
        <p:spPr>
          <a:xfrm>
            <a:off x="5180079" y="5573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구매한다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10C6AE-0EB4-4F7A-B7DD-5C877636FC74}"/>
              </a:ext>
            </a:extLst>
          </p:cNvPr>
          <p:cNvSpPr txBox="1"/>
          <p:nvPr/>
        </p:nvSpPr>
        <p:spPr>
          <a:xfrm>
            <a:off x="5495940" y="826726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/>
              <a:t>가격</a:t>
            </a:r>
            <a:endParaRPr lang="en-US" altLang="ko-KR" sz="1000" dirty="0"/>
          </a:p>
          <a:p>
            <a:pPr algn="r"/>
            <a:r>
              <a:rPr lang="ko-KR" altLang="en-US" sz="1000" dirty="0"/>
              <a:t>포인트</a:t>
            </a:r>
            <a:r>
              <a:rPr lang="en-US" altLang="ko-KR" sz="1000" dirty="0"/>
              <a:t>(.1)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784FD1-8798-4551-9CF5-39B281700685}"/>
              </a:ext>
            </a:extLst>
          </p:cNvPr>
          <p:cNvSpPr txBox="1"/>
          <p:nvPr/>
        </p:nvSpPr>
        <p:spPr>
          <a:xfrm>
            <a:off x="4837073" y="826726"/>
            <a:ext cx="697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잔액</a:t>
            </a:r>
            <a:r>
              <a:rPr lang="en-US" altLang="ko-KR" sz="1000" dirty="0"/>
              <a:t>-</a:t>
            </a:r>
          </a:p>
          <a:p>
            <a:r>
              <a:rPr lang="ko-KR" altLang="en-US" sz="1000" dirty="0"/>
              <a:t>포인트</a:t>
            </a:r>
            <a:r>
              <a:rPr lang="en-US" altLang="ko-KR" sz="1000" dirty="0"/>
              <a:t>+</a:t>
            </a:r>
          </a:p>
          <a:p>
            <a:r>
              <a:rPr lang="ko-KR" altLang="en-US" sz="1000" dirty="0">
                <a:highlight>
                  <a:srgbClr val="FFFF00"/>
                </a:highlight>
              </a:rPr>
              <a:t>구입제품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28B4AF-E1B6-4ABD-B951-05051843493B}"/>
              </a:ext>
            </a:extLst>
          </p:cNvPr>
          <p:cNvSpPr txBox="1"/>
          <p:nvPr/>
        </p:nvSpPr>
        <p:spPr>
          <a:xfrm>
            <a:off x="848429" y="2114299"/>
            <a:ext cx="143876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Product</a:t>
            </a:r>
            <a:r>
              <a:rPr lang="ko-KR" altLang="en-US" sz="1200" dirty="0"/>
              <a:t>타입의 </a:t>
            </a:r>
            <a:endParaRPr lang="en-US" altLang="ko-KR" sz="1200" dirty="0"/>
          </a:p>
          <a:p>
            <a:r>
              <a:rPr lang="ko-KR" altLang="en-US" sz="1200" dirty="0"/>
              <a:t>객체배열 추가</a:t>
            </a:r>
            <a:endParaRPr lang="en-US" altLang="ko-KR" sz="1200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386FBC2C-C988-4ADB-A74D-4CC89D845D53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1567813" y="1817653"/>
            <a:ext cx="929916" cy="296646"/>
          </a:xfrm>
          <a:prstGeom prst="curved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0166BFC-E861-455E-BE00-6DE6A33C8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60538"/>
              </p:ext>
            </p:extLst>
          </p:nvPr>
        </p:nvGraphicFramePr>
        <p:xfrm>
          <a:off x="9179947" y="2852916"/>
          <a:ext cx="2371812" cy="143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12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Audio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391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Audio(){ super(50) }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  <a:tr h="39132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+toString() : String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06423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D126BD-4FD9-49E3-A7B6-368CB0903CD3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8139780" y="1907606"/>
            <a:ext cx="2226073" cy="945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11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B8BF72-45FE-44CD-9662-2409D73A241D}"/>
              </a:ext>
            </a:extLst>
          </p:cNvPr>
          <p:cNvSpPr/>
          <p:nvPr/>
        </p:nvSpPr>
        <p:spPr>
          <a:xfrm>
            <a:off x="3150166" y="3135196"/>
            <a:ext cx="4709044" cy="283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EFBB94-8621-47ED-9558-DC671ADE38E1}"/>
              </a:ext>
            </a:extLst>
          </p:cNvPr>
          <p:cNvSpPr/>
          <p:nvPr/>
        </p:nvSpPr>
        <p:spPr>
          <a:xfrm>
            <a:off x="3150166" y="3135196"/>
            <a:ext cx="1417320" cy="283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6D300-CDCF-4421-AAEF-EFD5FEDF9D7E}"/>
              </a:ext>
            </a:extLst>
          </p:cNvPr>
          <p:cNvSpPr txBox="1"/>
          <p:nvPr/>
        </p:nvSpPr>
        <p:spPr>
          <a:xfrm>
            <a:off x="3447346" y="2569530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7221E9-608D-43ED-86B9-07363198A521}"/>
              </a:ext>
            </a:extLst>
          </p:cNvPr>
          <p:cNvSpPr/>
          <p:nvPr/>
        </p:nvSpPr>
        <p:spPr>
          <a:xfrm>
            <a:off x="3232021" y="3330814"/>
            <a:ext cx="1253610" cy="2288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B0FC6-0C3B-4937-B087-5D328FA09AA2}"/>
              </a:ext>
            </a:extLst>
          </p:cNvPr>
          <p:cNvSpPr txBox="1"/>
          <p:nvPr/>
        </p:nvSpPr>
        <p:spPr>
          <a:xfrm>
            <a:off x="5684520" y="2569530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38057E-F5C2-4B41-8C2D-F941595DDE66}"/>
              </a:ext>
            </a:extLst>
          </p:cNvPr>
          <p:cNvSpPr/>
          <p:nvPr/>
        </p:nvSpPr>
        <p:spPr>
          <a:xfrm>
            <a:off x="3485446" y="3805195"/>
            <a:ext cx="746760" cy="441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0x100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17889-241F-40E7-94A5-9FA180BF809D}"/>
              </a:ext>
            </a:extLst>
          </p:cNvPr>
          <p:cNvSpPr txBox="1"/>
          <p:nvPr/>
        </p:nvSpPr>
        <p:spPr>
          <a:xfrm>
            <a:off x="3432106" y="3401864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item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AFADE-18C5-4630-9BCA-7E132F1298BA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4232206" y="3631931"/>
            <a:ext cx="627946" cy="39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3C4A61-26F4-4012-A1BE-F51484BF50F5}"/>
              </a:ext>
            </a:extLst>
          </p:cNvPr>
          <p:cNvSpPr/>
          <p:nvPr/>
        </p:nvSpPr>
        <p:spPr>
          <a:xfrm>
            <a:off x="513646" y="3135196"/>
            <a:ext cx="2636520" cy="283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F695B-331D-4D25-9267-DC29BDD4D7F8}"/>
              </a:ext>
            </a:extLst>
          </p:cNvPr>
          <p:cNvSpPr txBox="1"/>
          <p:nvPr/>
        </p:nvSpPr>
        <p:spPr>
          <a:xfrm>
            <a:off x="944878" y="2463677"/>
            <a:ext cx="1597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클래스 영역</a:t>
            </a:r>
            <a:r>
              <a:rPr lang="en-US" altLang="ko-KR" dirty="0"/>
              <a:t>Method Area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05874D-DA01-4575-838E-BAE8B7A5D282}"/>
              </a:ext>
            </a:extLst>
          </p:cNvPr>
          <p:cNvSpPr/>
          <p:nvPr/>
        </p:nvSpPr>
        <p:spPr>
          <a:xfrm>
            <a:off x="5035641" y="3805196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0x500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FD9AD4-1449-42C6-8189-6A8FF6062FDB}"/>
              </a:ext>
            </a:extLst>
          </p:cNvPr>
          <p:cNvSpPr/>
          <p:nvPr/>
        </p:nvSpPr>
        <p:spPr>
          <a:xfrm>
            <a:off x="5913257" y="3805195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Null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151854-505F-4223-85D7-E242E1275056}"/>
              </a:ext>
            </a:extLst>
          </p:cNvPr>
          <p:cNvSpPr/>
          <p:nvPr/>
        </p:nvSpPr>
        <p:spPr>
          <a:xfrm>
            <a:off x="1205101" y="5888698"/>
            <a:ext cx="1253610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클래스로더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B8B06-9FBA-4AF4-9155-E575BFF3A474}"/>
              </a:ext>
            </a:extLst>
          </p:cNvPr>
          <p:cNvSpPr txBox="1"/>
          <p:nvPr/>
        </p:nvSpPr>
        <p:spPr>
          <a:xfrm>
            <a:off x="4860152" y="3493431"/>
            <a:ext cx="935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0x100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96186B-0785-413F-BCC1-F891239A80B1}"/>
              </a:ext>
            </a:extLst>
          </p:cNvPr>
          <p:cNvSpPr txBox="1"/>
          <p:nvPr/>
        </p:nvSpPr>
        <p:spPr>
          <a:xfrm>
            <a:off x="3444341" y="5565595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B73061-90B1-4B14-8565-C80ADA2564B0}"/>
              </a:ext>
            </a:extLst>
          </p:cNvPr>
          <p:cNvSpPr/>
          <p:nvPr/>
        </p:nvSpPr>
        <p:spPr>
          <a:xfrm>
            <a:off x="6790873" y="3805195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Null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842A88F-1AA9-405D-B5C5-55DD7A2794A1}"/>
              </a:ext>
            </a:extLst>
          </p:cNvPr>
          <p:cNvSpPr/>
          <p:nvPr/>
        </p:nvSpPr>
        <p:spPr>
          <a:xfrm>
            <a:off x="5035641" y="5135475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power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A68449-F589-4B65-A5E4-D5F5898487F9}"/>
              </a:ext>
            </a:extLst>
          </p:cNvPr>
          <p:cNvSpPr/>
          <p:nvPr/>
        </p:nvSpPr>
        <p:spPr>
          <a:xfrm>
            <a:off x="5913257" y="5135474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channel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99CE06-9756-49A3-80EE-5997368A1827}"/>
              </a:ext>
            </a:extLst>
          </p:cNvPr>
          <p:cNvSpPr txBox="1"/>
          <p:nvPr/>
        </p:nvSpPr>
        <p:spPr>
          <a:xfrm>
            <a:off x="4860152" y="4823710"/>
            <a:ext cx="935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0x500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EA6D842-39ED-448F-94A9-FE123B6CD7FC}"/>
              </a:ext>
            </a:extLst>
          </p:cNvPr>
          <p:cNvSpPr/>
          <p:nvPr/>
        </p:nvSpPr>
        <p:spPr>
          <a:xfrm>
            <a:off x="6790873" y="5135474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caption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B52002-0742-4D07-9BF5-F7C78DD0A5C1}"/>
              </a:ext>
            </a:extLst>
          </p:cNvPr>
          <p:cNvSpPr txBox="1"/>
          <p:nvPr/>
        </p:nvSpPr>
        <p:spPr>
          <a:xfrm>
            <a:off x="5913257" y="3451319"/>
            <a:ext cx="1825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Product</a:t>
            </a:r>
            <a:r>
              <a:rPr lang="ko-KR" altLang="en-US" sz="1400" b="1" dirty="0"/>
              <a:t>타입 배열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E0F277-4CB2-45E7-8212-08FC43390B02}"/>
              </a:ext>
            </a:extLst>
          </p:cNvPr>
          <p:cNvSpPr txBox="1"/>
          <p:nvPr/>
        </p:nvSpPr>
        <p:spPr>
          <a:xfrm>
            <a:off x="6096000" y="4806945"/>
            <a:ext cx="1665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Tv</a:t>
            </a:r>
            <a:r>
              <a:rPr lang="ko-KR" altLang="en-US" sz="1400" b="1" dirty="0"/>
              <a:t>타입 인스턴스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E0FE58B-95AC-4537-B8D4-2451F40157FE}"/>
              </a:ext>
            </a:extLst>
          </p:cNvPr>
          <p:cNvCxnSpPr>
            <a:stCxn id="15" idx="2"/>
          </p:cNvCxnSpPr>
          <p:nvPr/>
        </p:nvCxnSpPr>
        <p:spPr>
          <a:xfrm flipH="1">
            <a:off x="5454316" y="4301950"/>
            <a:ext cx="20133" cy="5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F57F587-5DE9-4C38-95DE-E24CDC669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49876"/>
              </p:ext>
            </p:extLst>
          </p:nvPr>
        </p:nvGraphicFramePr>
        <p:xfrm>
          <a:off x="656337" y="4531061"/>
          <a:ext cx="23157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790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235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Tv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Tv(){ super(100) }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77765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+toString() : String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161F13A-71C9-4E57-8937-D6D342B4E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616206"/>
              </p:ext>
            </p:extLst>
          </p:nvPr>
        </p:nvGraphicFramePr>
        <p:xfrm>
          <a:off x="656337" y="3323551"/>
          <a:ext cx="2315789" cy="97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789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2557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Product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2785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product(int price){}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33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B8BF72-45FE-44CD-9662-2409D73A241D}"/>
              </a:ext>
            </a:extLst>
          </p:cNvPr>
          <p:cNvSpPr/>
          <p:nvPr/>
        </p:nvSpPr>
        <p:spPr>
          <a:xfrm>
            <a:off x="2797469" y="1036573"/>
            <a:ext cx="4583045" cy="283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EFBB94-8621-47ED-9558-DC671ADE38E1}"/>
              </a:ext>
            </a:extLst>
          </p:cNvPr>
          <p:cNvSpPr/>
          <p:nvPr/>
        </p:nvSpPr>
        <p:spPr>
          <a:xfrm>
            <a:off x="2797469" y="1036573"/>
            <a:ext cx="1417320" cy="283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6D300-CDCF-4421-AAEF-EFD5FEDF9D7E}"/>
              </a:ext>
            </a:extLst>
          </p:cNvPr>
          <p:cNvSpPr txBox="1"/>
          <p:nvPr/>
        </p:nvSpPr>
        <p:spPr>
          <a:xfrm>
            <a:off x="3094649" y="470907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7221E9-608D-43ED-86B9-07363198A521}"/>
              </a:ext>
            </a:extLst>
          </p:cNvPr>
          <p:cNvSpPr/>
          <p:nvPr/>
        </p:nvSpPr>
        <p:spPr>
          <a:xfrm>
            <a:off x="2879324" y="3533605"/>
            <a:ext cx="1253610" cy="269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B0FC6-0C3B-4937-B087-5D328FA09AA2}"/>
              </a:ext>
            </a:extLst>
          </p:cNvPr>
          <p:cNvSpPr txBox="1"/>
          <p:nvPr/>
        </p:nvSpPr>
        <p:spPr>
          <a:xfrm>
            <a:off x="5331823" y="470907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3C4A61-26F4-4012-A1BE-F51484BF50F5}"/>
              </a:ext>
            </a:extLst>
          </p:cNvPr>
          <p:cNvSpPr/>
          <p:nvPr/>
        </p:nvSpPr>
        <p:spPr>
          <a:xfrm>
            <a:off x="160949" y="1036573"/>
            <a:ext cx="2636520" cy="283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F695B-331D-4D25-9267-DC29BDD4D7F8}"/>
              </a:ext>
            </a:extLst>
          </p:cNvPr>
          <p:cNvSpPr txBox="1"/>
          <p:nvPr/>
        </p:nvSpPr>
        <p:spPr>
          <a:xfrm>
            <a:off x="592181" y="365054"/>
            <a:ext cx="1597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클래스 영역</a:t>
            </a:r>
            <a:r>
              <a:rPr lang="en-US" altLang="ko-KR" dirty="0"/>
              <a:t>Method Area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05874D-DA01-4575-838E-BAE8B7A5D282}"/>
              </a:ext>
            </a:extLst>
          </p:cNvPr>
          <p:cNvSpPr/>
          <p:nvPr/>
        </p:nvSpPr>
        <p:spPr>
          <a:xfrm>
            <a:off x="4578440" y="1706573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FD9AD4-1449-42C6-8189-6A8FF6062FDB}"/>
              </a:ext>
            </a:extLst>
          </p:cNvPr>
          <p:cNvSpPr/>
          <p:nvPr/>
        </p:nvSpPr>
        <p:spPr>
          <a:xfrm>
            <a:off x="5456056" y="1706572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B8B06-9FBA-4AF4-9155-E575BFF3A474}"/>
              </a:ext>
            </a:extLst>
          </p:cNvPr>
          <p:cNvSpPr txBox="1"/>
          <p:nvPr/>
        </p:nvSpPr>
        <p:spPr>
          <a:xfrm>
            <a:off x="4402951" y="1394808"/>
            <a:ext cx="935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0x100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96186B-0785-413F-BCC1-F891239A80B1}"/>
              </a:ext>
            </a:extLst>
          </p:cNvPr>
          <p:cNvSpPr txBox="1"/>
          <p:nvPr/>
        </p:nvSpPr>
        <p:spPr>
          <a:xfrm>
            <a:off x="3091644" y="3466972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B73061-90B1-4B14-8565-C80ADA2564B0}"/>
              </a:ext>
            </a:extLst>
          </p:cNvPr>
          <p:cNvSpPr/>
          <p:nvPr/>
        </p:nvSpPr>
        <p:spPr>
          <a:xfrm>
            <a:off x="6333672" y="1706572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B52002-0742-4D07-9BF5-F7C78DD0A5C1}"/>
              </a:ext>
            </a:extLst>
          </p:cNvPr>
          <p:cNvSpPr txBox="1"/>
          <p:nvPr/>
        </p:nvSpPr>
        <p:spPr>
          <a:xfrm>
            <a:off x="5456056" y="1352696"/>
            <a:ext cx="1825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SingleTon </a:t>
            </a:r>
            <a:r>
              <a:rPr lang="ko-KR" altLang="en-US" sz="1400" b="1" dirty="0"/>
              <a:t>인스턴스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471DF0-6E86-49B8-8382-2EC7E7F01E71}"/>
              </a:ext>
            </a:extLst>
          </p:cNvPr>
          <p:cNvSpPr/>
          <p:nvPr/>
        </p:nvSpPr>
        <p:spPr>
          <a:xfrm>
            <a:off x="363836" y="1549042"/>
            <a:ext cx="746760" cy="441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0x100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AA0DCC-E9C9-493F-872F-89DCE7C690C9}"/>
              </a:ext>
            </a:extLst>
          </p:cNvPr>
          <p:cNvSpPr txBox="1"/>
          <p:nvPr/>
        </p:nvSpPr>
        <p:spPr>
          <a:xfrm>
            <a:off x="310496" y="1145711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single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72A6183-D22C-484E-84AC-A331B378A86B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1110596" y="1533308"/>
            <a:ext cx="3292355" cy="23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CAA9B48-9E50-4A5C-9D37-CB6792DA11A2}"/>
              </a:ext>
            </a:extLst>
          </p:cNvPr>
          <p:cNvSpPr txBox="1"/>
          <p:nvPr/>
        </p:nvSpPr>
        <p:spPr>
          <a:xfrm>
            <a:off x="2634326" y="3187165"/>
            <a:ext cx="17436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Singleton.getInstance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80AED7-901A-4142-BB13-E33181171088}"/>
              </a:ext>
            </a:extLst>
          </p:cNvPr>
          <p:cNvSpPr txBox="1"/>
          <p:nvPr/>
        </p:nvSpPr>
        <p:spPr>
          <a:xfrm>
            <a:off x="223173" y="2326252"/>
            <a:ext cx="28684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(s)getInstance() : SingleTon</a:t>
            </a:r>
          </a:p>
          <a:p>
            <a:endParaRPr lang="en-US" altLang="ko-KR" sz="1600" dirty="0"/>
          </a:p>
          <a:p>
            <a:r>
              <a:rPr lang="en-US" altLang="ko-KR" sz="1600" dirty="0"/>
              <a:t>push_nail() : void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5F00A8-827A-4265-8CF1-FFE45C091287}"/>
              </a:ext>
            </a:extLst>
          </p:cNvPr>
          <p:cNvSpPr/>
          <p:nvPr/>
        </p:nvSpPr>
        <p:spPr>
          <a:xfrm>
            <a:off x="7498352" y="1036573"/>
            <a:ext cx="4532700" cy="38750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 algn="l"/>
            <a:r>
              <a:rPr lang="en-US" altLang="ko-KR" sz="1400" dirty="0">
                <a:solidFill>
                  <a:srgbClr val="CC6C1D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public</a:t>
            </a:r>
            <a:r>
              <a:rPr lang="en-US" altLang="ko-KR" sz="1400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CC6C1D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class</a:t>
            </a:r>
            <a:r>
              <a:rPr lang="en-US" altLang="ko-KR" sz="1400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1290C3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SingleTon</a:t>
            </a:r>
            <a:r>
              <a:rPr lang="en-US" altLang="ko-KR" sz="1400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F9FAF4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{</a:t>
            </a:r>
          </a:p>
          <a:p>
            <a:pPr algn="l"/>
            <a:endParaRPr lang="en-US" altLang="ko-KR" sz="1400" dirty="0">
              <a:solidFill>
                <a:srgbClr val="CC6C1D"/>
              </a:solidFill>
              <a:latin typeface="Arial" panose="020B0604020202020204" pitchFamily="34" charset="0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1400" dirty="0">
                <a:solidFill>
                  <a:srgbClr val="CC6C1D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static</a:t>
            </a:r>
            <a:r>
              <a:rPr lang="en-US" altLang="ko-KR" sz="1400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1290C3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SingleTon</a:t>
            </a:r>
            <a:r>
              <a:rPr lang="en-US" altLang="ko-KR" sz="1400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i="1" dirty="0">
                <a:solidFill>
                  <a:srgbClr val="8DDAF8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single</a:t>
            </a:r>
            <a:r>
              <a:rPr lang="en-US" altLang="ko-KR" sz="1400" i="1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i="1" dirty="0">
                <a:solidFill>
                  <a:srgbClr val="E6E6FA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=</a:t>
            </a:r>
            <a:r>
              <a:rPr lang="en-US" altLang="ko-KR" sz="1400" i="1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i="1" dirty="0">
                <a:solidFill>
                  <a:srgbClr val="CC6C1D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null</a:t>
            </a:r>
            <a:r>
              <a:rPr lang="en-US" altLang="ko-KR" sz="1400" i="1" dirty="0">
                <a:solidFill>
                  <a:srgbClr val="E6E6FA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rgbClr val="CC6C1D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public</a:t>
            </a:r>
            <a:r>
              <a:rPr lang="en-US" altLang="ko-KR" sz="1400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CC6C1D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static</a:t>
            </a:r>
            <a:r>
              <a:rPr lang="en-US" altLang="ko-KR" sz="1400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1290C3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SingleTon</a:t>
            </a:r>
            <a:r>
              <a:rPr lang="en-US" altLang="ko-KR" sz="1400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1EB540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getInstance</a:t>
            </a:r>
            <a:r>
              <a:rPr lang="en-US" altLang="ko-KR" sz="1400" dirty="0">
                <a:solidFill>
                  <a:srgbClr val="F9FAF4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()</a:t>
            </a:r>
            <a:r>
              <a:rPr lang="en-US" altLang="ko-KR" sz="1400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F9FAF4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{</a:t>
            </a:r>
          </a:p>
          <a:p>
            <a:pPr algn="l"/>
            <a:r>
              <a:rPr lang="en-US" altLang="ko-KR" sz="1400" dirty="0">
                <a:solidFill>
                  <a:srgbClr val="808080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//</a:t>
            </a:r>
            <a:r>
              <a:rPr lang="ko-KR" altLang="en-US" sz="1400" dirty="0">
                <a:solidFill>
                  <a:srgbClr val="808080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없으면 생성해라</a:t>
            </a:r>
          </a:p>
          <a:p>
            <a:pPr algn="l"/>
            <a:r>
              <a:rPr lang="en-US" altLang="ko-KR" sz="1400" dirty="0">
                <a:solidFill>
                  <a:srgbClr val="CC6C1D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if</a:t>
            </a:r>
            <a:r>
              <a:rPr lang="en-US" altLang="ko-KR" sz="1400" dirty="0">
                <a:solidFill>
                  <a:srgbClr val="F9FAF4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(</a:t>
            </a:r>
            <a:r>
              <a:rPr lang="en-US" altLang="ko-KR" sz="1400" i="1" dirty="0">
                <a:solidFill>
                  <a:srgbClr val="8DDAF8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single</a:t>
            </a:r>
            <a:r>
              <a:rPr lang="en-US" altLang="ko-KR" sz="1400" i="1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i="1" dirty="0">
                <a:solidFill>
                  <a:srgbClr val="E6E6FA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==</a:t>
            </a:r>
            <a:r>
              <a:rPr lang="en-US" altLang="ko-KR" sz="1400" i="1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i="1" dirty="0">
                <a:solidFill>
                  <a:srgbClr val="CC6C1D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null</a:t>
            </a:r>
            <a:r>
              <a:rPr lang="en-US" altLang="ko-KR" sz="1400" i="1" dirty="0">
                <a:solidFill>
                  <a:srgbClr val="F9FAF4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altLang="ko-KR" sz="1400" i="1" dirty="0">
                <a:solidFill>
                  <a:srgbClr val="8DDAF8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single</a:t>
            </a:r>
            <a:r>
              <a:rPr lang="en-US" altLang="ko-KR" sz="1400" i="1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i="1" dirty="0">
                <a:solidFill>
                  <a:srgbClr val="E6E6FA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=</a:t>
            </a:r>
            <a:r>
              <a:rPr lang="en-US" altLang="ko-KR" sz="1400" i="1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i="1" dirty="0">
                <a:solidFill>
                  <a:srgbClr val="CC6C1D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new</a:t>
            </a:r>
            <a:r>
              <a:rPr lang="en-US" altLang="ko-KR" sz="1400" i="1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i="1" dirty="0">
                <a:solidFill>
                  <a:srgbClr val="A7EC21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SingleTon</a:t>
            </a:r>
            <a:r>
              <a:rPr lang="en-US" altLang="ko-KR" sz="1400" i="1" dirty="0">
                <a:solidFill>
                  <a:srgbClr val="F9FAF4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()</a:t>
            </a:r>
            <a:r>
              <a:rPr lang="en-US" altLang="ko-KR" sz="1400" i="1" dirty="0">
                <a:solidFill>
                  <a:srgbClr val="E6E6FA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;</a:t>
            </a:r>
          </a:p>
          <a:p>
            <a:pPr algn="l"/>
            <a:endParaRPr lang="ko-KR" altLang="en-US" sz="1400" dirty="0">
              <a:latin typeface="Arial" panose="020B0604020202020204" pitchFamily="34" charset="0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1400" dirty="0">
                <a:solidFill>
                  <a:srgbClr val="808080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//2</a:t>
            </a:r>
            <a:r>
              <a:rPr lang="ko-KR" altLang="en-US" sz="1400" dirty="0">
                <a:solidFill>
                  <a:srgbClr val="808080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회 호출이후부터 기존 객체정보 반환</a:t>
            </a:r>
          </a:p>
          <a:p>
            <a:pPr algn="l"/>
            <a:r>
              <a:rPr lang="en-US" altLang="ko-KR" sz="1400" dirty="0">
                <a:solidFill>
                  <a:srgbClr val="CC6C1D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return</a:t>
            </a:r>
            <a:r>
              <a:rPr lang="en-US" altLang="ko-KR" sz="1400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i="1" dirty="0">
                <a:solidFill>
                  <a:srgbClr val="8DDAF8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single</a:t>
            </a:r>
            <a:r>
              <a:rPr lang="en-US" altLang="ko-KR" sz="1400" i="1" dirty="0">
                <a:solidFill>
                  <a:srgbClr val="E6E6FA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en-US" altLang="ko-KR" sz="1400" dirty="0">
                <a:solidFill>
                  <a:srgbClr val="F9FAF4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}</a:t>
            </a:r>
          </a:p>
          <a:p>
            <a:pPr algn="l"/>
            <a:endParaRPr lang="ko-KR" altLang="en-US" sz="1400" dirty="0">
              <a:latin typeface="Arial" panose="020B0604020202020204" pitchFamily="34" charset="0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1400" dirty="0">
                <a:solidFill>
                  <a:srgbClr val="808080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//anyone cannot instantiate SingleTon</a:t>
            </a:r>
            <a:endParaRPr lang="ko-KR" altLang="en-US" sz="1400" dirty="0">
              <a:solidFill>
                <a:srgbClr val="808080"/>
              </a:solidFill>
              <a:latin typeface="Arial" panose="020B0604020202020204" pitchFamily="34" charset="0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1400" dirty="0">
                <a:solidFill>
                  <a:srgbClr val="CC6C1D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private</a:t>
            </a:r>
            <a:r>
              <a:rPr lang="en-US" altLang="ko-KR" sz="1400" dirty="0">
                <a:solidFill>
                  <a:srgbClr val="D9E8F7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1EB540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MySingleTon</a:t>
            </a:r>
            <a:r>
              <a:rPr lang="en-US" altLang="ko-KR" sz="1400" dirty="0">
                <a:solidFill>
                  <a:srgbClr val="F9FAF4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(){  }</a:t>
            </a:r>
          </a:p>
          <a:p>
            <a:pPr algn="l"/>
            <a:endParaRPr lang="en-US" altLang="ko-KR" sz="1400" dirty="0">
              <a:solidFill>
                <a:srgbClr val="F9FAF4"/>
              </a:solidFill>
              <a:latin typeface="Arial" panose="020B0604020202020204" pitchFamily="34" charset="0"/>
              <a:ea typeface="굴림체" panose="020B0609000101010101" pitchFamily="49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1400" dirty="0">
                <a:solidFill>
                  <a:srgbClr val="F9FAF4"/>
                </a:solidFill>
                <a:latin typeface="Arial" panose="020B0604020202020204" pitchFamily="34" charset="0"/>
                <a:ea typeface="굴림체" panose="020B0609000101010101" pitchFamily="49" charset="-127"/>
                <a:cs typeface="Arial" panose="020B0604020202020204" pitchFamily="34" charset="0"/>
              </a:rPr>
              <a:t>}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E02AF3A-528E-402B-9CD4-E9AA1B78FA2D}"/>
              </a:ext>
            </a:extLst>
          </p:cNvPr>
          <p:cNvSpPr/>
          <p:nvPr/>
        </p:nvSpPr>
        <p:spPr>
          <a:xfrm>
            <a:off x="7592834" y="1671807"/>
            <a:ext cx="3223212" cy="1998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4D32D6FD-C337-407A-9F80-707F5A1C99A7}"/>
              </a:ext>
            </a:extLst>
          </p:cNvPr>
          <p:cNvCxnSpPr>
            <a:stCxn id="32" idx="0"/>
            <a:endCxn id="27" idx="2"/>
          </p:cNvCxnSpPr>
          <p:nvPr/>
        </p:nvCxnSpPr>
        <p:spPr>
          <a:xfrm rot="16200000" flipV="1">
            <a:off x="1523592" y="1204627"/>
            <a:ext cx="1196163" cy="27689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55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144938-C245-4789-AFC7-A710CA75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3" y="781050"/>
            <a:ext cx="3867150" cy="300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21945-D5CA-461E-8327-98C4B5836956}"/>
              </a:ext>
            </a:extLst>
          </p:cNvPr>
          <p:cNvSpPr txBox="1"/>
          <p:nvPr/>
        </p:nvSpPr>
        <p:spPr>
          <a:xfrm>
            <a:off x="812778" y="3972895"/>
            <a:ext cx="340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변수와 함수를 </a:t>
            </a:r>
            <a:r>
              <a:rPr lang="en-US" altLang="ko-KR" dirty="0"/>
              <a:t>Unit</a:t>
            </a:r>
            <a:r>
              <a:rPr lang="ko-KR" altLang="en-US" dirty="0"/>
              <a:t>으로 </a:t>
            </a:r>
            <a:r>
              <a:rPr lang="ko-KR" altLang="en-US" dirty="0" err="1"/>
              <a:t>묶어둠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캡슐화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803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E535D3A-5D3C-41F4-A046-E03B98439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7740"/>
              </p:ext>
            </p:extLst>
          </p:nvPr>
        </p:nvGraphicFramePr>
        <p:xfrm>
          <a:off x="585676" y="881524"/>
          <a:ext cx="344667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6678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2557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Save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user : String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insert : int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+(s)interest : double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2785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+Save(String user, int insert)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  <a:tr h="2785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+display() : void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47924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07E1E8-A3EF-4D21-BFDA-4245608A3BEE}"/>
              </a:ext>
            </a:extLst>
          </p:cNvPr>
          <p:cNvSpPr txBox="1"/>
          <p:nvPr/>
        </p:nvSpPr>
        <p:spPr>
          <a:xfrm>
            <a:off x="4380626" y="1554584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모든 객체에서 공통적으로 사용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F6034C7-8048-48AA-9072-8160A35F2C51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657287" y="1739250"/>
            <a:ext cx="17233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512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DD5880-33C5-4439-960B-CBBF0CB9447E}"/>
              </a:ext>
            </a:extLst>
          </p:cNvPr>
          <p:cNvSpPr/>
          <p:nvPr/>
        </p:nvSpPr>
        <p:spPr>
          <a:xfrm>
            <a:off x="3165156" y="3060245"/>
            <a:ext cx="4709044" cy="283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2B7022-648A-4185-9DDA-07311F7173B9}"/>
              </a:ext>
            </a:extLst>
          </p:cNvPr>
          <p:cNvSpPr/>
          <p:nvPr/>
        </p:nvSpPr>
        <p:spPr>
          <a:xfrm>
            <a:off x="3165156" y="3060245"/>
            <a:ext cx="1417320" cy="283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EE377-AB16-40BE-95D3-6F33FB594EB0}"/>
              </a:ext>
            </a:extLst>
          </p:cNvPr>
          <p:cNvSpPr txBox="1"/>
          <p:nvPr/>
        </p:nvSpPr>
        <p:spPr>
          <a:xfrm>
            <a:off x="3462336" y="2494579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331A92-3C39-43AC-8F30-C26619D6390B}"/>
              </a:ext>
            </a:extLst>
          </p:cNvPr>
          <p:cNvSpPr/>
          <p:nvPr/>
        </p:nvSpPr>
        <p:spPr>
          <a:xfrm>
            <a:off x="3247011" y="3255863"/>
            <a:ext cx="1253610" cy="2288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02386-A38C-408B-974E-4F213552DC13}"/>
              </a:ext>
            </a:extLst>
          </p:cNvPr>
          <p:cNvSpPr txBox="1"/>
          <p:nvPr/>
        </p:nvSpPr>
        <p:spPr>
          <a:xfrm>
            <a:off x="5699510" y="2494579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16E47-58B7-494C-A412-A1715175089C}"/>
              </a:ext>
            </a:extLst>
          </p:cNvPr>
          <p:cNvSpPr/>
          <p:nvPr/>
        </p:nvSpPr>
        <p:spPr>
          <a:xfrm>
            <a:off x="3500436" y="3730244"/>
            <a:ext cx="746760" cy="441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0x100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48262-AF52-4697-9911-8A4D784B6284}"/>
              </a:ext>
            </a:extLst>
          </p:cNvPr>
          <p:cNvSpPr txBox="1"/>
          <p:nvPr/>
        </p:nvSpPr>
        <p:spPr>
          <a:xfrm>
            <a:off x="3447096" y="3326913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item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A839FE-5F7C-45AD-8BDD-3FEE157C5D58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4247196" y="3556980"/>
            <a:ext cx="627946" cy="39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11E774-9FBA-4CAA-8888-42D60FFC58FA}"/>
              </a:ext>
            </a:extLst>
          </p:cNvPr>
          <p:cNvSpPr/>
          <p:nvPr/>
        </p:nvSpPr>
        <p:spPr>
          <a:xfrm>
            <a:off x="528636" y="3060245"/>
            <a:ext cx="2636520" cy="2836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9AEBA-DBBF-46C9-ABA8-756B0C8103EC}"/>
              </a:ext>
            </a:extLst>
          </p:cNvPr>
          <p:cNvSpPr txBox="1"/>
          <p:nvPr/>
        </p:nvSpPr>
        <p:spPr>
          <a:xfrm>
            <a:off x="959868" y="2388726"/>
            <a:ext cx="1597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클래스 영역</a:t>
            </a:r>
            <a:r>
              <a:rPr lang="en-US" altLang="ko-KR" dirty="0"/>
              <a:t>Method Area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7B70A5-A544-4DD5-B941-084F35A89E2D}"/>
              </a:ext>
            </a:extLst>
          </p:cNvPr>
          <p:cNvSpPr/>
          <p:nvPr/>
        </p:nvSpPr>
        <p:spPr>
          <a:xfrm>
            <a:off x="5050631" y="3730245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0x500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4865A9-3769-4597-BC9A-63392861EFB3}"/>
              </a:ext>
            </a:extLst>
          </p:cNvPr>
          <p:cNvSpPr/>
          <p:nvPr/>
        </p:nvSpPr>
        <p:spPr>
          <a:xfrm>
            <a:off x="5928247" y="3730244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Null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087ECF-10B2-49ED-92BF-1C45C6B3998A}"/>
              </a:ext>
            </a:extLst>
          </p:cNvPr>
          <p:cNvSpPr/>
          <p:nvPr/>
        </p:nvSpPr>
        <p:spPr>
          <a:xfrm>
            <a:off x="1220091" y="5813747"/>
            <a:ext cx="1253610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클래스로더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566E8-B5F1-4A98-975C-E71D326B836A}"/>
              </a:ext>
            </a:extLst>
          </p:cNvPr>
          <p:cNvSpPr txBox="1"/>
          <p:nvPr/>
        </p:nvSpPr>
        <p:spPr>
          <a:xfrm>
            <a:off x="4875142" y="3418480"/>
            <a:ext cx="935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0x100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99F55E-FF99-4B27-B11A-92F2250B93CF}"/>
              </a:ext>
            </a:extLst>
          </p:cNvPr>
          <p:cNvSpPr txBox="1"/>
          <p:nvPr/>
        </p:nvSpPr>
        <p:spPr>
          <a:xfrm>
            <a:off x="3459331" y="5490644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19B1BA-384B-41C8-BCF7-2EC416925174}"/>
              </a:ext>
            </a:extLst>
          </p:cNvPr>
          <p:cNvSpPr/>
          <p:nvPr/>
        </p:nvSpPr>
        <p:spPr>
          <a:xfrm>
            <a:off x="6805863" y="3730244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Null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F383D4-B92E-4E95-BB0F-74C2EA52AFD3}"/>
              </a:ext>
            </a:extLst>
          </p:cNvPr>
          <p:cNvSpPr/>
          <p:nvPr/>
        </p:nvSpPr>
        <p:spPr>
          <a:xfrm>
            <a:off x="5050631" y="5060524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power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15A57E-117E-4109-9008-131C5E65DB6F}"/>
              </a:ext>
            </a:extLst>
          </p:cNvPr>
          <p:cNvSpPr/>
          <p:nvPr/>
        </p:nvSpPr>
        <p:spPr>
          <a:xfrm>
            <a:off x="5928247" y="5060523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channel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5D685A-BDCC-4F55-AA2B-B3D4E1708CD1}"/>
              </a:ext>
            </a:extLst>
          </p:cNvPr>
          <p:cNvSpPr txBox="1"/>
          <p:nvPr/>
        </p:nvSpPr>
        <p:spPr>
          <a:xfrm>
            <a:off x="4875142" y="4748759"/>
            <a:ext cx="935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0x500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3C173B-EDB8-4F3A-9DB7-9F03A45F5087}"/>
              </a:ext>
            </a:extLst>
          </p:cNvPr>
          <p:cNvSpPr/>
          <p:nvPr/>
        </p:nvSpPr>
        <p:spPr>
          <a:xfrm>
            <a:off x="6805863" y="5060523"/>
            <a:ext cx="877616" cy="49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caption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4B1BB3-4432-4A2C-A04F-27CDD4D37933}"/>
              </a:ext>
            </a:extLst>
          </p:cNvPr>
          <p:cNvSpPr txBox="1"/>
          <p:nvPr/>
        </p:nvSpPr>
        <p:spPr>
          <a:xfrm>
            <a:off x="5928247" y="3376368"/>
            <a:ext cx="1825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Product</a:t>
            </a:r>
            <a:r>
              <a:rPr lang="ko-KR" altLang="en-US" sz="1400" b="1" dirty="0"/>
              <a:t>타입 배열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897705-A07F-4BAA-B972-676D40CBDE2C}"/>
              </a:ext>
            </a:extLst>
          </p:cNvPr>
          <p:cNvSpPr txBox="1"/>
          <p:nvPr/>
        </p:nvSpPr>
        <p:spPr>
          <a:xfrm>
            <a:off x="6110990" y="4731994"/>
            <a:ext cx="1665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Tv</a:t>
            </a:r>
            <a:r>
              <a:rPr lang="ko-KR" altLang="en-US" sz="1400" b="1" dirty="0"/>
              <a:t>타입 인스턴스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3037F8-64BF-445D-AC88-2DA01EA88586}"/>
              </a:ext>
            </a:extLst>
          </p:cNvPr>
          <p:cNvCxnSpPr>
            <a:stCxn id="14" idx="2"/>
          </p:cNvCxnSpPr>
          <p:nvPr/>
        </p:nvCxnSpPr>
        <p:spPr>
          <a:xfrm flipH="1">
            <a:off x="5469306" y="4226999"/>
            <a:ext cx="20133" cy="50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FD211C9-FFF1-469B-B7F2-37ADB68C0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2811"/>
              </p:ext>
            </p:extLst>
          </p:nvPr>
        </p:nvGraphicFramePr>
        <p:xfrm>
          <a:off x="671327" y="4456110"/>
          <a:ext cx="23157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790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235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Tv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Tv(){ super(100) }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77765"/>
                  </a:ext>
                </a:extLst>
              </a:tr>
              <a:tr h="235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+toString() : String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63F4F58-5B0E-48CB-862B-211C9E203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23164"/>
              </p:ext>
            </p:extLst>
          </p:nvPr>
        </p:nvGraphicFramePr>
        <p:xfrm>
          <a:off x="671327" y="3248600"/>
          <a:ext cx="2315789" cy="97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789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2557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Product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68798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2785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product(int price){}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48814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745F68-5B68-4004-BB0A-61A951D9FD3C}"/>
              </a:ext>
            </a:extLst>
          </p:cNvPr>
          <p:cNvSpPr/>
          <p:nvPr/>
        </p:nvSpPr>
        <p:spPr>
          <a:xfrm>
            <a:off x="528636" y="449705"/>
            <a:ext cx="1435075" cy="73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.java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19622EA-FCD3-483B-BEFE-A867C8BEDD67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1963711" y="816198"/>
            <a:ext cx="1651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090786-A613-4B89-8750-05AF27DBFB7B}"/>
              </a:ext>
            </a:extLst>
          </p:cNvPr>
          <p:cNvSpPr/>
          <p:nvPr/>
        </p:nvSpPr>
        <p:spPr>
          <a:xfrm>
            <a:off x="3615556" y="449705"/>
            <a:ext cx="1435075" cy="73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.class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1C1F3E-A7A9-4A75-A342-E5FDDD01F34E}"/>
              </a:ext>
            </a:extLst>
          </p:cNvPr>
          <p:cNvSpPr txBox="1"/>
          <p:nvPr/>
        </p:nvSpPr>
        <p:spPr>
          <a:xfrm>
            <a:off x="2473701" y="4497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JDK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B08E70E-1E17-4F4D-8C74-4D040EF8B9A0}"/>
              </a:ext>
            </a:extLst>
          </p:cNvPr>
          <p:cNvCxnSpPr>
            <a:cxnSpLocks/>
          </p:cNvCxnSpPr>
          <p:nvPr/>
        </p:nvCxnSpPr>
        <p:spPr>
          <a:xfrm>
            <a:off x="5050631" y="816197"/>
            <a:ext cx="1651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02CDBF-B973-4F78-95BE-D5F02E56675F}"/>
              </a:ext>
            </a:extLst>
          </p:cNvPr>
          <p:cNvSpPr/>
          <p:nvPr/>
        </p:nvSpPr>
        <p:spPr>
          <a:xfrm>
            <a:off x="6690592" y="449704"/>
            <a:ext cx="1435075" cy="732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83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34B1064-8CF9-41C1-8F72-C69CCA67D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11940"/>
              </p:ext>
            </p:extLst>
          </p:nvPr>
        </p:nvGraphicFramePr>
        <p:xfrm>
          <a:off x="6096000" y="871860"/>
          <a:ext cx="2854239" cy="65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239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Parseable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+parse(String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fileName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07D8C0D-70F0-4287-92D9-FD4B597FC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02768"/>
              </p:ext>
            </p:extLst>
          </p:nvPr>
        </p:nvGraphicFramePr>
        <p:xfrm>
          <a:off x="4427668" y="2590099"/>
          <a:ext cx="3037434" cy="68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434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434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XMLParser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434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+parse(String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fileName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406699F-20FA-4BBC-BF2E-AAA5EC653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6556"/>
              </p:ext>
            </p:extLst>
          </p:nvPr>
        </p:nvGraphicFramePr>
        <p:xfrm>
          <a:off x="7764332" y="2590099"/>
          <a:ext cx="3253437" cy="656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437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284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HTMLParser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28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+parse(String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fileName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: void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CEEAE2-86AE-4105-B927-50C8933F18E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946385" y="1663579"/>
            <a:ext cx="1487409" cy="926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16AF55-52AA-4E84-89A6-D46EF008792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764333" y="1663579"/>
            <a:ext cx="1626717" cy="926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F8A236E-F2D9-4DC5-BBFB-A29CCE72A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10465"/>
              </p:ext>
            </p:extLst>
          </p:nvPr>
        </p:nvGraphicFramePr>
        <p:xfrm>
          <a:off x="1094282" y="871860"/>
          <a:ext cx="3177915" cy="68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7915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3434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ParserManager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3434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+(s)getParser(String type) : Parseable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14E983B-D132-4150-B9F3-D63708B3EB98}"/>
              </a:ext>
            </a:extLst>
          </p:cNvPr>
          <p:cNvCxnSpPr/>
          <p:nvPr/>
        </p:nvCxnSpPr>
        <p:spPr>
          <a:xfrm flipH="1">
            <a:off x="4272197" y="1034321"/>
            <a:ext cx="1823803" cy="0"/>
          </a:xfrm>
          <a:prstGeom prst="straightConnector1">
            <a:avLst/>
          </a:prstGeom>
          <a:ln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6290A3-AB7B-4632-9CAE-5A4522B82DEE}"/>
              </a:ext>
            </a:extLst>
          </p:cNvPr>
          <p:cNvSpPr txBox="1"/>
          <p:nvPr/>
        </p:nvSpPr>
        <p:spPr>
          <a:xfrm>
            <a:off x="1626699" y="2126839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자손인스턴스 생성</a:t>
            </a:r>
            <a:r>
              <a:rPr lang="en-US" altLang="ko-KR" sz="1400" dirty="0"/>
              <a:t>/</a:t>
            </a:r>
            <a:r>
              <a:rPr lang="ko-KR" altLang="en-US" sz="1400" dirty="0"/>
              <a:t>참조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9413AC-D3F4-47E8-A1D8-8A360A10FDCD}"/>
              </a:ext>
            </a:extLst>
          </p:cNvPr>
          <p:cNvCxnSpPr/>
          <p:nvPr/>
        </p:nvCxnSpPr>
        <p:spPr>
          <a:xfrm>
            <a:off x="2578308" y="1528778"/>
            <a:ext cx="1798820" cy="106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89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8308D6-E072-40A3-ADFE-3E6255BF8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11289"/>
              </p:ext>
            </p:extLst>
          </p:nvPr>
        </p:nvGraphicFramePr>
        <p:xfrm>
          <a:off x="1144822" y="1181024"/>
          <a:ext cx="3037434" cy="84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434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4213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4213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+methodA(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b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void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311CC6-30D8-4686-83B0-216F54EC1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44705"/>
              </p:ext>
            </p:extLst>
          </p:nvPr>
        </p:nvGraphicFramePr>
        <p:xfrm>
          <a:off x="5845591" y="1181023"/>
          <a:ext cx="3253437" cy="84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437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4213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42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+methodB() : void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2434BF-7437-4023-AFB2-53489E8181DA}"/>
              </a:ext>
            </a:extLst>
          </p:cNvPr>
          <p:cNvCxnSpPr>
            <a:cxnSpLocks/>
          </p:cNvCxnSpPr>
          <p:nvPr/>
        </p:nvCxnSpPr>
        <p:spPr>
          <a:xfrm flipV="1">
            <a:off x="4182256" y="1362635"/>
            <a:ext cx="1663335" cy="364102"/>
          </a:xfrm>
          <a:prstGeom prst="straightConnector1">
            <a:avLst/>
          </a:prstGeom>
          <a:ln w="63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781F5ABC-7ED6-4FD7-A869-E552C7DBC971}"/>
              </a:ext>
            </a:extLst>
          </p:cNvPr>
          <p:cNvSpPr/>
          <p:nvPr/>
        </p:nvSpPr>
        <p:spPr>
          <a:xfrm>
            <a:off x="1813810" y="284813"/>
            <a:ext cx="1738859" cy="6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A374556-7388-460D-BD13-0728F5F225B9}"/>
              </a:ext>
            </a:extLst>
          </p:cNvPr>
          <p:cNvSpPr/>
          <p:nvPr/>
        </p:nvSpPr>
        <p:spPr>
          <a:xfrm>
            <a:off x="6602879" y="284813"/>
            <a:ext cx="1738859" cy="6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Provider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8EDF2-E03F-4534-B10E-EB81F28EF627}"/>
              </a:ext>
            </a:extLst>
          </p:cNvPr>
          <p:cNvSpPr txBox="1"/>
          <p:nvPr/>
        </p:nvSpPr>
        <p:spPr>
          <a:xfrm>
            <a:off x="601083" y="2353133"/>
            <a:ext cx="22278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/>
              <a:t>public void methodA(B b){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b.methodB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01A8359-0079-413E-AA66-8A5B8859E000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1484167" y="2122296"/>
            <a:ext cx="461665" cy="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94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>
            <a:extLst>
              <a:ext uri="{FF2B5EF4-FFF2-40B4-BE49-F238E27FC236}">
                <a16:creationId xmlns:a16="http://schemas.microsoft.com/office/drawing/2014/main" id="{E668F8E3-2223-40DE-8D66-C7ACAA7F378A}"/>
              </a:ext>
            </a:extLst>
          </p:cNvPr>
          <p:cNvSpPr/>
          <p:nvPr/>
        </p:nvSpPr>
        <p:spPr>
          <a:xfrm>
            <a:off x="5117398" y="416739"/>
            <a:ext cx="1738859" cy="6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8308D6-E072-40A3-ADFE-3E6255BF8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72312"/>
              </p:ext>
            </p:extLst>
          </p:nvPr>
        </p:nvGraphicFramePr>
        <p:xfrm>
          <a:off x="259976" y="3772766"/>
          <a:ext cx="3037434" cy="84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434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4213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4213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methodA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void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311CC6-30D8-4686-83B0-216F54EC1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456573"/>
              </p:ext>
            </p:extLst>
          </p:nvPr>
        </p:nvGraphicFramePr>
        <p:xfrm>
          <a:off x="4360110" y="3772765"/>
          <a:ext cx="3253437" cy="126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437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4213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B implements 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42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methodB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연관된 각종 변수들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  <a:tr h="42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+methodB() : void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55391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781F5ABC-7ED6-4FD7-A869-E552C7DBC971}"/>
              </a:ext>
            </a:extLst>
          </p:cNvPr>
          <p:cNvSpPr/>
          <p:nvPr/>
        </p:nvSpPr>
        <p:spPr>
          <a:xfrm>
            <a:off x="928964" y="2876555"/>
            <a:ext cx="1738859" cy="6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A374556-7388-460D-BD13-0728F5F225B9}"/>
              </a:ext>
            </a:extLst>
          </p:cNvPr>
          <p:cNvSpPr/>
          <p:nvPr/>
        </p:nvSpPr>
        <p:spPr>
          <a:xfrm>
            <a:off x="5117398" y="2876555"/>
            <a:ext cx="1738859" cy="68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Provider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52E7367-DF97-4F63-91D7-02D58D5B8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09265"/>
              </p:ext>
            </p:extLst>
          </p:nvPr>
        </p:nvGraphicFramePr>
        <p:xfrm>
          <a:off x="4360110" y="1312949"/>
          <a:ext cx="3253437" cy="84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437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4213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42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+methodB() : void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5B51CB-361D-4959-ADE2-B0C73550A82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986828" y="2155593"/>
            <a:ext cx="0" cy="549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45B7E79-E9E0-4A55-A76A-0B1FC5B3C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56452"/>
              </p:ext>
            </p:extLst>
          </p:nvPr>
        </p:nvGraphicFramePr>
        <p:xfrm>
          <a:off x="243708" y="1312949"/>
          <a:ext cx="3253437" cy="84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437">
                  <a:extLst>
                    <a:ext uri="{9D8B030D-6E8A-4147-A177-3AD203B41FA5}">
                      <a16:colId xmlns:a16="http://schemas.microsoft.com/office/drawing/2014/main" val="2131414556"/>
                    </a:ext>
                  </a:extLst>
                </a:gridCol>
              </a:tblGrid>
              <a:tr h="42132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InterfaceManager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81149"/>
                  </a:ext>
                </a:extLst>
              </a:tr>
              <a:tr h="42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+(s)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getInstance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 : I  *new B()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49821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5532E0C-9675-4C8F-A72A-86643DB99F60}"/>
              </a:ext>
            </a:extLst>
          </p:cNvPr>
          <p:cNvCxnSpPr>
            <a:cxnSpLocks/>
          </p:cNvCxnSpPr>
          <p:nvPr/>
        </p:nvCxnSpPr>
        <p:spPr>
          <a:xfrm flipH="1">
            <a:off x="3497145" y="1541929"/>
            <a:ext cx="862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6D87F7-0201-4BB0-AF09-EB7E8CE9A2D0}"/>
              </a:ext>
            </a:extLst>
          </p:cNvPr>
          <p:cNvSpPr txBox="1"/>
          <p:nvPr/>
        </p:nvSpPr>
        <p:spPr>
          <a:xfrm>
            <a:off x="2914636" y="2591677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자손인스턴스 생성</a:t>
            </a:r>
            <a:r>
              <a:rPr lang="en-US" altLang="ko-KR" sz="1400" dirty="0"/>
              <a:t>/</a:t>
            </a:r>
            <a:r>
              <a:rPr lang="ko-KR" altLang="en-US" sz="1400" dirty="0"/>
              <a:t>참조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DC4E5525-3323-4E31-950C-7C453F6BFBE8}"/>
              </a:ext>
            </a:extLst>
          </p:cNvPr>
          <p:cNvSpPr/>
          <p:nvPr/>
        </p:nvSpPr>
        <p:spPr>
          <a:xfrm>
            <a:off x="1855694" y="2151529"/>
            <a:ext cx="3043114" cy="1712259"/>
          </a:xfrm>
          <a:custGeom>
            <a:avLst/>
            <a:gdLst>
              <a:gd name="connsiteX0" fmla="*/ 0 w 3043114"/>
              <a:gd name="connsiteY0" fmla="*/ 0 h 1712259"/>
              <a:gd name="connsiteX1" fmla="*/ 17930 w 3043114"/>
              <a:gd name="connsiteY1" fmla="*/ 44824 h 1712259"/>
              <a:gd name="connsiteX2" fmla="*/ 510988 w 3043114"/>
              <a:gd name="connsiteY2" fmla="*/ 564777 h 1712259"/>
              <a:gd name="connsiteX3" fmla="*/ 663388 w 3043114"/>
              <a:gd name="connsiteY3" fmla="*/ 717177 h 1712259"/>
              <a:gd name="connsiteX4" fmla="*/ 878541 w 3043114"/>
              <a:gd name="connsiteY4" fmla="*/ 824753 h 1712259"/>
              <a:gd name="connsiteX5" fmla="*/ 1102659 w 3043114"/>
              <a:gd name="connsiteY5" fmla="*/ 923365 h 1712259"/>
              <a:gd name="connsiteX6" fmla="*/ 1299882 w 3043114"/>
              <a:gd name="connsiteY6" fmla="*/ 1048871 h 1712259"/>
              <a:gd name="connsiteX7" fmla="*/ 1541930 w 3043114"/>
              <a:gd name="connsiteY7" fmla="*/ 1174377 h 1712259"/>
              <a:gd name="connsiteX8" fmla="*/ 1595718 w 3043114"/>
              <a:gd name="connsiteY8" fmla="*/ 1210236 h 1712259"/>
              <a:gd name="connsiteX9" fmla="*/ 1900518 w 3043114"/>
              <a:gd name="connsiteY9" fmla="*/ 1299883 h 1712259"/>
              <a:gd name="connsiteX10" fmla="*/ 1945341 w 3043114"/>
              <a:gd name="connsiteY10" fmla="*/ 1317812 h 1712259"/>
              <a:gd name="connsiteX11" fmla="*/ 1990165 w 3043114"/>
              <a:gd name="connsiteY11" fmla="*/ 1326777 h 1712259"/>
              <a:gd name="connsiteX12" fmla="*/ 2214282 w 3043114"/>
              <a:gd name="connsiteY12" fmla="*/ 1398495 h 1712259"/>
              <a:gd name="connsiteX13" fmla="*/ 2259106 w 3043114"/>
              <a:gd name="connsiteY13" fmla="*/ 1416424 h 1712259"/>
              <a:gd name="connsiteX14" fmla="*/ 2420471 w 3043114"/>
              <a:gd name="connsiteY14" fmla="*/ 1488142 h 1712259"/>
              <a:gd name="connsiteX15" fmla="*/ 2483224 w 3043114"/>
              <a:gd name="connsiteY15" fmla="*/ 1497106 h 1712259"/>
              <a:gd name="connsiteX16" fmla="*/ 2680447 w 3043114"/>
              <a:gd name="connsiteY16" fmla="*/ 1550895 h 1712259"/>
              <a:gd name="connsiteX17" fmla="*/ 2958353 w 3043114"/>
              <a:gd name="connsiteY17" fmla="*/ 1479177 h 1712259"/>
              <a:gd name="connsiteX18" fmla="*/ 3003177 w 3043114"/>
              <a:gd name="connsiteY18" fmla="*/ 1389530 h 1712259"/>
              <a:gd name="connsiteX19" fmla="*/ 3030071 w 3043114"/>
              <a:gd name="connsiteY19" fmla="*/ 941295 h 1712259"/>
              <a:gd name="connsiteX20" fmla="*/ 2958353 w 3043114"/>
              <a:gd name="connsiteY20" fmla="*/ 869577 h 1712259"/>
              <a:gd name="connsiteX21" fmla="*/ 2895600 w 3043114"/>
              <a:gd name="connsiteY21" fmla="*/ 815789 h 1712259"/>
              <a:gd name="connsiteX22" fmla="*/ 2259106 w 3043114"/>
              <a:gd name="connsiteY22" fmla="*/ 762000 h 1712259"/>
              <a:gd name="connsiteX23" fmla="*/ 2061882 w 3043114"/>
              <a:gd name="connsiteY23" fmla="*/ 833718 h 1712259"/>
              <a:gd name="connsiteX24" fmla="*/ 1972235 w 3043114"/>
              <a:gd name="connsiteY24" fmla="*/ 878542 h 1712259"/>
              <a:gd name="connsiteX25" fmla="*/ 1766047 w 3043114"/>
              <a:gd name="connsiteY25" fmla="*/ 1084730 h 1712259"/>
              <a:gd name="connsiteX26" fmla="*/ 1631577 w 3043114"/>
              <a:gd name="connsiteY26" fmla="*/ 1174377 h 1712259"/>
              <a:gd name="connsiteX27" fmla="*/ 1595718 w 3043114"/>
              <a:gd name="connsiteY27" fmla="*/ 1192306 h 1712259"/>
              <a:gd name="connsiteX28" fmla="*/ 1515035 w 3043114"/>
              <a:gd name="connsiteY28" fmla="*/ 1272989 h 1712259"/>
              <a:gd name="connsiteX29" fmla="*/ 1425388 w 3043114"/>
              <a:gd name="connsiteY29" fmla="*/ 1344706 h 1712259"/>
              <a:gd name="connsiteX30" fmla="*/ 1362635 w 3043114"/>
              <a:gd name="connsiteY30" fmla="*/ 1371600 h 1712259"/>
              <a:gd name="connsiteX31" fmla="*/ 1290918 w 3043114"/>
              <a:gd name="connsiteY31" fmla="*/ 1416424 h 1712259"/>
              <a:gd name="connsiteX32" fmla="*/ 1138518 w 3043114"/>
              <a:gd name="connsiteY32" fmla="*/ 1479177 h 1712259"/>
              <a:gd name="connsiteX33" fmla="*/ 1075765 w 3043114"/>
              <a:gd name="connsiteY33" fmla="*/ 1488142 h 1712259"/>
              <a:gd name="connsiteX34" fmla="*/ 1048871 w 3043114"/>
              <a:gd name="connsiteY34" fmla="*/ 1506071 h 1712259"/>
              <a:gd name="connsiteX35" fmla="*/ 959224 w 3043114"/>
              <a:gd name="connsiteY35" fmla="*/ 1532965 h 1712259"/>
              <a:gd name="connsiteX36" fmla="*/ 878541 w 3043114"/>
              <a:gd name="connsiteY36" fmla="*/ 1568824 h 1712259"/>
              <a:gd name="connsiteX37" fmla="*/ 851647 w 3043114"/>
              <a:gd name="connsiteY37" fmla="*/ 1577789 h 1712259"/>
              <a:gd name="connsiteX38" fmla="*/ 753035 w 3043114"/>
              <a:gd name="connsiteY38" fmla="*/ 1613647 h 1712259"/>
              <a:gd name="connsiteX39" fmla="*/ 833718 w 3043114"/>
              <a:gd name="connsiteY39" fmla="*/ 1506071 h 1712259"/>
              <a:gd name="connsiteX40" fmla="*/ 869577 w 3043114"/>
              <a:gd name="connsiteY40" fmla="*/ 1488142 h 1712259"/>
              <a:gd name="connsiteX41" fmla="*/ 887506 w 3043114"/>
              <a:gd name="connsiteY41" fmla="*/ 1452283 h 1712259"/>
              <a:gd name="connsiteX42" fmla="*/ 851647 w 3043114"/>
              <a:gd name="connsiteY42" fmla="*/ 1488142 h 1712259"/>
              <a:gd name="connsiteX43" fmla="*/ 788894 w 3043114"/>
              <a:gd name="connsiteY43" fmla="*/ 1541930 h 1712259"/>
              <a:gd name="connsiteX44" fmla="*/ 753035 w 3043114"/>
              <a:gd name="connsiteY44" fmla="*/ 1622612 h 1712259"/>
              <a:gd name="connsiteX45" fmla="*/ 797859 w 3043114"/>
              <a:gd name="connsiteY45" fmla="*/ 1640542 h 1712259"/>
              <a:gd name="connsiteX46" fmla="*/ 914400 w 3043114"/>
              <a:gd name="connsiteY46" fmla="*/ 1667436 h 1712259"/>
              <a:gd name="connsiteX47" fmla="*/ 968188 w 3043114"/>
              <a:gd name="connsiteY47" fmla="*/ 1685365 h 1712259"/>
              <a:gd name="connsiteX48" fmla="*/ 1048871 w 3043114"/>
              <a:gd name="connsiteY48" fmla="*/ 1712259 h 171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043114" h="1712259">
                <a:moveTo>
                  <a:pt x="0" y="0"/>
                </a:moveTo>
                <a:cubicBezTo>
                  <a:pt x="5977" y="14941"/>
                  <a:pt x="9651" y="31025"/>
                  <a:pt x="17930" y="44824"/>
                </a:cubicBezTo>
                <a:cubicBezTo>
                  <a:pt x="167003" y="293278"/>
                  <a:pt x="219655" y="282842"/>
                  <a:pt x="510988" y="564777"/>
                </a:cubicBezTo>
                <a:cubicBezTo>
                  <a:pt x="562614" y="614738"/>
                  <a:pt x="599130" y="685048"/>
                  <a:pt x="663388" y="717177"/>
                </a:cubicBezTo>
                <a:cubicBezTo>
                  <a:pt x="735106" y="753036"/>
                  <a:pt x="805149" y="792460"/>
                  <a:pt x="878541" y="824753"/>
                </a:cubicBezTo>
                <a:cubicBezTo>
                  <a:pt x="953247" y="857624"/>
                  <a:pt x="1030601" y="885036"/>
                  <a:pt x="1102659" y="923365"/>
                </a:cubicBezTo>
                <a:cubicBezTo>
                  <a:pt x="1171455" y="959959"/>
                  <a:pt x="1230705" y="1013002"/>
                  <a:pt x="1299882" y="1048871"/>
                </a:cubicBezTo>
                <a:cubicBezTo>
                  <a:pt x="1380565" y="1090706"/>
                  <a:pt x="1462143" y="1130857"/>
                  <a:pt x="1541930" y="1174377"/>
                </a:cubicBezTo>
                <a:cubicBezTo>
                  <a:pt x="1560847" y="1184696"/>
                  <a:pt x="1575711" y="1202233"/>
                  <a:pt x="1595718" y="1210236"/>
                </a:cubicBezTo>
                <a:cubicBezTo>
                  <a:pt x="1711734" y="1256642"/>
                  <a:pt x="1785302" y="1265318"/>
                  <a:pt x="1900518" y="1299883"/>
                </a:cubicBezTo>
                <a:cubicBezTo>
                  <a:pt x="1915931" y="1304507"/>
                  <a:pt x="1929928" y="1313188"/>
                  <a:pt x="1945341" y="1317812"/>
                </a:cubicBezTo>
                <a:cubicBezTo>
                  <a:pt x="1959936" y="1322190"/>
                  <a:pt x="1975570" y="1322399"/>
                  <a:pt x="1990165" y="1326777"/>
                </a:cubicBezTo>
                <a:cubicBezTo>
                  <a:pt x="2065294" y="1349316"/>
                  <a:pt x="2141454" y="1369365"/>
                  <a:pt x="2214282" y="1398495"/>
                </a:cubicBezTo>
                <a:cubicBezTo>
                  <a:pt x="2229223" y="1404471"/>
                  <a:pt x="2244348" y="1410008"/>
                  <a:pt x="2259106" y="1416424"/>
                </a:cubicBezTo>
                <a:cubicBezTo>
                  <a:pt x="2313086" y="1439894"/>
                  <a:pt x="2365089" y="1468205"/>
                  <a:pt x="2420471" y="1488142"/>
                </a:cubicBezTo>
                <a:cubicBezTo>
                  <a:pt x="2440352" y="1495299"/>
                  <a:pt x="2462306" y="1494118"/>
                  <a:pt x="2483224" y="1497106"/>
                </a:cubicBezTo>
                <a:cubicBezTo>
                  <a:pt x="2523962" y="1511920"/>
                  <a:pt x="2632695" y="1557717"/>
                  <a:pt x="2680447" y="1550895"/>
                </a:cubicBezTo>
                <a:cubicBezTo>
                  <a:pt x="2775156" y="1537365"/>
                  <a:pt x="2865718" y="1503083"/>
                  <a:pt x="2958353" y="1479177"/>
                </a:cubicBezTo>
                <a:cubicBezTo>
                  <a:pt x="2973294" y="1449295"/>
                  <a:pt x="2994132" y="1421692"/>
                  <a:pt x="3003177" y="1389530"/>
                </a:cubicBezTo>
                <a:cubicBezTo>
                  <a:pt x="3043154" y="1247388"/>
                  <a:pt x="3055024" y="1086853"/>
                  <a:pt x="3030071" y="941295"/>
                </a:cubicBezTo>
                <a:cubicBezTo>
                  <a:pt x="3020313" y="884373"/>
                  <a:pt x="2994724" y="881701"/>
                  <a:pt x="2958353" y="869577"/>
                </a:cubicBezTo>
                <a:cubicBezTo>
                  <a:pt x="2937435" y="851648"/>
                  <a:pt x="2918843" y="830580"/>
                  <a:pt x="2895600" y="815789"/>
                </a:cubicBezTo>
                <a:cubicBezTo>
                  <a:pt x="2656645" y="663726"/>
                  <a:pt x="2669292" y="747351"/>
                  <a:pt x="2259106" y="762000"/>
                </a:cubicBezTo>
                <a:cubicBezTo>
                  <a:pt x="2159100" y="792003"/>
                  <a:pt x="2164825" y="786926"/>
                  <a:pt x="2061882" y="833718"/>
                </a:cubicBezTo>
                <a:cubicBezTo>
                  <a:pt x="2031467" y="847543"/>
                  <a:pt x="1999839" y="859721"/>
                  <a:pt x="1972235" y="878542"/>
                </a:cubicBezTo>
                <a:cubicBezTo>
                  <a:pt x="1762055" y="1021847"/>
                  <a:pt x="1964049" y="909574"/>
                  <a:pt x="1766047" y="1084730"/>
                </a:cubicBezTo>
                <a:cubicBezTo>
                  <a:pt x="1725698" y="1120424"/>
                  <a:pt x="1677124" y="1145610"/>
                  <a:pt x="1631577" y="1174377"/>
                </a:cubicBezTo>
                <a:cubicBezTo>
                  <a:pt x="1620278" y="1181513"/>
                  <a:pt x="1606666" y="1184642"/>
                  <a:pt x="1595718" y="1192306"/>
                </a:cubicBezTo>
                <a:cubicBezTo>
                  <a:pt x="1451979" y="1292923"/>
                  <a:pt x="1606171" y="1188864"/>
                  <a:pt x="1515035" y="1272989"/>
                </a:cubicBezTo>
                <a:cubicBezTo>
                  <a:pt x="1486915" y="1298945"/>
                  <a:pt x="1457517" y="1323917"/>
                  <a:pt x="1425388" y="1344706"/>
                </a:cubicBezTo>
                <a:cubicBezTo>
                  <a:pt x="1406281" y="1357069"/>
                  <a:pt x="1382715" y="1360890"/>
                  <a:pt x="1362635" y="1371600"/>
                </a:cubicBezTo>
                <a:cubicBezTo>
                  <a:pt x="1337761" y="1384866"/>
                  <a:pt x="1315269" y="1402219"/>
                  <a:pt x="1290918" y="1416424"/>
                </a:cubicBezTo>
                <a:cubicBezTo>
                  <a:pt x="1251703" y="1439299"/>
                  <a:pt x="1162040" y="1472120"/>
                  <a:pt x="1138518" y="1479177"/>
                </a:cubicBezTo>
                <a:cubicBezTo>
                  <a:pt x="1118279" y="1485249"/>
                  <a:pt x="1096683" y="1485154"/>
                  <a:pt x="1075765" y="1488142"/>
                </a:cubicBezTo>
                <a:cubicBezTo>
                  <a:pt x="1066800" y="1494118"/>
                  <a:pt x="1058508" y="1501253"/>
                  <a:pt x="1048871" y="1506071"/>
                </a:cubicBezTo>
                <a:cubicBezTo>
                  <a:pt x="1009558" y="1525727"/>
                  <a:pt x="1001213" y="1524567"/>
                  <a:pt x="959224" y="1532965"/>
                </a:cubicBezTo>
                <a:cubicBezTo>
                  <a:pt x="932330" y="1544918"/>
                  <a:pt x="905708" y="1557504"/>
                  <a:pt x="878541" y="1568824"/>
                </a:cubicBezTo>
                <a:cubicBezTo>
                  <a:pt x="869818" y="1572458"/>
                  <a:pt x="860495" y="1574471"/>
                  <a:pt x="851647" y="1577789"/>
                </a:cubicBezTo>
                <a:cubicBezTo>
                  <a:pt x="751876" y="1615203"/>
                  <a:pt x="866016" y="1575988"/>
                  <a:pt x="753035" y="1613647"/>
                </a:cubicBezTo>
                <a:cubicBezTo>
                  <a:pt x="779450" y="1571383"/>
                  <a:pt x="794336" y="1535607"/>
                  <a:pt x="833718" y="1506071"/>
                </a:cubicBezTo>
                <a:cubicBezTo>
                  <a:pt x="844409" y="1498053"/>
                  <a:pt x="857624" y="1494118"/>
                  <a:pt x="869577" y="1488142"/>
                </a:cubicBezTo>
                <a:cubicBezTo>
                  <a:pt x="875553" y="1476189"/>
                  <a:pt x="900870" y="1452283"/>
                  <a:pt x="887506" y="1452283"/>
                </a:cubicBezTo>
                <a:cubicBezTo>
                  <a:pt x="870602" y="1452283"/>
                  <a:pt x="862778" y="1475420"/>
                  <a:pt x="851647" y="1488142"/>
                </a:cubicBezTo>
                <a:cubicBezTo>
                  <a:pt x="806390" y="1539863"/>
                  <a:pt x="847369" y="1512692"/>
                  <a:pt x="788894" y="1541930"/>
                </a:cubicBezTo>
                <a:cubicBezTo>
                  <a:pt x="788061" y="1543319"/>
                  <a:pt x="743316" y="1608033"/>
                  <a:pt x="753035" y="1622612"/>
                </a:cubicBezTo>
                <a:cubicBezTo>
                  <a:pt x="761961" y="1636002"/>
                  <a:pt x="783154" y="1634006"/>
                  <a:pt x="797859" y="1640542"/>
                </a:cubicBezTo>
                <a:cubicBezTo>
                  <a:pt x="867929" y="1671684"/>
                  <a:pt x="800171" y="1654743"/>
                  <a:pt x="914400" y="1667436"/>
                </a:cubicBezTo>
                <a:cubicBezTo>
                  <a:pt x="932329" y="1673412"/>
                  <a:pt x="950125" y="1679807"/>
                  <a:pt x="968188" y="1685365"/>
                </a:cubicBezTo>
                <a:cubicBezTo>
                  <a:pt x="1045272" y="1709083"/>
                  <a:pt x="1009054" y="1692353"/>
                  <a:pt x="1048871" y="17122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850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0C8E524-6C2C-4297-8D9A-E5BB7934FB77}"/>
              </a:ext>
            </a:extLst>
          </p:cNvPr>
          <p:cNvSpPr/>
          <p:nvPr/>
        </p:nvSpPr>
        <p:spPr>
          <a:xfrm>
            <a:off x="546847" y="815788"/>
            <a:ext cx="155089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0E00E1E-CD6B-4065-BEDF-E853D1D0F97B}"/>
              </a:ext>
            </a:extLst>
          </p:cNvPr>
          <p:cNvSpPr/>
          <p:nvPr/>
        </p:nvSpPr>
        <p:spPr>
          <a:xfrm>
            <a:off x="3890682" y="815788"/>
            <a:ext cx="155089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Provider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309AB-6021-4369-A570-0AA2C4AE59D2}"/>
              </a:ext>
            </a:extLst>
          </p:cNvPr>
          <p:cNvSpPr txBox="1"/>
          <p:nvPr/>
        </p:nvSpPr>
        <p:spPr>
          <a:xfrm>
            <a:off x="482961" y="1810870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서비스를 이용하는 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ADD3D-D506-463A-9868-39C5BD5AF2CF}"/>
              </a:ext>
            </a:extLst>
          </p:cNvPr>
          <p:cNvSpPr txBox="1"/>
          <p:nvPr/>
        </p:nvSpPr>
        <p:spPr>
          <a:xfrm>
            <a:off x="3826796" y="1814898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서비스를 제공하는 쪽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7419A0-51B4-4208-AB37-12DBB9D1E25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97741" y="1272988"/>
            <a:ext cx="1792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3D8CE7-3601-4E00-B639-71413E287321}"/>
              </a:ext>
            </a:extLst>
          </p:cNvPr>
          <p:cNvSpPr txBox="1"/>
          <p:nvPr/>
        </p:nvSpPr>
        <p:spPr>
          <a:xfrm>
            <a:off x="2259074" y="99598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직접적인 연관관계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B8587B-90E2-440C-88DA-9868D1E347BA}"/>
              </a:ext>
            </a:extLst>
          </p:cNvPr>
          <p:cNvSpPr/>
          <p:nvPr/>
        </p:nvSpPr>
        <p:spPr>
          <a:xfrm>
            <a:off x="610732" y="2716306"/>
            <a:ext cx="155089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278D2-52B5-4CE3-8DFB-AB102C98460F}"/>
              </a:ext>
            </a:extLst>
          </p:cNvPr>
          <p:cNvSpPr txBox="1"/>
          <p:nvPr/>
        </p:nvSpPr>
        <p:spPr>
          <a:xfrm>
            <a:off x="546846" y="3711388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서비스를 이용하는 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EF662F-C456-42BF-9424-DCC335E5983C}"/>
              </a:ext>
            </a:extLst>
          </p:cNvPr>
          <p:cNvSpPr txBox="1"/>
          <p:nvPr/>
        </p:nvSpPr>
        <p:spPr>
          <a:xfrm>
            <a:off x="4115900" y="4240556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서비스의 껍데기 정보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C46B73F-325D-410C-BD16-A499B2BD79E6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2161626" y="3173506"/>
            <a:ext cx="1792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6DD781-BA78-49FE-AB79-803BD1A65126}"/>
              </a:ext>
            </a:extLst>
          </p:cNvPr>
          <p:cNvSpPr txBox="1"/>
          <p:nvPr/>
        </p:nvSpPr>
        <p:spPr>
          <a:xfrm>
            <a:off x="2322959" y="2896507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간접적인 연관관계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807EFAE-C4A2-4974-8667-3337E09E0B0A}"/>
              </a:ext>
            </a:extLst>
          </p:cNvPr>
          <p:cNvSpPr/>
          <p:nvPr/>
        </p:nvSpPr>
        <p:spPr>
          <a:xfrm>
            <a:off x="3954566" y="2272097"/>
            <a:ext cx="1890422" cy="185750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FE00D31-B9A2-4A5B-983C-10586EAF3E8D}"/>
              </a:ext>
            </a:extLst>
          </p:cNvPr>
          <p:cNvSpPr/>
          <p:nvPr/>
        </p:nvSpPr>
        <p:spPr>
          <a:xfrm>
            <a:off x="4115900" y="2716306"/>
            <a:ext cx="155089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Provider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0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DFE0248-F2C0-4F03-9F84-E05AD6F08DDB}"/>
              </a:ext>
            </a:extLst>
          </p:cNvPr>
          <p:cNvSpPr/>
          <p:nvPr/>
        </p:nvSpPr>
        <p:spPr>
          <a:xfrm>
            <a:off x="700088" y="733426"/>
            <a:ext cx="1685925" cy="900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1ECEC0B-01AE-4626-9EDA-939EB11304B1}"/>
              </a:ext>
            </a:extLst>
          </p:cNvPr>
          <p:cNvSpPr/>
          <p:nvPr/>
        </p:nvSpPr>
        <p:spPr>
          <a:xfrm>
            <a:off x="700088" y="2528888"/>
            <a:ext cx="1685925" cy="900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Child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4C3D068-DB66-410F-8765-B78AAA33D6EF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1543051" y="1633538"/>
            <a:ext cx="0" cy="8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DE6172-DB8D-4C4B-8BCF-1A6C1A5551B0}"/>
              </a:ext>
            </a:extLst>
          </p:cNvPr>
          <p:cNvSpPr txBox="1"/>
          <p:nvPr/>
        </p:nvSpPr>
        <p:spPr>
          <a:xfrm>
            <a:off x="1757362" y="1758047"/>
            <a:ext cx="318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자손 클래스는 오직 하나의 </a:t>
            </a:r>
            <a:endParaRPr lang="en-US" altLang="ko-KR" dirty="0"/>
          </a:p>
          <a:p>
            <a:r>
              <a:rPr lang="ko-KR" altLang="en-US" dirty="0"/>
              <a:t>조상 클래스를 가질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5D2581-41EC-4582-B63A-C4861F23B490}"/>
              </a:ext>
            </a:extLst>
          </p:cNvPr>
          <p:cNvSpPr/>
          <p:nvPr/>
        </p:nvSpPr>
        <p:spPr>
          <a:xfrm>
            <a:off x="5569742" y="733426"/>
            <a:ext cx="4417215" cy="30194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Child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25CFEC7-C5F7-48D8-9699-E5805B75B690}"/>
              </a:ext>
            </a:extLst>
          </p:cNvPr>
          <p:cNvSpPr/>
          <p:nvPr/>
        </p:nvSpPr>
        <p:spPr>
          <a:xfrm>
            <a:off x="5804716" y="1758046"/>
            <a:ext cx="2181998" cy="13868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Parent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EF03F-E59F-4C6E-8D71-D5736EFCC1FE}"/>
              </a:ext>
            </a:extLst>
          </p:cNvPr>
          <p:cNvSpPr txBox="1"/>
          <p:nvPr/>
        </p:nvSpPr>
        <p:spPr>
          <a:xfrm>
            <a:off x="7626156" y="1834859"/>
            <a:ext cx="9890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extends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78CFB5-6636-47CF-8D29-1CAA59BB21EB}"/>
              </a:ext>
            </a:extLst>
          </p:cNvPr>
          <p:cNvCxnSpPr/>
          <p:nvPr/>
        </p:nvCxnSpPr>
        <p:spPr>
          <a:xfrm flipV="1">
            <a:off x="7300913" y="1633538"/>
            <a:ext cx="385762" cy="266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5C29D4-23CB-40B0-8C87-43117EB33941}"/>
              </a:ext>
            </a:extLst>
          </p:cNvPr>
          <p:cNvSpPr txBox="1"/>
          <p:nvPr/>
        </p:nvSpPr>
        <p:spPr>
          <a:xfrm>
            <a:off x="7778349" y="2478199"/>
            <a:ext cx="33922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맴버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변수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메서드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만 상속 가능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6A809A7-7E4B-43A3-8459-7C317FEA04A2}"/>
              </a:ext>
            </a:extLst>
          </p:cNvPr>
          <p:cNvSpPr/>
          <p:nvPr/>
        </p:nvSpPr>
        <p:spPr>
          <a:xfrm>
            <a:off x="6003154" y="2328863"/>
            <a:ext cx="91440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변수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6D1F6DC-5D73-4426-A250-21EBCD2C7005}"/>
              </a:ext>
            </a:extLst>
          </p:cNvPr>
          <p:cNvSpPr/>
          <p:nvPr/>
        </p:nvSpPr>
        <p:spPr>
          <a:xfrm>
            <a:off x="6785597" y="2471055"/>
            <a:ext cx="91440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메서드</a:t>
            </a:r>
          </a:p>
        </p:txBody>
      </p:sp>
    </p:spTree>
    <p:extLst>
      <p:ext uri="{BB962C8B-B14F-4D97-AF65-F5344CB8AC3E}">
        <p14:creationId xmlns:p14="http://schemas.microsoft.com/office/powerpoint/2010/main" val="415879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E8D7C8-B1AD-4BD7-987C-A38D4262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561974"/>
            <a:ext cx="7994590" cy="34528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123A4F-C9C4-4AF3-AD96-9C3FCF132E0A}"/>
              </a:ext>
            </a:extLst>
          </p:cNvPr>
          <p:cNvSpPr/>
          <p:nvPr/>
        </p:nvSpPr>
        <p:spPr>
          <a:xfrm>
            <a:off x="1357313" y="842963"/>
            <a:ext cx="2786062" cy="628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F06ADD-0ADC-4A34-A814-337A1D8CF8E0}"/>
              </a:ext>
            </a:extLst>
          </p:cNvPr>
          <p:cNvSpPr/>
          <p:nvPr/>
        </p:nvSpPr>
        <p:spPr>
          <a:xfrm>
            <a:off x="4324351" y="842963"/>
            <a:ext cx="1276350" cy="371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전역변수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88580A-BD6D-4F24-9E73-A3592BE9336F}"/>
              </a:ext>
            </a:extLst>
          </p:cNvPr>
          <p:cNvSpPr/>
          <p:nvPr/>
        </p:nvSpPr>
        <p:spPr>
          <a:xfrm>
            <a:off x="2352676" y="2686050"/>
            <a:ext cx="2447924" cy="3714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2CF206-8EAC-448B-B816-8BE643760B21}"/>
              </a:ext>
            </a:extLst>
          </p:cNvPr>
          <p:cNvSpPr/>
          <p:nvPr/>
        </p:nvSpPr>
        <p:spPr>
          <a:xfrm>
            <a:off x="5162551" y="2681287"/>
            <a:ext cx="1276350" cy="3714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지역변수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8F87BB-5D09-4B36-B4AF-9A4F86EEA639}"/>
              </a:ext>
            </a:extLst>
          </p:cNvPr>
          <p:cNvSpPr/>
          <p:nvPr/>
        </p:nvSpPr>
        <p:spPr>
          <a:xfrm>
            <a:off x="1714501" y="3274219"/>
            <a:ext cx="1276350" cy="261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991A86-05ED-458F-B8EA-DAA4D9770BDD}"/>
              </a:ext>
            </a:extLst>
          </p:cNvPr>
          <p:cNvSpPr/>
          <p:nvPr/>
        </p:nvSpPr>
        <p:spPr>
          <a:xfrm>
            <a:off x="3152777" y="3243263"/>
            <a:ext cx="604836" cy="2928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C40A2-D5F2-4C22-BB80-7B021A1566D7}"/>
              </a:ext>
            </a:extLst>
          </p:cNvPr>
          <p:cNvSpPr txBox="1"/>
          <p:nvPr/>
        </p:nvSpPr>
        <p:spPr>
          <a:xfrm>
            <a:off x="4962526" y="1495427"/>
            <a:ext cx="353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this.x : “</a:t>
            </a:r>
            <a:r>
              <a:rPr lang="ko-KR" altLang="en-US" dirty="0">
                <a:solidFill>
                  <a:srgbClr val="FF0000"/>
                </a:solidFill>
              </a:rPr>
              <a:t>이 클래스의 </a:t>
            </a:r>
            <a:r>
              <a:rPr lang="en-US" altLang="ko-KR" dirty="0">
                <a:solidFill>
                  <a:srgbClr val="FF0000"/>
                </a:solidFill>
              </a:rPr>
              <a:t>x </a:t>
            </a:r>
            <a:r>
              <a:rPr lang="ko-KR" altLang="en-US" dirty="0">
                <a:solidFill>
                  <a:srgbClr val="FF0000"/>
                </a:solidFill>
              </a:rPr>
              <a:t>전역변수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this() : “</a:t>
            </a:r>
            <a:r>
              <a:rPr lang="ko-KR" altLang="en-US" dirty="0">
                <a:solidFill>
                  <a:srgbClr val="FF0000"/>
                </a:solidFill>
              </a:rPr>
              <a:t>이 클래스의 생성자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0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DCB95E-3237-4EC6-A1FF-16A6C375C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76"/>
          <a:stretch/>
        </p:blipFill>
        <p:spPr>
          <a:xfrm>
            <a:off x="1600201" y="3300413"/>
            <a:ext cx="6639792" cy="29003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536A9D-CA52-443F-B34D-6F1E3185E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528637"/>
            <a:ext cx="6639793" cy="25717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FF0FCE-5BB6-46DB-85AE-C583F811DF45}"/>
              </a:ext>
            </a:extLst>
          </p:cNvPr>
          <p:cNvSpPr/>
          <p:nvPr/>
        </p:nvSpPr>
        <p:spPr>
          <a:xfrm>
            <a:off x="671512" y="528637"/>
            <a:ext cx="928689" cy="400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0C027B-9407-439B-9EF4-62F3394922C9}"/>
              </a:ext>
            </a:extLst>
          </p:cNvPr>
          <p:cNvSpPr/>
          <p:nvPr/>
        </p:nvSpPr>
        <p:spPr>
          <a:xfrm>
            <a:off x="671511" y="3300413"/>
            <a:ext cx="928689" cy="400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157A34-CFFC-4F21-ACE3-AC7E5907BFF8}"/>
              </a:ext>
            </a:extLst>
          </p:cNvPr>
          <p:cNvSpPr/>
          <p:nvPr/>
        </p:nvSpPr>
        <p:spPr>
          <a:xfrm>
            <a:off x="2586038" y="1914523"/>
            <a:ext cx="3257550" cy="985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E8249A-C318-4FC9-A465-1A7D21DA0775}"/>
              </a:ext>
            </a:extLst>
          </p:cNvPr>
          <p:cNvSpPr/>
          <p:nvPr/>
        </p:nvSpPr>
        <p:spPr>
          <a:xfrm>
            <a:off x="2838450" y="5038723"/>
            <a:ext cx="1219200" cy="319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B8302F7-6EC5-4DE5-B721-F06F484397FE}"/>
              </a:ext>
            </a:extLst>
          </p:cNvPr>
          <p:cNvCxnSpPr/>
          <p:nvPr/>
        </p:nvCxnSpPr>
        <p:spPr>
          <a:xfrm>
            <a:off x="3157538" y="2900363"/>
            <a:ext cx="0" cy="2138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95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3F0602-F739-4886-B722-AC4222D07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52412"/>
            <a:ext cx="11704252" cy="52911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167FF3-B5AF-45E5-9FEB-339A2E1E6F91}"/>
              </a:ext>
            </a:extLst>
          </p:cNvPr>
          <p:cNvSpPr/>
          <p:nvPr/>
        </p:nvSpPr>
        <p:spPr>
          <a:xfrm>
            <a:off x="1014413" y="2028823"/>
            <a:ext cx="1157287" cy="328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0B572D-2EB4-4751-AD16-532B147C74CB}"/>
              </a:ext>
            </a:extLst>
          </p:cNvPr>
          <p:cNvSpPr/>
          <p:nvPr/>
        </p:nvSpPr>
        <p:spPr>
          <a:xfrm>
            <a:off x="4452938" y="252412"/>
            <a:ext cx="2047875" cy="352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D3DE6-50B9-4212-901F-AC36B416693B}"/>
              </a:ext>
            </a:extLst>
          </p:cNvPr>
          <p:cNvSpPr txBox="1"/>
          <p:nvPr/>
        </p:nvSpPr>
        <p:spPr>
          <a:xfrm>
            <a:off x="2171700" y="20084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패키지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CAC9A7-62A0-41F1-B62E-152EE0534EB9}"/>
              </a:ext>
            </a:extLst>
          </p:cNvPr>
          <p:cNvSpPr/>
          <p:nvPr/>
        </p:nvSpPr>
        <p:spPr>
          <a:xfrm>
            <a:off x="1060088" y="2572401"/>
            <a:ext cx="1468800" cy="3286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51940-A5EA-439F-B149-8E2B2D833F14}"/>
              </a:ext>
            </a:extLst>
          </p:cNvPr>
          <p:cNvSpPr txBox="1"/>
          <p:nvPr/>
        </p:nvSpPr>
        <p:spPr>
          <a:xfrm>
            <a:off x="2519363" y="25286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클래스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6633E0-86B9-4DCE-955D-EA613CFA4E47}"/>
              </a:ext>
            </a:extLst>
          </p:cNvPr>
          <p:cNvSpPr/>
          <p:nvPr/>
        </p:nvSpPr>
        <p:spPr>
          <a:xfrm>
            <a:off x="4452938" y="1306441"/>
            <a:ext cx="2893637" cy="352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43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0B4FB-BA02-4B7D-BCAA-2A0BBE87537B}"/>
              </a:ext>
            </a:extLst>
          </p:cNvPr>
          <p:cNvSpPr txBox="1"/>
          <p:nvPr/>
        </p:nvSpPr>
        <p:spPr>
          <a:xfrm>
            <a:off x="382761" y="344602"/>
            <a:ext cx="73127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상속관계</a:t>
            </a:r>
            <a:r>
              <a:rPr lang="en-US" altLang="ko-KR" dirty="0"/>
              <a:t>] CaptionTv is Tv</a:t>
            </a:r>
          </a:p>
          <a:p>
            <a:endParaRPr lang="en-US" altLang="ko-KR" dirty="0"/>
          </a:p>
          <a:p>
            <a:r>
              <a:rPr lang="en-US" altLang="ko-KR" dirty="0"/>
              <a:t>          Tv</a:t>
            </a:r>
            <a:r>
              <a:rPr lang="ko-KR" altLang="en-US" dirty="0"/>
              <a:t>의 속성은 전원</a:t>
            </a:r>
            <a:r>
              <a:rPr lang="en-US" altLang="ko-KR" dirty="0"/>
              <a:t>,</a:t>
            </a:r>
            <a:r>
              <a:rPr lang="ko-KR" altLang="en-US" dirty="0"/>
              <a:t>채널이며 </a:t>
            </a:r>
            <a:r>
              <a:rPr lang="en-US" altLang="ko-KR" dirty="0"/>
              <a:t>/</a:t>
            </a:r>
            <a:r>
              <a:rPr lang="ko-KR" altLang="en-US" dirty="0"/>
              <a:t>기능은 전원</a:t>
            </a:r>
            <a:r>
              <a:rPr lang="en-US" altLang="ko-KR" dirty="0"/>
              <a:t>on/off, </a:t>
            </a:r>
            <a:r>
              <a:rPr lang="ko-KR" altLang="en-US" dirty="0"/>
              <a:t>채널</a:t>
            </a:r>
            <a:r>
              <a:rPr lang="en-US" altLang="ko-KR" dirty="0"/>
              <a:t>up/down</a:t>
            </a:r>
          </a:p>
          <a:p>
            <a:r>
              <a:rPr lang="en-US" altLang="ko-KR" dirty="0"/>
              <a:t>CaptionTv</a:t>
            </a:r>
            <a:r>
              <a:rPr lang="ko-KR" altLang="en-US" dirty="0"/>
              <a:t>의 속성은       캡션이며 </a:t>
            </a:r>
            <a:r>
              <a:rPr lang="en-US" altLang="ko-KR" dirty="0"/>
              <a:t>/</a:t>
            </a:r>
            <a:r>
              <a:rPr lang="ko-KR" altLang="en-US" dirty="0"/>
              <a:t>기능은 캡션</a:t>
            </a:r>
            <a:r>
              <a:rPr lang="en-US" altLang="ko-KR" dirty="0"/>
              <a:t>on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  <a:r>
              <a:rPr lang="ko-KR" altLang="en-US" dirty="0"/>
              <a:t>출력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5471C-965B-4839-8400-0F7D4C640940}"/>
              </a:ext>
            </a:extLst>
          </p:cNvPr>
          <p:cNvSpPr txBox="1"/>
          <p:nvPr/>
        </p:nvSpPr>
        <p:spPr>
          <a:xfrm>
            <a:off x="5843588" y="2176464"/>
            <a:ext cx="347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CaptionTv c = new CaptionTv();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701B6-45E5-4BDB-87B1-5237BF95AAE5}"/>
              </a:ext>
            </a:extLst>
          </p:cNvPr>
          <p:cNvSpPr txBox="1"/>
          <p:nvPr/>
        </p:nvSpPr>
        <p:spPr>
          <a:xfrm>
            <a:off x="385763" y="2176464"/>
            <a:ext cx="26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 t = new CaptionTv();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82C945-AF5C-4997-9F9F-C09970034CDA}"/>
              </a:ext>
            </a:extLst>
          </p:cNvPr>
          <p:cNvSpPr/>
          <p:nvPr/>
        </p:nvSpPr>
        <p:spPr>
          <a:xfrm>
            <a:off x="500063" y="3121819"/>
            <a:ext cx="1042987" cy="557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0x100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F9D1C-CB13-4CF5-B390-5A082CBD7F28}"/>
              </a:ext>
            </a:extLst>
          </p:cNvPr>
          <p:cNvSpPr txBox="1"/>
          <p:nvPr/>
        </p:nvSpPr>
        <p:spPr>
          <a:xfrm>
            <a:off x="889148" y="275248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299C4C-82B9-4446-819F-464E0F1D70CC}"/>
              </a:ext>
            </a:extLst>
          </p:cNvPr>
          <p:cNvCxnSpPr>
            <a:stCxn id="7" idx="3"/>
          </p:cNvCxnSpPr>
          <p:nvPr/>
        </p:nvCxnSpPr>
        <p:spPr>
          <a:xfrm>
            <a:off x="1543050" y="3400425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8B612D55-2B35-45C7-B78D-BFE27C8E1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7298"/>
              </p:ext>
            </p:extLst>
          </p:nvPr>
        </p:nvGraphicFramePr>
        <p:xfrm>
          <a:off x="2043113" y="3368558"/>
          <a:ext cx="3380534" cy="2960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722">
                  <a:extLst>
                    <a:ext uri="{9D8B030D-6E8A-4147-A177-3AD203B41FA5}">
                      <a16:colId xmlns:a16="http://schemas.microsoft.com/office/drawing/2014/main" val="2840170303"/>
                    </a:ext>
                  </a:extLst>
                </a:gridCol>
                <a:gridCol w="2371812">
                  <a:extLst>
                    <a:ext uri="{9D8B030D-6E8A-4147-A177-3AD203B41FA5}">
                      <a16:colId xmlns:a16="http://schemas.microsoft.com/office/drawing/2014/main" val="2216472956"/>
                    </a:ext>
                  </a:extLst>
                </a:gridCol>
              </a:tblGrid>
              <a:tr h="422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53734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channel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28975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power()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93309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channelUp()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05203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channelDown()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56001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caption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3087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caption(String text)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8668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9CF3CAA-C095-455F-9A6C-0EA4A0A9CB58}"/>
              </a:ext>
            </a:extLst>
          </p:cNvPr>
          <p:cNvSpPr txBox="1"/>
          <p:nvPr/>
        </p:nvSpPr>
        <p:spPr>
          <a:xfrm>
            <a:off x="3044761" y="2752487"/>
            <a:ext cx="22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CaptionTv </a:t>
            </a:r>
            <a:r>
              <a:rPr lang="ko-KR" altLang="en-US" dirty="0"/>
              <a:t>인스턴스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1BF0D-DF3C-4A7B-BB18-44DF952D5FEC}"/>
              </a:ext>
            </a:extLst>
          </p:cNvPr>
          <p:cNvSpPr txBox="1"/>
          <p:nvPr/>
        </p:nvSpPr>
        <p:spPr>
          <a:xfrm>
            <a:off x="3086100" y="299922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0x100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F466FC-2257-4765-9E4A-27BD5FB103B7}"/>
              </a:ext>
            </a:extLst>
          </p:cNvPr>
          <p:cNvSpPr/>
          <p:nvPr/>
        </p:nvSpPr>
        <p:spPr>
          <a:xfrm>
            <a:off x="1153964" y="2195275"/>
            <a:ext cx="513471" cy="278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96E4D8-F57C-4E59-836A-1B48D420731F}"/>
              </a:ext>
            </a:extLst>
          </p:cNvPr>
          <p:cNvSpPr/>
          <p:nvPr/>
        </p:nvSpPr>
        <p:spPr>
          <a:xfrm>
            <a:off x="1670438" y="2203163"/>
            <a:ext cx="1287915" cy="270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9731D0-5DD3-4EC7-B3B0-594861B73D9B}"/>
              </a:ext>
            </a:extLst>
          </p:cNvPr>
          <p:cNvSpPr txBox="1"/>
          <p:nvPr/>
        </p:nvSpPr>
        <p:spPr>
          <a:xfrm>
            <a:off x="1150961" y="19729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A3993-A27D-4381-9EE2-0FBE24DEC5C4}"/>
              </a:ext>
            </a:extLst>
          </p:cNvPr>
          <p:cNvSpPr txBox="1"/>
          <p:nvPr/>
        </p:nvSpPr>
        <p:spPr>
          <a:xfrm>
            <a:off x="1943193" y="194606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초기화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80742-D2DB-4569-84A1-2ABAFAC2F122}"/>
              </a:ext>
            </a:extLst>
          </p:cNvPr>
          <p:cNvSpPr/>
          <p:nvPr/>
        </p:nvSpPr>
        <p:spPr>
          <a:xfrm>
            <a:off x="753435" y="2221827"/>
            <a:ext cx="135713" cy="252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6A404D-D973-4881-97A7-E7237ECDCD50}"/>
              </a:ext>
            </a:extLst>
          </p:cNvPr>
          <p:cNvSpPr txBox="1"/>
          <p:nvPr/>
        </p:nvSpPr>
        <p:spPr>
          <a:xfrm>
            <a:off x="604950" y="19645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참조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150CF7-FA1D-4A59-AB3A-A5197876ECF1}"/>
              </a:ext>
            </a:extLst>
          </p:cNvPr>
          <p:cNvSpPr/>
          <p:nvPr/>
        </p:nvSpPr>
        <p:spPr>
          <a:xfrm>
            <a:off x="382761" y="2231231"/>
            <a:ext cx="346644" cy="252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717AE7-2821-49BC-A8F9-2012D3F39ECA}"/>
              </a:ext>
            </a:extLst>
          </p:cNvPr>
          <p:cNvSpPr txBox="1"/>
          <p:nvPr/>
        </p:nvSpPr>
        <p:spPr>
          <a:xfrm>
            <a:off x="162499" y="19645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타입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BB4540-7336-458D-BE90-7853FC4414FE}"/>
              </a:ext>
            </a:extLst>
          </p:cNvPr>
          <p:cNvSpPr/>
          <p:nvPr/>
        </p:nvSpPr>
        <p:spPr>
          <a:xfrm>
            <a:off x="5924550" y="3122141"/>
            <a:ext cx="1042987" cy="557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0x200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DE9265-9E66-46AE-A39F-0BA306AE4529}"/>
              </a:ext>
            </a:extLst>
          </p:cNvPr>
          <p:cNvSpPr txBox="1"/>
          <p:nvPr/>
        </p:nvSpPr>
        <p:spPr>
          <a:xfrm>
            <a:off x="6313635" y="275280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3D11E27-53EE-4816-8075-886A7A70B9EA}"/>
              </a:ext>
            </a:extLst>
          </p:cNvPr>
          <p:cNvCxnSpPr>
            <a:stCxn id="22" idx="3"/>
          </p:cNvCxnSpPr>
          <p:nvPr/>
        </p:nvCxnSpPr>
        <p:spPr>
          <a:xfrm>
            <a:off x="6967537" y="3400747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11">
            <a:extLst>
              <a:ext uri="{FF2B5EF4-FFF2-40B4-BE49-F238E27FC236}">
                <a16:creationId xmlns:a16="http://schemas.microsoft.com/office/drawing/2014/main" id="{02147BCD-5977-4923-9CDE-093803AAE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70885"/>
              </p:ext>
            </p:extLst>
          </p:nvPr>
        </p:nvGraphicFramePr>
        <p:xfrm>
          <a:off x="7467600" y="3368880"/>
          <a:ext cx="3380534" cy="2960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722">
                  <a:extLst>
                    <a:ext uri="{9D8B030D-6E8A-4147-A177-3AD203B41FA5}">
                      <a16:colId xmlns:a16="http://schemas.microsoft.com/office/drawing/2014/main" val="2840170303"/>
                    </a:ext>
                  </a:extLst>
                </a:gridCol>
                <a:gridCol w="2371812">
                  <a:extLst>
                    <a:ext uri="{9D8B030D-6E8A-4147-A177-3AD203B41FA5}">
                      <a16:colId xmlns:a16="http://schemas.microsoft.com/office/drawing/2014/main" val="2216472956"/>
                    </a:ext>
                  </a:extLst>
                </a:gridCol>
              </a:tblGrid>
              <a:tr h="422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953734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channel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28975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power()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993309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channelUp()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05203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channelDown()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56001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caption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3087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caption(String text)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8668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D8600B9-B5DE-4CD0-A31C-FE19F4516FC8}"/>
              </a:ext>
            </a:extLst>
          </p:cNvPr>
          <p:cNvSpPr txBox="1"/>
          <p:nvPr/>
        </p:nvSpPr>
        <p:spPr>
          <a:xfrm>
            <a:off x="8469248" y="2752809"/>
            <a:ext cx="22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CaptionTv </a:t>
            </a:r>
            <a:r>
              <a:rPr lang="ko-KR" altLang="en-US" dirty="0"/>
              <a:t>인스턴스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CB4AE2-32F9-4D5C-A95A-1A4C366506AF}"/>
              </a:ext>
            </a:extLst>
          </p:cNvPr>
          <p:cNvSpPr txBox="1"/>
          <p:nvPr/>
        </p:nvSpPr>
        <p:spPr>
          <a:xfrm>
            <a:off x="8510587" y="299954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0x200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44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90343F-4090-417C-B499-931B6ED8F7EF}"/>
              </a:ext>
            </a:extLst>
          </p:cNvPr>
          <p:cNvSpPr/>
          <p:nvPr/>
        </p:nvSpPr>
        <p:spPr>
          <a:xfrm>
            <a:off x="3225947" y="460351"/>
            <a:ext cx="1042987" cy="557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0x200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8A9EA-D3B0-429D-93FD-978807CAE505}"/>
              </a:ext>
            </a:extLst>
          </p:cNvPr>
          <p:cNvSpPr txBox="1"/>
          <p:nvPr/>
        </p:nvSpPr>
        <p:spPr>
          <a:xfrm>
            <a:off x="3615032" y="9101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06DF85-1A0C-4513-8789-BDDDA31A5C83}"/>
              </a:ext>
            </a:extLst>
          </p:cNvPr>
          <p:cNvCxnSpPr>
            <a:cxnSpLocks/>
          </p:cNvCxnSpPr>
          <p:nvPr/>
        </p:nvCxnSpPr>
        <p:spPr>
          <a:xfrm>
            <a:off x="752" y="690519"/>
            <a:ext cx="50006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652CCE01-4912-4887-A8B8-3A4317D5A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417182"/>
              </p:ext>
            </p:extLst>
          </p:nvPr>
        </p:nvGraphicFramePr>
        <p:xfrm>
          <a:off x="2043113" y="3368558"/>
          <a:ext cx="3380534" cy="211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722">
                  <a:extLst>
                    <a:ext uri="{9D8B030D-6E8A-4147-A177-3AD203B41FA5}">
                      <a16:colId xmlns:a16="http://schemas.microsoft.com/office/drawing/2014/main" val="2840170303"/>
                    </a:ext>
                  </a:extLst>
                </a:gridCol>
                <a:gridCol w="2371812">
                  <a:extLst>
                    <a:ext uri="{9D8B030D-6E8A-4147-A177-3AD203B41FA5}">
                      <a16:colId xmlns:a16="http://schemas.microsoft.com/office/drawing/2014/main" val="2216472956"/>
                    </a:ext>
                  </a:extLst>
                </a:gridCol>
              </a:tblGrid>
              <a:tr h="422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53734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channel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128975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power()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93309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channelUp()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05203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channelDown()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56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1E7D92-09F4-46A9-ADAC-55174707FEAB}"/>
              </a:ext>
            </a:extLst>
          </p:cNvPr>
          <p:cNvSpPr txBox="1"/>
          <p:nvPr/>
        </p:nvSpPr>
        <p:spPr>
          <a:xfrm>
            <a:off x="3044761" y="2752487"/>
            <a:ext cx="14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Tv </a:t>
            </a:r>
            <a:r>
              <a:rPr lang="ko-KR" altLang="en-US" dirty="0"/>
              <a:t>인스턴스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945A9-DC77-4004-AD7C-D2D6F685D9B9}"/>
              </a:ext>
            </a:extLst>
          </p:cNvPr>
          <p:cNvSpPr txBox="1"/>
          <p:nvPr/>
        </p:nvSpPr>
        <p:spPr>
          <a:xfrm>
            <a:off x="3086100" y="299922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0x100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BAE321-FF77-4044-B2BB-61A7A49C81AB}"/>
              </a:ext>
            </a:extLst>
          </p:cNvPr>
          <p:cNvSpPr/>
          <p:nvPr/>
        </p:nvSpPr>
        <p:spPr>
          <a:xfrm>
            <a:off x="2024327" y="460351"/>
            <a:ext cx="1042987" cy="557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0x200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6CCD47-FA49-4286-A99A-B7A248D34E28}"/>
              </a:ext>
            </a:extLst>
          </p:cNvPr>
          <p:cNvSpPr txBox="1"/>
          <p:nvPr/>
        </p:nvSpPr>
        <p:spPr>
          <a:xfrm>
            <a:off x="2413412" y="9101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3372120-A7F9-4420-A3CF-576562539D59}"/>
              </a:ext>
            </a:extLst>
          </p:cNvPr>
          <p:cNvCxnSpPr>
            <a:cxnSpLocks/>
          </p:cNvCxnSpPr>
          <p:nvPr/>
        </p:nvCxnSpPr>
        <p:spPr>
          <a:xfrm>
            <a:off x="1373053" y="578716"/>
            <a:ext cx="500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표 11">
            <a:extLst>
              <a:ext uri="{FF2B5EF4-FFF2-40B4-BE49-F238E27FC236}">
                <a16:creationId xmlns:a16="http://schemas.microsoft.com/office/drawing/2014/main" id="{4B8D06C1-39C5-4B4C-A794-25A1333E7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13148"/>
              </p:ext>
            </p:extLst>
          </p:nvPr>
        </p:nvGraphicFramePr>
        <p:xfrm>
          <a:off x="7467600" y="3368880"/>
          <a:ext cx="3380534" cy="2960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722">
                  <a:extLst>
                    <a:ext uri="{9D8B030D-6E8A-4147-A177-3AD203B41FA5}">
                      <a16:colId xmlns:a16="http://schemas.microsoft.com/office/drawing/2014/main" val="2840170303"/>
                    </a:ext>
                  </a:extLst>
                </a:gridCol>
                <a:gridCol w="2371812">
                  <a:extLst>
                    <a:ext uri="{9D8B030D-6E8A-4147-A177-3AD203B41FA5}">
                      <a16:colId xmlns:a16="http://schemas.microsoft.com/office/drawing/2014/main" val="2216472956"/>
                    </a:ext>
                  </a:extLst>
                </a:gridCol>
              </a:tblGrid>
              <a:tr h="422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953734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channel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28975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power()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993309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channelUp()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05203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channelDown()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56001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caption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3087"/>
                  </a:ext>
                </a:extLst>
              </a:tr>
              <a:tr h="422972">
                <a:tc>
                  <a:txBody>
                    <a:bodyPr/>
                    <a:lstStyle/>
                    <a:p>
                      <a:pPr algn="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caption(String text)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86686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7712932-C17A-4745-A801-BC77301C2700}"/>
              </a:ext>
            </a:extLst>
          </p:cNvPr>
          <p:cNvSpPr txBox="1"/>
          <p:nvPr/>
        </p:nvSpPr>
        <p:spPr>
          <a:xfrm>
            <a:off x="8469248" y="2752809"/>
            <a:ext cx="22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CaptionTv </a:t>
            </a:r>
            <a:r>
              <a:rPr lang="ko-KR" altLang="en-US" dirty="0"/>
              <a:t>인스턴스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929BD8-0163-4210-860F-A3350FA9E5B6}"/>
              </a:ext>
            </a:extLst>
          </p:cNvPr>
          <p:cNvSpPr txBox="1"/>
          <p:nvPr/>
        </p:nvSpPr>
        <p:spPr>
          <a:xfrm>
            <a:off x="8510587" y="299954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0x200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27EC7EA-6052-4676-841F-31517BA38C9F}"/>
              </a:ext>
            </a:extLst>
          </p:cNvPr>
          <p:cNvSpPr/>
          <p:nvPr/>
        </p:nvSpPr>
        <p:spPr>
          <a:xfrm>
            <a:off x="330066" y="289993"/>
            <a:ext cx="1042987" cy="557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0x100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587A89-DDFD-4BCA-A08E-CC58422133B5}"/>
              </a:ext>
            </a:extLst>
          </p:cNvPr>
          <p:cNvSpPr txBox="1"/>
          <p:nvPr/>
        </p:nvSpPr>
        <p:spPr>
          <a:xfrm>
            <a:off x="719151" y="-7933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44F4D26-D868-42A4-B3B9-6EF15FF3F71D}"/>
              </a:ext>
            </a:extLst>
          </p:cNvPr>
          <p:cNvCxnSpPr>
            <a:cxnSpLocks/>
          </p:cNvCxnSpPr>
          <p:nvPr/>
        </p:nvCxnSpPr>
        <p:spPr>
          <a:xfrm>
            <a:off x="2281042" y="-28917"/>
            <a:ext cx="0" cy="46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DC3F08-09A3-4079-B25E-33C00F16281E}"/>
              </a:ext>
            </a:extLst>
          </p:cNvPr>
          <p:cNvSpPr/>
          <p:nvPr/>
        </p:nvSpPr>
        <p:spPr>
          <a:xfrm>
            <a:off x="5945956" y="1856238"/>
            <a:ext cx="1042987" cy="557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0x100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E472CB-260C-4588-8730-BC2D9484D106}"/>
              </a:ext>
            </a:extLst>
          </p:cNvPr>
          <p:cNvSpPr txBox="1"/>
          <p:nvPr/>
        </p:nvSpPr>
        <p:spPr>
          <a:xfrm>
            <a:off x="6335041" y="148690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60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B1BF6D-53A8-4375-8B87-52EAC085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3" y="1158240"/>
            <a:ext cx="5617211" cy="31327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BB390-225C-4F25-B978-D6B2E37C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577" y="943491"/>
            <a:ext cx="5759588" cy="32221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9C3E29-57EA-4E4F-962B-6B732BD3DFE4}"/>
              </a:ext>
            </a:extLst>
          </p:cNvPr>
          <p:cNvSpPr/>
          <p:nvPr/>
        </p:nvSpPr>
        <p:spPr>
          <a:xfrm>
            <a:off x="7027704" y="818066"/>
            <a:ext cx="995680" cy="4036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업캐스팅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FD2911-A495-4ECA-BD8B-A0A623353689}"/>
              </a:ext>
            </a:extLst>
          </p:cNvPr>
          <p:cNvSpPr/>
          <p:nvPr/>
        </p:nvSpPr>
        <p:spPr>
          <a:xfrm>
            <a:off x="3200083" y="1019877"/>
            <a:ext cx="995680" cy="4036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다운캐스팅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D759380-D38C-42A5-9CC8-400701E2F7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033"/>
          <a:stretch/>
        </p:blipFill>
        <p:spPr>
          <a:xfrm>
            <a:off x="3148012" y="1885950"/>
            <a:ext cx="5895975" cy="203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4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1230</Words>
  <Application>Microsoft Office PowerPoint</Application>
  <PresentationFormat>와이드스크린</PresentationFormat>
  <Paragraphs>482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ㅂ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geoun</dc:creator>
  <cp:lastModifiedBy>choi geoun</cp:lastModifiedBy>
  <cp:revision>134</cp:revision>
  <dcterms:created xsi:type="dcterms:W3CDTF">2022-03-12T09:45:44Z</dcterms:created>
  <dcterms:modified xsi:type="dcterms:W3CDTF">2022-03-18T00:48:22Z</dcterms:modified>
</cp:coreProperties>
</file>