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3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5956A7-84FD-4F06-A5CB-A3864605F2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7D81186-B3C2-4C02-89CD-8A72C4FDAA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DD9F93-2159-4E31-8C83-D11DE87E6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AB26F-EBD8-4F03-B56E-E67DECD849E8}" type="datetimeFigureOut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C446C9-FEF4-4134-A1D8-4E797E860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161227-C872-450A-9B28-DE7AF1D6F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7105C-62B4-427E-A0C0-2B453E7FE2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123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D16E1C-3863-4DDA-92C7-72C846F6B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DB981D8-37C2-4E0B-8686-9167EAB933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16EAC1-4AB9-44FE-9037-EBAFFF632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AB26F-EBD8-4F03-B56E-E67DECD849E8}" type="datetimeFigureOut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56DB1B-DCA8-4E09-AC9E-A69418FCD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02E570-9818-4B8A-825A-6B24BE746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7105C-62B4-427E-A0C0-2B453E7FE2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7170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BF35E53-4173-49EB-B4FB-1F836C1FEE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5F27F4E-763E-4FCB-85AF-6F430AB87E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D8B872-1733-4FAD-BCAE-6850349C0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AB26F-EBD8-4F03-B56E-E67DECD849E8}" type="datetimeFigureOut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55C9D2-5BE6-4676-AFD1-2337CB12F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3807DF-7E1A-479B-9FF5-DD06C6B25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7105C-62B4-427E-A0C0-2B453E7FE2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209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CA36C5-6F1D-4E47-9611-221C99359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0A4F39-6986-4ABF-9EDF-B78F179279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3C1A60-0750-4F4F-B529-E3FC6CDFF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AB26F-EBD8-4F03-B56E-E67DECD849E8}" type="datetimeFigureOut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DB45F6-1AF8-43FB-9002-479014679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182494-9D90-4945-9A14-5F001F8D3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7105C-62B4-427E-A0C0-2B453E7FE2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6159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9A5661-2C39-432B-8618-F41F12198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5C5902-A319-4C3E-AD37-AD623E8D6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17BC7C-1C39-4ED2-A957-5FF74F686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AB26F-EBD8-4F03-B56E-E67DECD849E8}" type="datetimeFigureOut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2436EC-CCCC-4409-B9CC-01608ABDB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61E803-E326-4BA6-896C-6325F6495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7105C-62B4-427E-A0C0-2B453E7FE2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2307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67AB4B-D068-4621-A3C2-8E1D5A970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B473F4-880B-4171-A810-534A55810B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70300FB-5F17-44D0-8B1C-5CCBE09524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3EC5D5-4E90-4898-AB20-F1D1C3D81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AB26F-EBD8-4F03-B56E-E67DECD849E8}" type="datetimeFigureOut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358917-0B5B-449F-B922-F0E40C5B3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B882DF-6908-431C-9FF5-AA145D18D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7105C-62B4-427E-A0C0-2B453E7FE2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757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8269B-8A01-4C23-A56E-B842227EC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73DEBA-CA34-4C35-8F07-3D39771F4B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9063EB7-297A-4B3C-851B-0D0EE1F9DB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225845C-945F-485A-85A8-A1056FFA65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277AE6F-ACCE-49F1-ADB8-80DA2B2B3C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229919F-1470-4417-9962-756DD237D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AB26F-EBD8-4F03-B56E-E67DECD849E8}" type="datetimeFigureOut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7567C55-F455-4B25-B519-771AC341B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F932EC5-0035-45FB-8D5D-57817CEC0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7105C-62B4-427E-A0C0-2B453E7FE2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0708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34FC2D-F0E8-4E87-B3F5-CD8811C30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5643C5C-B5F6-4E72-B842-B7A7D49B1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AB26F-EBD8-4F03-B56E-E67DECD849E8}" type="datetimeFigureOut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6EBDAE1-D4C9-467D-99A7-D762C63F7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036A56D-31FB-4DA7-8957-877144A35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7105C-62B4-427E-A0C0-2B453E7FE2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2993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D8FADEF-D4DE-4A9A-88FD-2923525E9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AB26F-EBD8-4F03-B56E-E67DECD849E8}" type="datetimeFigureOut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67678ED-6F56-4929-A7D6-3DE199EA4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885157D-995E-4D81-984D-5AC39A756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7105C-62B4-427E-A0C0-2B453E7FE2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6845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D02246-D2C9-4EB7-9383-3FA2C8F1B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B227B9-605F-40AC-93F4-0F9A79D2FC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C06894-0CA0-4C44-8E86-27EDE55CF2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D068B17-AC75-45AB-BF3B-86EEEFBA4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AB26F-EBD8-4F03-B56E-E67DECD849E8}" type="datetimeFigureOut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9B9824-93D6-49E0-A34D-8C467E110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A09717-98A3-435B-A776-2578EB66B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7105C-62B4-427E-A0C0-2B453E7FE2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9275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16F545-947F-455F-9EDE-139EC7B77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D83F1A9-FE27-41C0-9D46-B3BCCEEA15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B88C1E0-850D-4BD4-86E6-86A550168B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8D49960-C4EF-426B-A044-9E250C47F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AB26F-EBD8-4F03-B56E-E67DECD849E8}" type="datetimeFigureOut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CD3489-5E9C-4570-BBD8-1FF9C4420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76366D-B6DB-4A71-946C-A63131BF6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7105C-62B4-427E-A0C0-2B453E7FE2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4354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383C091-5D56-4BFF-88A4-C05CD76A9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89FF4A-37FA-4278-A922-78F5B2250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2262BB-6E54-49A1-A577-B210812316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AB26F-EBD8-4F03-B56E-E67DECD849E8}" type="datetimeFigureOut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5E18D3-FB0C-400B-9A15-634EE6F537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453CCC-DE1A-4316-8C03-890FEB8BD5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7105C-62B4-427E-A0C0-2B453E7FE2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4527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5DCA546-28A9-4702-8782-C3A184ADE814}"/>
              </a:ext>
            </a:extLst>
          </p:cNvPr>
          <p:cNvSpPr/>
          <p:nvPr/>
        </p:nvSpPr>
        <p:spPr>
          <a:xfrm>
            <a:off x="4876800" y="1117600"/>
            <a:ext cx="1354667" cy="13546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Shape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E925D17-358F-4D05-BDDC-0ED723F457B9}"/>
              </a:ext>
            </a:extLst>
          </p:cNvPr>
          <p:cNvSpPr/>
          <p:nvPr/>
        </p:nvSpPr>
        <p:spPr>
          <a:xfrm>
            <a:off x="2523068" y="3488267"/>
            <a:ext cx="1354667" cy="13546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Circle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1181F00-FA64-4EF5-A22E-47DC116FDB96}"/>
              </a:ext>
            </a:extLst>
          </p:cNvPr>
          <p:cNvSpPr/>
          <p:nvPr/>
        </p:nvSpPr>
        <p:spPr>
          <a:xfrm>
            <a:off x="4876799" y="3488266"/>
            <a:ext cx="1354667" cy="13546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Triangle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BAC16DF-150F-495C-9201-CAFD45B7E351}"/>
              </a:ext>
            </a:extLst>
          </p:cNvPr>
          <p:cNvSpPr/>
          <p:nvPr/>
        </p:nvSpPr>
        <p:spPr>
          <a:xfrm>
            <a:off x="7230530" y="3488265"/>
            <a:ext cx="1354667" cy="13546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Square</a:t>
            </a:r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19CEDA1D-01F7-462C-8876-56D771D4901B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3200402" y="2472266"/>
            <a:ext cx="2015064" cy="1016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ABBF79D-93D9-4386-B374-E34DDDD492A7}"/>
              </a:ext>
            </a:extLst>
          </p:cNvPr>
          <p:cNvCxnSpPr>
            <a:stCxn id="6" idx="0"/>
            <a:endCxn id="4" idx="2"/>
          </p:cNvCxnSpPr>
          <p:nvPr/>
        </p:nvCxnSpPr>
        <p:spPr>
          <a:xfrm flipV="1">
            <a:off x="5554133" y="2472267"/>
            <a:ext cx="1" cy="1015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85DC1F3-680A-4BDA-901C-707438C92037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5892799" y="2472266"/>
            <a:ext cx="2015065" cy="1015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4C094A3-A7CF-4DCA-9305-F246E49AF1CC}"/>
              </a:ext>
            </a:extLst>
          </p:cNvPr>
          <p:cNvSpPr txBox="1"/>
          <p:nvPr/>
        </p:nvSpPr>
        <p:spPr>
          <a:xfrm>
            <a:off x="1634908" y="1317934"/>
            <a:ext cx="3130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속성 </a:t>
            </a:r>
            <a:r>
              <a:rPr lang="en-US" altLang="ko-KR" dirty="0"/>
              <a:t>: </a:t>
            </a:r>
            <a:r>
              <a:rPr lang="ko-KR" altLang="en-US" dirty="0"/>
              <a:t>위치</a:t>
            </a:r>
            <a:r>
              <a:rPr lang="en-US" altLang="ko-KR" dirty="0"/>
              <a:t>(point), </a:t>
            </a:r>
            <a:r>
              <a:rPr lang="ko-KR" altLang="en-US" dirty="0"/>
              <a:t>크기</a:t>
            </a:r>
            <a:r>
              <a:rPr lang="en-US" altLang="ko-KR" dirty="0"/>
              <a:t>(size)</a:t>
            </a:r>
          </a:p>
          <a:p>
            <a:r>
              <a:rPr lang="ko-KR" altLang="en-US" dirty="0"/>
              <a:t>기능 </a:t>
            </a:r>
            <a:r>
              <a:rPr lang="en-US" altLang="ko-KR" dirty="0"/>
              <a:t>: draw()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8738FC9-E3F4-4E87-A61E-E64C107C23A3}"/>
              </a:ext>
            </a:extLst>
          </p:cNvPr>
          <p:cNvSpPr txBox="1"/>
          <p:nvPr/>
        </p:nvSpPr>
        <p:spPr>
          <a:xfrm>
            <a:off x="5922715" y="-369332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A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928419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52F6803-264D-4DD1-8382-EBB2A47B4ADA}"/>
              </a:ext>
            </a:extLst>
          </p:cNvPr>
          <p:cNvSpPr/>
          <p:nvPr/>
        </p:nvSpPr>
        <p:spPr>
          <a:xfrm>
            <a:off x="1389530" y="400423"/>
            <a:ext cx="1048871" cy="10488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Object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4088270-9E3A-4170-B840-7471B1465846}"/>
              </a:ext>
            </a:extLst>
          </p:cNvPr>
          <p:cNvSpPr/>
          <p:nvPr/>
        </p:nvSpPr>
        <p:spPr>
          <a:xfrm>
            <a:off x="1389529" y="2071842"/>
            <a:ext cx="1048871" cy="10488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Animal</a:t>
            </a:r>
            <a:endParaRPr lang="ko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3169D9EE-670D-4F64-A61F-4B3ABB7D7CDA}"/>
              </a:ext>
            </a:extLst>
          </p:cNvPr>
          <p:cNvCxnSpPr>
            <a:stCxn id="5" idx="0"/>
            <a:endCxn id="4" idx="2"/>
          </p:cNvCxnSpPr>
          <p:nvPr/>
        </p:nvCxnSpPr>
        <p:spPr>
          <a:xfrm flipV="1">
            <a:off x="1913965" y="1449294"/>
            <a:ext cx="1" cy="622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4BB6C3D2-31E6-4174-9E95-F6C2C76072F9}"/>
              </a:ext>
            </a:extLst>
          </p:cNvPr>
          <p:cNvSpPr/>
          <p:nvPr/>
        </p:nvSpPr>
        <p:spPr>
          <a:xfrm>
            <a:off x="1389529" y="3743261"/>
            <a:ext cx="1048871" cy="10488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Cat</a:t>
            </a:r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B6CB707C-BBF2-4012-9554-8B55D44FE63A}"/>
              </a:ext>
            </a:extLst>
          </p:cNvPr>
          <p:cNvCxnSpPr>
            <a:stCxn id="8" idx="0"/>
          </p:cNvCxnSpPr>
          <p:nvPr/>
        </p:nvCxnSpPr>
        <p:spPr>
          <a:xfrm flipV="1">
            <a:off x="1913965" y="3120713"/>
            <a:ext cx="1" cy="622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4BD313A-B032-46F3-8F8F-EE1CD8D26BFC}"/>
              </a:ext>
            </a:extLst>
          </p:cNvPr>
          <p:cNvSpPr txBox="1"/>
          <p:nvPr/>
        </p:nvSpPr>
        <p:spPr>
          <a:xfrm>
            <a:off x="2814918" y="663388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최상위 객체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2AEE27-B815-4460-AAD0-4A6FFD46A086}"/>
              </a:ext>
            </a:extLst>
          </p:cNvPr>
          <p:cNvSpPr txBox="1"/>
          <p:nvPr/>
        </p:nvSpPr>
        <p:spPr>
          <a:xfrm>
            <a:off x="2814918" y="2071842"/>
            <a:ext cx="219675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class Animal extends Object{</a:t>
            </a:r>
          </a:p>
          <a:p>
            <a:r>
              <a:rPr lang="en-US" altLang="ko-KR" sz="1200" dirty="0"/>
              <a:t>    Animal(){</a:t>
            </a:r>
          </a:p>
          <a:p>
            <a:r>
              <a:rPr lang="en-US" altLang="ko-KR" sz="1200" dirty="0"/>
              <a:t>        </a:t>
            </a:r>
            <a:r>
              <a:rPr lang="en-US" altLang="ko-KR" sz="1200" dirty="0">
                <a:solidFill>
                  <a:srgbClr val="FF0000"/>
                </a:solidFill>
              </a:rPr>
              <a:t>super();</a:t>
            </a:r>
          </a:p>
          <a:p>
            <a:r>
              <a:rPr lang="en-US" altLang="ko-KR" sz="1200" dirty="0"/>
              <a:t>    }</a:t>
            </a:r>
          </a:p>
          <a:p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B253888-FA40-4151-81C9-F4A368405259}"/>
              </a:ext>
            </a:extLst>
          </p:cNvPr>
          <p:cNvSpPr/>
          <p:nvPr/>
        </p:nvSpPr>
        <p:spPr>
          <a:xfrm>
            <a:off x="3236259" y="2483224"/>
            <a:ext cx="806823" cy="215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08246513-5B75-4AE2-8F21-F539FA7AAABA}"/>
              </a:ext>
            </a:extLst>
          </p:cNvPr>
          <p:cNvCxnSpPr>
            <a:stCxn id="12" idx="3"/>
          </p:cNvCxnSpPr>
          <p:nvPr/>
        </p:nvCxnSpPr>
        <p:spPr>
          <a:xfrm flipV="1">
            <a:off x="4043082" y="2572871"/>
            <a:ext cx="403412" cy="179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B1D82AD-6734-436D-9170-7A173090A1C5}"/>
              </a:ext>
            </a:extLst>
          </p:cNvPr>
          <p:cNvSpPr txBox="1"/>
          <p:nvPr/>
        </p:nvSpPr>
        <p:spPr>
          <a:xfrm>
            <a:off x="4436882" y="2364903"/>
            <a:ext cx="227658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조상 객체 정보 포함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3B5E56A-AE9B-47EF-9919-018851B18E72}"/>
              </a:ext>
            </a:extLst>
          </p:cNvPr>
          <p:cNvSpPr txBox="1"/>
          <p:nvPr/>
        </p:nvSpPr>
        <p:spPr>
          <a:xfrm>
            <a:off x="4436882" y="2748571"/>
            <a:ext cx="3227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※ public/protected </a:t>
            </a:r>
            <a:r>
              <a:rPr lang="ko-KR" altLang="en-US" sz="1200" dirty="0">
                <a:solidFill>
                  <a:srgbClr val="FF0000"/>
                </a:solidFill>
              </a:rPr>
              <a:t>변수</a:t>
            </a:r>
            <a:r>
              <a:rPr lang="en-US" altLang="ko-KR" sz="1200" dirty="0">
                <a:solidFill>
                  <a:srgbClr val="FF0000"/>
                </a:solidFill>
              </a:rPr>
              <a:t>/</a:t>
            </a:r>
            <a:r>
              <a:rPr lang="ko-KR" altLang="en-US" sz="1200" dirty="0">
                <a:solidFill>
                  <a:srgbClr val="FF0000"/>
                </a:solidFill>
              </a:rPr>
              <a:t>메서드만 상속가능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en-US" altLang="ko-KR" sz="1200" dirty="0">
                <a:solidFill>
                  <a:srgbClr val="FF0000"/>
                </a:solidFill>
              </a:rPr>
              <a:t>※ static</a:t>
            </a:r>
            <a:r>
              <a:rPr lang="ko-KR" altLang="en-US" sz="1200" dirty="0">
                <a:solidFill>
                  <a:srgbClr val="FF0000"/>
                </a:solidFill>
              </a:rPr>
              <a:t>변수</a:t>
            </a:r>
            <a:r>
              <a:rPr lang="en-US" altLang="ko-KR" sz="1200" dirty="0">
                <a:solidFill>
                  <a:srgbClr val="FF0000"/>
                </a:solidFill>
              </a:rPr>
              <a:t>/</a:t>
            </a:r>
            <a:r>
              <a:rPr lang="ko-KR" altLang="en-US" sz="1200" dirty="0">
                <a:solidFill>
                  <a:srgbClr val="FF0000"/>
                </a:solidFill>
              </a:rPr>
              <a:t>메소드는 상속불가</a:t>
            </a:r>
          </a:p>
        </p:txBody>
      </p:sp>
    </p:spTree>
    <p:extLst>
      <p:ext uri="{BB962C8B-B14F-4D97-AF65-F5344CB8AC3E}">
        <p14:creationId xmlns:p14="http://schemas.microsoft.com/office/powerpoint/2010/main" val="951848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1974F10C-F3D4-4188-A9E2-05AFD7FD697D}"/>
              </a:ext>
            </a:extLst>
          </p:cNvPr>
          <p:cNvSpPr/>
          <p:nvPr/>
        </p:nvSpPr>
        <p:spPr>
          <a:xfrm>
            <a:off x="503942" y="3101787"/>
            <a:ext cx="2315882" cy="1116567"/>
          </a:xfrm>
          <a:prstGeom prst="rect">
            <a:avLst/>
          </a:prstGeom>
          <a:solidFill>
            <a:schemeClr val="accent1"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BDA633F-32AF-4059-9BE5-3D7739B1C693}"/>
              </a:ext>
            </a:extLst>
          </p:cNvPr>
          <p:cNvSpPr/>
          <p:nvPr/>
        </p:nvSpPr>
        <p:spPr>
          <a:xfrm>
            <a:off x="503942" y="3836894"/>
            <a:ext cx="2315882" cy="392155"/>
          </a:xfrm>
          <a:prstGeom prst="rect">
            <a:avLst/>
          </a:prstGeom>
          <a:solidFill>
            <a:schemeClr val="accent4"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F05F24B-8455-49C1-9395-F86F0827155E}"/>
              </a:ext>
            </a:extLst>
          </p:cNvPr>
          <p:cNvSpPr/>
          <p:nvPr/>
        </p:nvSpPr>
        <p:spPr>
          <a:xfrm>
            <a:off x="3256106" y="3846130"/>
            <a:ext cx="2315882" cy="392155"/>
          </a:xfrm>
          <a:prstGeom prst="rect">
            <a:avLst/>
          </a:prstGeom>
          <a:solidFill>
            <a:srgbClr val="FF0000">
              <a:alpha val="4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073242A-6E5C-4820-A910-B73B87663E71}"/>
              </a:ext>
            </a:extLst>
          </p:cNvPr>
          <p:cNvSpPr/>
          <p:nvPr/>
        </p:nvSpPr>
        <p:spPr>
          <a:xfrm>
            <a:off x="6008270" y="3855366"/>
            <a:ext cx="2315882" cy="373683"/>
          </a:xfrm>
          <a:prstGeom prst="rect">
            <a:avLst/>
          </a:prstGeom>
          <a:solidFill>
            <a:srgbClr val="33CC33">
              <a:alpha val="41961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F2076C0-1275-4D79-BCBC-88316BB7851C}"/>
              </a:ext>
            </a:extLst>
          </p:cNvPr>
          <p:cNvSpPr/>
          <p:nvPr/>
        </p:nvSpPr>
        <p:spPr>
          <a:xfrm>
            <a:off x="3256106" y="3115730"/>
            <a:ext cx="2315882" cy="1102623"/>
          </a:xfrm>
          <a:prstGeom prst="rect">
            <a:avLst/>
          </a:prstGeom>
          <a:solidFill>
            <a:schemeClr val="accent1"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5908DB4-6EE7-4A53-ABC5-82513C560A17}"/>
              </a:ext>
            </a:extLst>
          </p:cNvPr>
          <p:cNvSpPr/>
          <p:nvPr/>
        </p:nvSpPr>
        <p:spPr>
          <a:xfrm>
            <a:off x="6008270" y="3120437"/>
            <a:ext cx="2315882" cy="1097915"/>
          </a:xfrm>
          <a:prstGeom prst="rect">
            <a:avLst/>
          </a:prstGeom>
          <a:solidFill>
            <a:schemeClr val="accent1"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BD73A8AF-069B-411A-8F7F-78FD768CE8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335360"/>
              </p:ext>
            </p:extLst>
          </p:nvPr>
        </p:nvGraphicFramePr>
        <p:xfrm>
          <a:off x="503942" y="2745689"/>
          <a:ext cx="231588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5882">
                  <a:extLst>
                    <a:ext uri="{9D8B030D-6E8A-4147-A177-3AD203B41FA5}">
                      <a16:colId xmlns:a16="http://schemas.microsoft.com/office/drawing/2014/main" val="28794820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English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1954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+int alphabetNumber; 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7943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+displayAlphabet() : void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6039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+sayHello() : void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007238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3B23F6AF-83C3-4EE5-85A5-C98DE6DFC4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3149157"/>
              </p:ext>
            </p:extLst>
          </p:nvPr>
        </p:nvGraphicFramePr>
        <p:xfrm>
          <a:off x="3256106" y="2745689"/>
          <a:ext cx="231588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5882">
                  <a:extLst>
                    <a:ext uri="{9D8B030D-6E8A-4147-A177-3AD203B41FA5}">
                      <a16:colId xmlns:a16="http://schemas.microsoft.com/office/drawing/2014/main" val="28794820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German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1954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+int alphabetNumber; 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7943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+displayAlphabet() : void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6039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+sayHallo() : void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007238"/>
                  </a:ext>
                </a:extLst>
              </a:tr>
            </a:tbl>
          </a:graphicData>
        </a:graphic>
      </p:graphicFrame>
      <p:graphicFrame>
        <p:nvGraphicFramePr>
          <p:cNvPr id="8" name="표 6">
            <a:extLst>
              <a:ext uri="{FF2B5EF4-FFF2-40B4-BE49-F238E27FC236}">
                <a16:creationId xmlns:a16="http://schemas.microsoft.com/office/drawing/2014/main" id="{1A64108F-D988-4D1B-BF23-2AFAC04C0D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3671974"/>
              </p:ext>
            </p:extLst>
          </p:nvPr>
        </p:nvGraphicFramePr>
        <p:xfrm>
          <a:off x="3256106" y="727817"/>
          <a:ext cx="2315882" cy="12740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5882">
                  <a:extLst>
                    <a:ext uri="{9D8B030D-6E8A-4147-A177-3AD203B41FA5}">
                      <a16:colId xmlns:a16="http://schemas.microsoft.com/office/drawing/2014/main" val="28794820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Language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1954957"/>
                  </a:ext>
                </a:extLst>
              </a:tr>
              <a:tr h="497741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+int alphabetNumber;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(s)+String type;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7943067"/>
                  </a:ext>
                </a:extLst>
              </a:tr>
              <a:tr h="383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+displayAlphabet() : void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007238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3DE633DB-1CBB-4E67-9FBF-36996522CE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3168280"/>
              </p:ext>
            </p:extLst>
          </p:nvPr>
        </p:nvGraphicFramePr>
        <p:xfrm>
          <a:off x="6008270" y="2745689"/>
          <a:ext cx="231588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5882">
                  <a:extLst>
                    <a:ext uri="{9D8B030D-6E8A-4147-A177-3AD203B41FA5}">
                      <a16:colId xmlns:a16="http://schemas.microsoft.com/office/drawing/2014/main" val="28794820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Korean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1954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+int alphabetNumber; 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7943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+displayAlphabet() : void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6039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+sayAnyung() : void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007238"/>
                  </a:ext>
                </a:extLst>
              </a:tr>
            </a:tbl>
          </a:graphicData>
        </a:graphic>
      </p:graphicFrame>
      <p:sp>
        <p:nvSpPr>
          <p:cNvPr id="14" name="직사각형 13">
            <a:extLst>
              <a:ext uri="{FF2B5EF4-FFF2-40B4-BE49-F238E27FC236}">
                <a16:creationId xmlns:a16="http://schemas.microsoft.com/office/drawing/2014/main" id="{30A2315D-FA54-4B50-83F3-08A1D6A151E2}"/>
              </a:ext>
            </a:extLst>
          </p:cNvPr>
          <p:cNvSpPr/>
          <p:nvPr/>
        </p:nvSpPr>
        <p:spPr>
          <a:xfrm>
            <a:off x="3256106" y="1629882"/>
            <a:ext cx="2315882" cy="368976"/>
          </a:xfrm>
          <a:prstGeom prst="rect">
            <a:avLst/>
          </a:prstGeom>
          <a:solidFill>
            <a:schemeClr val="accent1"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579FD517-4422-4146-A4DC-3B0B5BE966D6}"/>
              </a:ext>
            </a:extLst>
          </p:cNvPr>
          <p:cNvCxnSpPr/>
          <p:nvPr/>
        </p:nvCxnSpPr>
        <p:spPr>
          <a:xfrm flipV="1">
            <a:off x="1636483" y="2008094"/>
            <a:ext cx="1990165" cy="737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9496D325-7317-46E9-9501-E868E6B2C14A}"/>
              </a:ext>
            </a:extLst>
          </p:cNvPr>
          <p:cNvCxnSpPr>
            <a:cxnSpLocks/>
            <a:stCxn id="7" idx="0"/>
            <a:endCxn id="8" idx="2"/>
          </p:cNvCxnSpPr>
          <p:nvPr/>
        </p:nvCxnSpPr>
        <p:spPr>
          <a:xfrm flipV="1">
            <a:off x="4414047" y="2001821"/>
            <a:ext cx="0" cy="743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86FD9D1D-C9BD-487D-9CB0-CD45FDA5765A}"/>
              </a:ext>
            </a:extLst>
          </p:cNvPr>
          <p:cNvCxnSpPr/>
          <p:nvPr/>
        </p:nvCxnSpPr>
        <p:spPr>
          <a:xfrm flipH="1" flipV="1">
            <a:off x="5258224" y="2008094"/>
            <a:ext cx="1999129" cy="737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CCA05C1-1C58-4136-AD08-F6C5A1B8E28D}"/>
              </a:ext>
            </a:extLst>
          </p:cNvPr>
          <p:cNvSpPr txBox="1"/>
          <p:nvPr/>
        </p:nvSpPr>
        <p:spPr>
          <a:xfrm>
            <a:off x="8760434" y="238334"/>
            <a:ext cx="2393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2060"/>
                </a:solidFill>
              </a:rPr>
              <a:t>Language</a:t>
            </a:r>
            <a:r>
              <a:rPr lang="en-US" altLang="ko-KR" sz="1200" dirty="0"/>
              <a:t> lan1 = new </a:t>
            </a:r>
            <a:r>
              <a:rPr lang="en-US" altLang="ko-KR" sz="1200" dirty="0">
                <a:solidFill>
                  <a:schemeClr val="accent2"/>
                </a:solidFill>
              </a:rPr>
              <a:t>English</a:t>
            </a:r>
            <a:r>
              <a:rPr lang="en-US" altLang="ko-KR" sz="1200" dirty="0"/>
              <a:t>();</a:t>
            </a:r>
            <a:endParaRPr lang="ko-KR" altLang="en-US" sz="1200" dirty="0"/>
          </a:p>
        </p:txBody>
      </p:sp>
      <p:graphicFrame>
        <p:nvGraphicFramePr>
          <p:cNvPr id="30" name="표 6">
            <a:extLst>
              <a:ext uri="{FF2B5EF4-FFF2-40B4-BE49-F238E27FC236}">
                <a16:creationId xmlns:a16="http://schemas.microsoft.com/office/drawing/2014/main" id="{58FF9BCA-7CC1-4386-9852-FD4B137F82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2666419"/>
              </p:ext>
            </p:extLst>
          </p:nvPr>
        </p:nvGraphicFramePr>
        <p:xfrm>
          <a:off x="8834885" y="605985"/>
          <a:ext cx="231588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5882">
                  <a:extLst>
                    <a:ext uri="{9D8B030D-6E8A-4147-A177-3AD203B41FA5}">
                      <a16:colId xmlns:a16="http://schemas.microsoft.com/office/drawing/2014/main" val="28794820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0x100                   Language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타입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1954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+int alphabetNumber; 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7943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+displayAlphabet() : void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039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+sayHello() : void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007238"/>
                  </a:ext>
                </a:extLst>
              </a:tr>
            </a:tbl>
          </a:graphicData>
        </a:graphic>
      </p:graphicFrame>
      <p:sp>
        <p:nvSpPr>
          <p:cNvPr id="31" name="직사각형 30">
            <a:extLst>
              <a:ext uri="{FF2B5EF4-FFF2-40B4-BE49-F238E27FC236}">
                <a16:creationId xmlns:a16="http://schemas.microsoft.com/office/drawing/2014/main" id="{26CE302E-81BE-4777-B34F-547EE6AE2475}"/>
              </a:ext>
            </a:extLst>
          </p:cNvPr>
          <p:cNvSpPr/>
          <p:nvPr/>
        </p:nvSpPr>
        <p:spPr>
          <a:xfrm>
            <a:off x="8834885" y="962084"/>
            <a:ext cx="2315882" cy="735106"/>
          </a:xfrm>
          <a:prstGeom prst="rect">
            <a:avLst/>
          </a:prstGeom>
          <a:solidFill>
            <a:schemeClr val="accent1"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28EF2E2-20C8-4C54-A0D6-F1077FC17E1D}"/>
              </a:ext>
            </a:extLst>
          </p:cNvPr>
          <p:cNvSpPr txBox="1"/>
          <p:nvPr/>
        </p:nvSpPr>
        <p:spPr>
          <a:xfrm>
            <a:off x="8760434" y="2374378"/>
            <a:ext cx="23112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German</a:t>
            </a:r>
            <a:r>
              <a:rPr lang="en-US" altLang="ko-KR" sz="1200" dirty="0"/>
              <a:t> lan2 = new </a:t>
            </a:r>
            <a:r>
              <a:rPr lang="en-US" altLang="ko-KR" sz="1200" dirty="0">
                <a:solidFill>
                  <a:srgbClr val="FF0000"/>
                </a:solidFill>
              </a:rPr>
              <a:t>German</a:t>
            </a:r>
            <a:r>
              <a:rPr lang="en-US" altLang="ko-KR" sz="1200" dirty="0"/>
              <a:t>();</a:t>
            </a:r>
            <a:endParaRPr lang="ko-KR" altLang="en-US" sz="1200" dirty="0"/>
          </a:p>
        </p:txBody>
      </p:sp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4E51E462-E1B0-4C03-8D9C-3B9C4BF42C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7721232"/>
              </p:ext>
            </p:extLst>
          </p:nvPr>
        </p:nvGraphicFramePr>
        <p:xfrm>
          <a:off x="8834885" y="2734995"/>
          <a:ext cx="231588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5882">
                  <a:extLst>
                    <a:ext uri="{9D8B030D-6E8A-4147-A177-3AD203B41FA5}">
                      <a16:colId xmlns:a16="http://schemas.microsoft.com/office/drawing/2014/main" val="28794820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0x200                     German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타입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1954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+int alphabetNumber; 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7943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+displayAlphabet() : void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039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+sayHallo() : void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007238"/>
                  </a:ext>
                </a:extLst>
              </a:tr>
            </a:tbl>
          </a:graphicData>
        </a:graphic>
      </p:graphicFrame>
      <p:sp>
        <p:nvSpPr>
          <p:cNvPr id="48" name="직사각형 47">
            <a:extLst>
              <a:ext uri="{FF2B5EF4-FFF2-40B4-BE49-F238E27FC236}">
                <a16:creationId xmlns:a16="http://schemas.microsoft.com/office/drawing/2014/main" id="{FFDAFB2D-A1E9-4725-A336-C9D2997EB5CF}"/>
              </a:ext>
            </a:extLst>
          </p:cNvPr>
          <p:cNvSpPr/>
          <p:nvPr/>
        </p:nvSpPr>
        <p:spPr>
          <a:xfrm>
            <a:off x="8834885" y="3101788"/>
            <a:ext cx="2315882" cy="1122333"/>
          </a:xfrm>
          <a:prstGeom prst="rect">
            <a:avLst/>
          </a:prstGeom>
          <a:solidFill>
            <a:srgbClr val="FF0000">
              <a:alpha val="4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32FB58B-246A-4D54-B99A-56B9C36D058A}"/>
              </a:ext>
            </a:extLst>
          </p:cNvPr>
          <p:cNvSpPr/>
          <p:nvPr/>
        </p:nvSpPr>
        <p:spPr>
          <a:xfrm>
            <a:off x="3256106" y="1099127"/>
            <a:ext cx="2315882" cy="286327"/>
          </a:xfrm>
          <a:prstGeom prst="rect">
            <a:avLst/>
          </a:prstGeom>
          <a:solidFill>
            <a:schemeClr val="accent1"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2212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BD73A8AF-069B-411A-8F7F-78FD768CE8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8833220"/>
              </p:ext>
            </p:extLst>
          </p:nvPr>
        </p:nvGraphicFramePr>
        <p:xfrm>
          <a:off x="503942" y="2745689"/>
          <a:ext cx="231588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5882">
                  <a:extLst>
                    <a:ext uri="{9D8B030D-6E8A-4147-A177-3AD203B41FA5}">
                      <a16:colId xmlns:a16="http://schemas.microsoft.com/office/drawing/2014/main" val="28794820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English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1954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+int alphabetNumber; 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7943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+sayHello() : void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6039932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3B23F6AF-83C3-4EE5-85A5-C98DE6DFC4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9227779"/>
              </p:ext>
            </p:extLst>
          </p:nvPr>
        </p:nvGraphicFramePr>
        <p:xfrm>
          <a:off x="3256106" y="2745689"/>
          <a:ext cx="231588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5882">
                  <a:extLst>
                    <a:ext uri="{9D8B030D-6E8A-4147-A177-3AD203B41FA5}">
                      <a16:colId xmlns:a16="http://schemas.microsoft.com/office/drawing/2014/main" val="28794820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German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1954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+int alphabetNumber; 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7943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+sayHello() : void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6039932"/>
                  </a:ext>
                </a:extLst>
              </a:tr>
            </a:tbl>
          </a:graphicData>
        </a:graphic>
      </p:graphicFrame>
      <p:graphicFrame>
        <p:nvGraphicFramePr>
          <p:cNvPr id="8" name="표 6">
            <a:extLst>
              <a:ext uri="{FF2B5EF4-FFF2-40B4-BE49-F238E27FC236}">
                <a16:creationId xmlns:a16="http://schemas.microsoft.com/office/drawing/2014/main" id="{1A64108F-D988-4D1B-BF23-2AFAC04C0D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9886021"/>
              </p:ext>
            </p:extLst>
          </p:nvPr>
        </p:nvGraphicFramePr>
        <p:xfrm>
          <a:off x="3256106" y="867866"/>
          <a:ext cx="2315882" cy="11402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5882">
                  <a:extLst>
                    <a:ext uri="{9D8B030D-6E8A-4147-A177-3AD203B41FA5}">
                      <a16:colId xmlns:a16="http://schemas.microsoft.com/office/drawing/2014/main" val="2879482064"/>
                    </a:ext>
                  </a:extLst>
                </a:gridCol>
              </a:tblGrid>
              <a:tr h="3293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Language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1954957"/>
                  </a:ext>
                </a:extLst>
              </a:tr>
              <a:tr h="398475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+int alphabetNumber;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7943067"/>
                  </a:ext>
                </a:extLst>
              </a:tr>
              <a:tr h="4123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+sayHello() : void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007238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3DE633DB-1CBB-4E67-9FBF-36996522CE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8259687"/>
              </p:ext>
            </p:extLst>
          </p:nvPr>
        </p:nvGraphicFramePr>
        <p:xfrm>
          <a:off x="6008270" y="2745689"/>
          <a:ext cx="231588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5882">
                  <a:extLst>
                    <a:ext uri="{9D8B030D-6E8A-4147-A177-3AD203B41FA5}">
                      <a16:colId xmlns:a16="http://schemas.microsoft.com/office/drawing/2014/main" val="28794820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Korean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1954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+int alphabetNumber; 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7943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+sayHello() : void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6039932"/>
                  </a:ext>
                </a:extLst>
              </a:tr>
            </a:tbl>
          </a:graphicData>
        </a:graphic>
      </p:graphicFrame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579FD517-4422-4146-A4DC-3B0B5BE966D6}"/>
              </a:ext>
            </a:extLst>
          </p:cNvPr>
          <p:cNvCxnSpPr/>
          <p:nvPr/>
        </p:nvCxnSpPr>
        <p:spPr>
          <a:xfrm flipV="1">
            <a:off x="1636483" y="2008094"/>
            <a:ext cx="1990165" cy="737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9496D325-7317-46E9-9501-E868E6B2C14A}"/>
              </a:ext>
            </a:extLst>
          </p:cNvPr>
          <p:cNvCxnSpPr>
            <a:cxnSpLocks/>
            <a:stCxn id="7" idx="0"/>
            <a:endCxn id="8" idx="2"/>
          </p:cNvCxnSpPr>
          <p:nvPr/>
        </p:nvCxnSpPr>
        <p:spPr>
          <a:xfrm flipV="1">
            <a:off x="4414047" y="2008094"/>
            <a:ext cx="0" cy="737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86FD9D1D-C9BD-487D-9CB0-CD45FDA5765A}"/>
              </a:ext>
            </a:extLst>
          </p:cNvPr>
          <p:cNvCxnSpPr/>
          <p:nvPr/>
        </p:nvCxnSpPr>
        <p:spPr>
          <a:xfrm flipH="1" flipV="1">
            <a:off x="5258224" y="2008094"/>
            <a:ext cx="1999129" cy="737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CCA05C1-1C58-4136-AD08-F6C5A1B8E28D}"/>
              </a:ext>
            </a:extLst>
          </p:cNvPr>
          <p:cNvSpPr txBox="1"/>
          <p:nvPr/>
        </p:nvSpPr>
        <p:spPr>
          <a:xfrm>
            <a:off x="8760434" y="238334"/>
            <a:ext cx="2393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2060"/>
                </a:solidFill>
              </a:rPr>
              <a:t>Language</a:t>
            </a:r>
            <a:r>
              <a:rPr lang="en-US" altLang="ko-KR" sz="1200" dirty="0"/>
              <a:t> lan1 = new </a:t>
            </a:r>
            <a:r>
              <a:rPr lang="en-US" altLang="ko-KR" sz="1200" dirty="0">
                <a:solidFill>
                  <a:schemeClr val="accent2"/>
                </a:solidFill>
              </a:rPr>
              <a:t>English</a:t>
            </a:r>
            <a:r>
              <a:rPr lang="en-US" altLang="ko-KR" sz="1200" dirty="0"/>
              <a:t>();</a:t>
            </a:r>
            <a:endParaRPr lang="ko-KR" altLang="en-US" sz="1200" dirty="0"/>
          </a:p>
        </p:txBody>
      </p:sp>
      <p:graphicFrame>
        <p:nvGraphicFramePr>
          <p:cNvPr id="30" name="표 6">
            <a:extLst>
              <a:ext uri="{FF2B5EF4-FFF2-40B4-BE49-F238E27FC236}">
                <a16:creationId xmlns:a16="http://schemas.microsoft.com/office/drawing/2014/main" id="{58FF9BCA-7CC1-4386-9852-FD4B137F8251}"/>
              </a:ext>
            </a:extLst>
          </p:cNvPr>
          <p:cNvGraphicFramePr>
            <a:graphicFrameLocks noGrp="1"/>
          </p:cNvGraphicFramePr>
          <p:nvPr/>
        </p:nvGraphicFramePr>
        <p:xfrm>
          <a:off x="8834885" y="605985"/>
          <a:ext cx="231588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5882">
                  <a:extLst>
                    <a:ext uri="{9D8B030D-6E8A-4147-A177-3AD203B41FA5}">
                      <a16:colId xmlns:a16="http://schemas.microsoft.com/office/drawing/2014/main" val="28794820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0x100                   Language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타입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1954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+int alphabetNumber; 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7943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+displayAlphabet() : void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039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+sayHello() : void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007238"/>
                  </a:ext>
                </a:extLst>
              </a:tr>
            </a:tbl>
          </a:graphicData>
        </a:graphic>
      </p:graphicFrame>
      <p:sp>
        <p:nvSpPr>
          <p:cNvPr id="31" name="직사각형 30">
            <a:extLst>
              <a:ext uri="{FF2B5EF4-FFF2-40B4-BE49-F238E27FC236}">
                <a16:creationId xmlns:a16="http://schemas.microsoft.com/office/drawing/2014/main" id="{26CE302E-81BE-4777-B34F-547EE6AE2475}"/>
              </a:ext>
            </a:extLst>
          </p:cNvPr>
          <p:cNvSpPr/>
          <p:nvPr/>
        </p:nvSpPr>
        <p:spPr>
          <a:xfrm>
            <a:off x="8834885" y="962084"/>
            <a:ext cx="2315882" cy="735106"/>
          </a:xfrm>
          <a:prstGeom prst="rect">
            <a:avLst/>
          </a:prstGeom>
          <a:solidFill>
            <a:schemeClr val="accent1"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28EF2E2-20C8-4C54-A0D6-F1077FC17E1D}"/>
              </a:ext>
            </a:extLst>
          </p:cNvPr>
          <p:cNvSpPr txBox="1"/>
          <p:nvPr/>
        </p:nvSpPr>
        <p:spPr>
          <a:xfrm>
            <a:off x="8760434" y="2374378"/>
            <a:ext cx="23112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German</a:t>
            </a:r>
            <a:r>
              <a:rPr lang="en-US" altLang="ko-KR" sz="1200" dirty="0"/>
              <a:t> lan2 = new </a:t>
            </a:r>
            <a:r>
              <a:rPr lang="en-US" altLang="ko-KR" sz="1200" dirty="0">
                <a:solidFill>
                  <a:srgbClr val="FF0000"/>
                </a:solidFill>
              </a:rPr>
              <a:t>German</a:t>
            </a:r>
            <a:r>
              <a:rPr lang="en-US" altLang="ko-KR" sz="1200" dirty="0"/>
              <a:t>();</a:t>
            </a:r>
            <a:endParaRPr lang="ko-KR" altLang="en-US" sz="1200" dirty="0"/>
          </a:p>
        </p:txBody>
      </p:sp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4E51E462-E1B0-4C03-8D9C-3B9C4BF42CDB}"/>
              </a:ext>
            </a:extLst>
          </p:cNvPr>
          <p:cNvGraphicFramePr>
            <a:graphicFrameLocks noGrp="1"/>
          </p:cNvGraphicFramePr>
          <p:nvPr/>
        </p:nvGraphicFramePr>
        <p:xfrm>
          <a:off x="8834885" y="2734995"/>
          <a:ext cx="231588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5882">
                  <a:extLst>
                    <a:ext uri="{9D8B030D-6E8A-4147-A177-3AD203B41FA5}">
                      <a16:colId xmlns:a16="http://schemas.microsoft.com/office/drawing/2014/main" val="28794820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0x200                     German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타입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1954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+int alphabetNumber; 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7943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+displayAlphabet() : void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039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+sayHallo() : void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007238"/>
                  </a:ext>
                </a:extLst>
              </a:tr>
            </a:tbl>
          </a:graphicData>
        </a:graphic>
      </p:graphicFrame>
      <p:sp>
        <p:nvSpPr>
          <p:cNvPr id="48" name="직사각형 47">
            <a:extLst>
              <a:ext uri="{FF2B5EF4-FFF2-40B4-BE49-F238E27FC236}">
                <a16:creationId xmlns:a16="http://schemas.microsoft.com/office/drawing/2014/main" id="{FFDAFB2D-A1E9-4725-A336-C9D2997EB5CF}"/>
              </a:ext>
            </a:extLst>
          </p:cNvPr>
          <p:cNvSpPr/>
          <p:nvPr/>
        </p:nvSpPr>
        <p:spPr>
          <a:xfrm>
            <a:off x="8834885" y="3101788"/>
            <a:ext cx="2315882" cy="1122333"/>
          </a:xfrm>
          <a:prstGeom prst="rect">
            <a:avLst/>
          </a:prstGeom>
          <a:solidFill>
            <a:srgbClr val="FF0000">
              <a:alpha val="4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5411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2F2076C0-1275-4D79-BCBC-88316BB7851C}"/>
              </a:ext>
            </a:extLst>
          </p:cNvPr>
          <p:cNvSpPr/>
          <p:nvPr/>
        </p:nvSpPr>
        <p:spPr>
          <a:xfrm>
            <a:off x="3256106" y="3115731"/>
            <a:ext cx="2315882" cy="743868"/>
          </a:xfrm>
          <a:prstGeom prst="rect">
            <a:avLst/>
          </a:prstGeom>
          <a:solidFill>
            <a:schemeClr val="accent1"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3B23F6AF-83C3-4EE5-85A5-C98DE6DFC4F8}"/>
              </a:ext>
            </a:extLst>
          </p:cNvPr>
          <p:cNvGraphicFramePr>
            <a:graphicFrameLocks noGrp="1"/>
          </p:cNvGraphicFramePr>
          <p:nvPr/>
        </p:nvGraphicFramePr>
        <p:xfrm>
          <a:off x="3256106" y="2745689"/>
          <a:ext cx="231588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5882">
                  <a:extLst>
                    <a:ext uri="{9D8B030D-6E8A-4147-A177-3AD203B41FA5}">
                      <a16:colId xmlns:a16="http://schemas.microsoft.com/office/drawing/2014/main" val="28794820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German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1954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+int alphabetNumber; 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7943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+displayAlphabet() : void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6039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+sayHallo() : void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007238"/>
                  </a:ext>
                </a:extLst>
              </a:tr>
            </a:tbl>
          </a:graphicData>
        </a:graphic>
      </p:graphicFrame>
      <p:graphicFrame>
        <p:nvGraphicFramePr>
          <p:cNvPr id="8" name="표 6">
            <a:extLst>
              <a:ext uri="{FF2B5EF4-FFF2-40B4-BE49-F238E27FC236}">
                <a16:creationId xmlns:a16="http://schemas.microsoft.com/office/drawing/2014/main" id="{1A64108F-D988-4D1B-BF23-2AFAC04C0D6D}"/>
              </a:ext>
            </a:extLst>
          </p:cNvPr>
          <p:cNvGraphicFramePr>
            <a:graphicFrameLocks noGrp="1"/>
          </p:cNvGraphicFramePr>
          <p:nvPr/>
        </p:nvGraphicFramePr>
        <p:xfrm>
          <a:off x="3256106" y="727817"/>
          <a:ext cx="2315882" cy="12740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5882">
                  <a:extLst>
                    <a:ext uri="{9D8B030D-6E8A-4147-A177-3AD203B41FA5}">
                      <a16:colId xmlns:a16="http://schemas.microsoft.com/office/drawing/2014/main" val="28794820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Language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1954957"/>
                  </a:ext>
                </a:extLst>
              </a:tr>
              <a:tr h="497741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+int alphabetNumber;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(s)+String type;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7943067"/>
                  </a:ext>
                </a:extLst>
              </a:tr>
              <a:tr h="383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+displayAlphabet() : void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007238"/>
                  </a:ext>
                </a:extLst>
              </a:tr>
            </a:tbl>
          </a:graphicData>
        </a:graphic>
      </p:graphicFrame>
      <p:sp>
        <p:nvSpPr>
          <p:cNvPr id="14" name="직사각형 13">
            <a:extLst>
              <a:ext uri="{FF2B5EF4-FFF2-40B4-BE49-F238E27FC236}">
                <a16:creationId xmlns:a16="http://schemas.microsoft.com/office/drawing/2014/main" id="{30A2315D-FA54-4B50-83F3-08A1D6A151E2}"/>
              </a:ext>
            </a:extLst>
          </p:cNvPr>
          <p:cNvSpPr/>
          <p:nvPr/>
        </p:nvSpPr>
        <p:spPr>
          <a:xfrm>
            <a:off x="3256106" y="1629882"/>
            <a:ext cx="2315882" cy="368976"/>
          </a:xfrm>
          <a:prstGeom prst="rect">
            <a:avLst/>
          </a:prstGeom>
          <a:solidFill>
            <a:schemeClr val="accent1"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9496D325-7317-46E9-9501-E868E6B2C14A}"/>
              </a:ext>
            </a:extLst>
          </p:cNvPr>
          <p:cNvCxnSpPr>
            <a:cxnSpLocks/>
            <a:stCxn id="7" idx="0"/>
            <a:endCxn id="8" idx="2"/>
          </p:cNvCxnSpPr>
          <p:nvPr/>
        </p:nvCxnSpPr>
        <p:spPr>
          <a:xfrm flipV="1">
            <a:off x="4414047" y="2001821"/>
            <a:ext cx="0" cy="743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CCA05C1-1C58-4136-AD08-F6C5A1B8E28D}"/>
              </a:ext>
            </a:extLst>
          </p:cNvPr>
          <p:cNvSpPr txBox="1"/>
          <p:nvPr/>
        </p:nvSpPr>
        <p:spPr>
          <a:xfrm>
            <a:off x="6460580" y="238334"/>
            <a:ext cx="24718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2060"/>
                </a:solidFill>
              </a:rPr>
              <a:t>Language</a:t>
            </a:r>
            <a:r>
              <a:rPr lang="en-US" altLang="ko-KR" sz="1200" dirty="0"/>
              <a:t> lan1 = new </a:t>
            </a:r>
            <a:r>
              <a:rPr lang="en-US" altLang="ko-KR" sz="1200" dirty="0">
                <a:solidFill>
                  <a:srgbClr val="FF0000"/>
                </a:solidFill>
              </a:rPr>
              <a:t>German</a:t>
            </a:r>
            <a:r>
              <a:rPr lang="en-US" altLang="ko-KR" sz="1200" dirty="0"/>
              <a:t>();</a:t>
            </a:r>
            <a:endParaRPr lang="ko-KR" altLang="en-US" sz="1200" dirty="0"/>
          </a:p>
        </p:txBody>
      </p:sp>
      <p:graphicFrame>
        <p:nvGraphicFramePr>
          <p:cNvPr id="30" name="표 6">
            <a:extLst>
              <a:ext uri="{FF2B5EF4-FFF2-40B4-BE49-F238E27FC236}">
                <a16:creationId xmlns:a16="http://schemas.microsoft.com/office/drawing/2014/main" id="{58FF9BCA-7CC1-4386-9852-FD4B137F82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7186431"/>
              </p:ext>
            </p:extLst>
          </p:nvPr>
        </p:nvGraphicFramePr>
        <p:xfrm>
          <a:off x="6535031" y="605985"/>
          <a:ext cx="231588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5882">
                  <a:extLst>
                    <a:ext uri="{9D8B030D-6E8A-4147-A177-3AD203B41FA5}">
                      <a16:colId xmlns:a16="http://schemas.microsoft.com/office/drawing/2014/main" val="28794820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0x100                   Language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타입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1954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+int alphabetNumber; 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7943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+displayAlphabet() : void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039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+sayHallo() : void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007238"/>
                  </a:ext>
                </a:extLst>
              </a:tr>
            </a:tbl>
          </a:graphicData>
        </a:graphic>
      </p:graphicFrame>
      <p:sp>
        <p:nvSpPr>
          <p:cNvPr id="31" name="직사각형 30">
            <a:extLst>
              <a:ext uri="{FF2B5EF4-FFF2-40B4-BE49-F238E27FC236}">
                <a16:creationId xmlns:a16="http://schemas.microsoft.com/office/drawing/2014/main" id="{26CE302E-81BE-4777-B34F-547EE6AE2475}"/>
              </a:ext>
            </a:extLst>
          </p:cNvPr>
          <p:cNvSpPr/>
          <p:nvPr/>
        </p:nvSpPr>
        <p:spPr>
          <a:xfrm>
            <a:off x="6535031" y="962084"/>
            <a:ext cx="2315882" cy="735106"/>
          </a:xfrm>
          <a:prstGeom prst="rect">
            <a:avLst/>
          </a:prstGeom>
          <a:solidFill>
            <a:schemeClr val="accent1"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28EF2E2-20C8-4C54-A0D6-F1077FC17E1D}"/>
              </a:ext>
            </a:extLst>
          </p:cNvPr>
          <p:cNvSpPr txBox="1"/>
          <p:nvPr/>
        </p:nvSpPr>
        <p:spPr>
          <a:xfrm>
            <a:off x="6460580" y="2374378"/>
            <a:ext cx="23391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German</a:t>
            </a:r>
            <a:r>
              <a:rPr lang="en-US" altLang="ko-KR" sz="1200" dirty="0"/>
              <a:t> lan2 = new </a:t>
            </a:r>
            <a:r>
              <a:rPr lang="en-US" altLang="ko-KR" sz="1200" dirty="0">
                <a:solidFill>
                  <a:srgbClr val="FF0000"/>
                </a:solidFill>
              </a:rPr>
              <a:t>German</a:t>
            </a:r>
            <a:r>
              <a:rPr lang="en-US" altLang="ko-KR" sz="1200" dirty="0"/>
              <a:t>();</a:t>
            </a:r>
            <a:endParaRPr lang="ko-KR" altLang="en-US" sz="1200" dirty="0"/>
          </a:p>
        </p:txBody>
      </p:sp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4E51E462-E1B0-4C03-8D9C-3B9C4BF42C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0459585"/>
              </p:ext>
            </p:extLst>
          </p:nvPr>
        </p:nvGraphicFramePr>
        <p:xfrm>
          <a:off x="6535031" y="2734995"/>
          <a:ext cx="231588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5882">
                  <a:extLst>
                    <a:ext uri="{9D8B030D-6E8A-4147-A177-3AD203B41FA5}">
                      <a16:colId xmlns:a16="http://schemas.microsoft.com/office/drawing/2014/main" val="28794820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0x200                     German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타입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1954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+int alphabetNumber; 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7943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+displayAlphabet() : void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039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+sayHallo() : void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007238"/>
                  </a:ext>
                </a:extLst>
              </a:tr>
            </a:tbl>
          </a:graphicData>
        </a:graphic>
      </p:graphicFrame>
      <p:sp>
        <p:nvSpPr>
          <p:cNvPr id="48" name="직사각형 47">
            <a:extLst>
              <a:ext uri="{FF2B5EF4-FFF2-40B4-BE49-F238E27FC236}">
                <a16:creationId xmlns:a16="http://schemas.microsoft.com/office/drawing/2014/main" id="{FFDAFB2D-A1E9-4725-A336-C9D2997EB5CF}"/>
              </a:ext>
            </a:extLst>
          </p:cNvPr>
          <p:cNvSpPr/>
          <p:nvPr/>
        </p:nvSpPr>
        <p:spPr>
          <a:xfrm>
            <a:off x="6535031" y="3101788"/>
            <a:ext cx="2315882" cy="1122333"/>
          </a:xfrm>
          <a:prstGeom prst="rect">
            <a:avLst/>
          </a:prstGeom>
          <a:solidFill>
            <a:srgbClr val="FF0000">
              <a:alpha val="4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32FB58B-246A-4D54-B99A-56B9C36D058A}"/>
              </a:ext>
            </a:extLst>
          </p:cNvPr>
          <p:cNvSpPr/>
          <p:nvPr/>
        </p:nvSpPr>
        <p:spPr>
          <a:xfrm>
            <a:off x="3256106" y="1099127"/>
            <a:ext cx="2315882" cy="286327"/>
          </a:xfrm>
          <a:prstGeom prst="rect">
            <a:avLst/>
          </a:prstGeom>
          <a:solidFill>
            <a:schemeClr val="accent1"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DE106D-BC96-47D4-9E74-C1EB86067E0F}"/>
              </a:ext>
            </a:extLst>
          </p:cNvPr>
          <p:cNvSpPr txBox="1"/>
          <p:nvPr/>
        </p:nvSpPr>
        <p:spPr>
          <a:xfrm>
            <a:off x="9023927" y="1099127"/>
            <a:ext cx="145424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Language</a:t>
            </a:r>
            <a:r>
              <a:rPr lang="ko-KR" altLang="en-US" sz="1100" dirty="0"/>
              <a:t>영역</a:t>
            </a:r>
            <a:r>
              <a:rPr lang="en-US" altLang="ko-KR" sz="1100" dirty="0"/>
              <a:t>(blue)</a:t>
            </a:r>
          </a:p>
          <a:p>
            <a:r>
              <a:rPr lang="ko-KR" altLang="en-US" sz="1100" dirty="0"/>
              <a:t>만 사용 가능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5FED557-5E97-4B14-98D6-17529C591685}"/>
              </a:ext>
            </a:extLst>
          </p:cNvPr>
          <p:cNvSpPr txBox="1"/>
          <p:nvPr/>
        </p:nvSpPr>
        <p:spPr>
          <a:xfrm>
            <a:off x="9086834" y="2886344"/>
            <a:ext cx="126669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German</a:t>
            </a:r>
            <a:r>
              <a:rPr lang="ko-KR" altLang="en-US" sz="1100" dirty="0"/>
              <a:t>영역</a:t>
            </a:r>
            <a:r>
              <a:rPr lang="en-US" altLang="ko-KR" sz="1100" dirty="0"/>
              <a:t>(red)</a:t>
            </a:r>
          </a:p>
          <a:p>
            <a:r>
              <a:rPr lang="ko-KR" altLang="en-US" sz="1100" dirty="0"/>
              <a:t>모두 사용 가능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5CF4C8-74BF-432A-9AE7-9D60CC5D8F57}"/>
              </a:ext>
            </a:extLst>
          </p:cNvPr>
          <p:cNvSpPr txBox="1"/>
          <p:nvPr/>
        </p:nvSpPr>
        <p:spPr>
          <a:xfrm>
            <a:off x="636543" y="4972917"/>
            <a:ext cx="2619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Parent</a:t>
            </a:r>
            <a:r>
              <a:rPr lang="ko-KR" altLang="en-US" dirty="0"/>
              <a:t> </a:t>
            </a:r>
            <a:r>
              <a:rPr lang="en-US" altLang="ko-KR" dirty="0"/>
              <a:t>p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new</a:t>
            </a:r>
            <a:r>
              <a:rPr lang="ko-KR" altLang="en-US" dirty="0"/>
              <a:t> </a:t>
            </a:r>
            <a:r>
              <a:rPr lang="en-US" altLang="ko-KR" dirty="0"/>
              <a:t>Child();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BF48467-904E-4FD1-8FFB-497F2D7E5F2B}"/>
              </a:ext>
            </a:extLst>
          </p:cNvPr>
          <p:cNvSpPr txBox="1"/>
          <p:nvPr/>
        </p:nvSpPr>
        <p:spPr>
          <a:xfrm>
            <a:off x="3476437" y="4972917"/>
            <a:ext cx="326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Child c = (Child)new Parent();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1566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64E250C-AA4C-4FA3-991C-1E2CF180D2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141" y="1133008"/>
            <a:ext cx="3143250" cy="1457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03D07EF-06E2-489D-AB91-768104D5E9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6391" y="1213971"/>
            <a:ext cx="314325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92B9433-A96E-4968-8BCC-131C00CB3ABD}"/>
              </a:ext>
            </a:extLst>
          </p:cNvPr>
          <p:cNvSpPr txBox="1"/>
          <p:nvPr/>
        </p:nvSpPr>
        <p:spPr>
          <a:xfrm>
            <a:off x="1748118" y="3307081"/>
            <a:ext cx="69117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Child c = new Child();          Parent p = new Parent();</a:t>
            </a:r>
          </a:p>
          <a:p>
            <a:r>
              <a:rPr lang="en-US" altLang="ko-KR" dirty="0"/>
              <a:t>Parent p = c;                     Child c = (Child)p;</a:t>
            </a:r>
          </a:p>
        </p:txBody>
      </p:sp>
    </p:spTree>
    <p:extLst>
      <p:ext uri="{BB962C8B-B14F-4D97-AF65-F5344CB8AC3E}">
        <p14:creationId xmlns:p14="http://schemas.microsoft.com/office/powerpoint/2010/main" val="4276823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382</Words>
  <Application>Microsoft Office PowerPoint</Application>
  <PresentationFormat>와이드스크린</PresentationFormat>
  <Paragraphs>93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choi geoun</dc:creator>
  <cp:lastModifiedBy>choi geoun</cp:lastModifiedBy>
  <cp:revision>1</cp:revision>
  <dcterms:created xsi:type="dcterms:W3CDTF">2022-03-23T09:31:02Z</dcterms:created>
  <dcterms:modified xsi:type="dcterms:W3CDTF">2022-03-23T13:59:31Z</dcterms:modified>
</cp:coreProperties>
</file>