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37"/>
  </p:notesMasterIdLst>
  <p:sldIdLst>
    <p:sldId id="304" r:id="rId4"/>
    <p:sldId id="261" r:id="rId5"/>
    <p:sldId id="264" r:id="rId6"/>
    <p:sldId id="336" r:id="rId7"/>
    <p:sldId id="318" r:id="rId8"/>
    <p:sldId id="319" r:id="rId9"/>
    <p:sldId id="320" r:id="rId10"/>
    <p:sldId id="306" r:id="rId11"/>
    <p:sldId id="307" r:id="rId12"/>
    <p:sldId id="309" r:id="rId13"/>
    <p:sldId id="312" r:id="rId14"/>
    <p:sldId id="314" r:id="rId15"/>
    <p:sldId id="310" r:id="rId16"/>
    <p:sldId id="313" r:id="rId17"/>
    <p:sldId id="308" r:id="rId18"/>
    <p:sldId id="316" r:id="rId19"/>
    <p:sldId id="327" r:id="rId20"/>
    <p:sldId id="328" r:id="rId21"/>
    <p:sldId id="329" r:id="rId22"/>
    <p:sldId id="330" r:id="rId23"/>
    <p:sldId id="331" r:id="rId24"/>
    <p:sldId id="334" r:id="rId25"/>
    <p:sldId id="335" r:id="rId26"/>
    <p:sldId id="333" r:id="rId27"/>
    <p:sldId id="317" r:id="rId28"/>
    <p:sldId id="326" r:id="rId29"/>
    <p:sldId id="325" r:id="rId30"/>
    <p:sldId id="324" r:id="rId31"/>
    <p:sldId id="322" r:id="rId32"/>
    <p:sldId id="323" r:id="rId33"/>
    <p:sldId id="338" r:id="rId34"/>
    <p:sldId id="332" r:id="rId35"/>
    <p:sldId id="337" r:id="rId3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E734D06-1737-434A-90C6-F20131AFC995}">
          <p14:sldIdLst>
            <p14:sldId id="304"/>
            <p14:sldId id="261"/>
            <p14:sldId id="264"/>
            <p14:sldId id="336"/>
            <p14:sldId id="318"/>
            <p14:sldId id="319"/>
            <p14:sldId id="320"/>
            <p14:sldId id="306"/>
            <p14:sldId id="307"/>
            <p14:sldId id="309"/>
            <p14:sldId id="312"/>
            <p14:sldId id="314"/>
            <p14:sldId id="310"/>
            <p14:sldId id="313"/>
            <p14:sldId id="308"/>
            <p14:sldId id="316"/>
            <p14:sldId id="327"/>
            <p14:sldId id="328"/>
            <p14:sldId id="329"/>
            <p14:sldId id="330"/>
            <p14:sldId id="331"/>
            <p14:sldId id="334"/>
            <p14:sldId id="335"/>
            <p14:sldId id="333"/>
            <p14:sldId id="317"/>
            <p14:sldId id="326"/>
            <p14:sldId id="325"/>
            <p14:sldId id="324"/>
            <p14:sldId id="322"/>
            <p14:sldId id="323"/>
            <p14:sldId id="338"/>
            <p14:sldId id="332"/>
            <p14:sldId id="3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8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7" autoAdjust="0"/>
    <p:restoredTop sz="94988" autoAdjust="0"/>
  </p:normalViewPr>
  <p:slideViewPr>
    <p:cSldViewPr>
      <p:cViewPr varScale="1">
        <p:scale>
          <a:sx n="107" d="100"/>
          <a:sy n="107" d="100"/>
        </p:scale>
        <p:origin x="782" y="77"/>
      </p:cViewPr>
      <p:guideLst>
        <p:guide orient="horz" pos="1620"/>
        <p:guide pos="2880"/>
        <p:guide orient="horz" pos="1847"/>
      </p:guideLst>
    </p:cSldViewPr>
  </p:slideViewPr>
  <p:outlineViewPr>
    <p:cViewPr>
      <p:scale>
        <a:sx n="33" d="100"/>
        <a:sy n="33" d="100"/>
      </p:scale>
      <p:origin x="0" y="-883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89311-B830-475E-80F1-E166C91F26EF}" type="datetimeFigureOut">
              <a:rPr lang="en-US" smtClean="0"/>
              <a:t>4/22/2021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94226-DCFC-4059-B351-D1AEFFD67F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528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4226-DCFC-4059-B351-D1AEFFD67F2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924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4226-DCFC-4059-B351-D1AEFFD67F2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242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4226-DCFC-4059-B351-D1AEFFD67F2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394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63838"/>
            <a:ext cx="9144000" cy="144016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70000"/>
                </a:schemeClr>
              </a:gs>
              <a:gs pos="50000">
                <a:schemeClr val="bg1">
                  <a:alpha val="88000"/>
                </a:schemeClr>
              </a:gs>
              <a:gs pos="100000">
                <a:schemeClr val="bg1">
                  <a:alpha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625257"/>
            <a:ext cx="9144000" cy="478117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FREE PPT TEMPLATES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03374"/>
            <a:ext cx="9144000" cy="477443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30963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933500" y="1491630"/>
            <a:ext cx="2644455" cy="19917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6139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045692"/>
            <a:ext cx="9153525" cy="2097807"/>
          </a:xfrm>
          <a:custGeom>
            <a:avLst/>
            <a:gdLst>
              <a:gd name="connsiteX0" fmla="*/ 0 w 9144000"/>
              <a:gd name="connsiteY0" fmla="*/ 0 h 1059582"/>
              <a:gd name="connsiteX1" fmla="*/ 9144000 w 9144000"/>
              <a:gd name="connsiteY1" fmla="*/ 0 h 1059582"/>
              <a:gd name="connsiteX2" fmla="*/ 9144000 w 9144000"/>
              <a:gd name="connsiteY2" fmla="*/ 1059582 h 1059582"/>
              <a:gd name="connsiteX3" fmla="*/ 0 w 9144000"/>
              <a:gd name="connsiteY3" fmla="*/ 1059582 h 1059582"/>
              <a:gd name="connsiteX4" fmla="*/ 0 w 9144000"/>
              <a:gd name="connsiteY4" fmla="*/ 0 h 1059582"/>
              <a:gd name="connsiteX0" fmla="*/ 0 w 9153525"/>
              <a:gd name="connsiteY0" fmla="*/ 1038225 h 2097807"/>
              <a:gd name="connsiteX1" fmla="*/ 9153525 w 9153525"/>
              <a:gd name="connsiteY1" fmla="*/ 0 h 2097807"/>
              <a:gd name="connsiteX2" fmla="*/ 9144000 w 9153525"/>
              <a:gd name="connsiteY2" fmla="*/ 2097807 h 2097807"/>
              <a:gd name="connsiteX3" fmla="*/ 0 w 9153525"/>
              <a:gd name="connsiteY3" fmla="*/ 2097807 h 2097807"/>
              <a:gd name="connsiteX4" fmla="*/ 0 w 9153525"/>
              <a:gd name="connsiteY4" fmla="*/ 1038225 h 2097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3525" h="2097807">
                <a:moveTo>
                  <a:pt x="0" y="1038225"/>
                </a:moveTo>
                <a:lnTo>
                  <a:pt x="9153525" y="0"/>
                </a:lnTo>
                <a:lnTo>
                  <a:pt x="9144000" y="2097807"/>
                </a:lnTo>
                <a:lnTo>
                  <a:pt x="0" y="2097807"/>
                </a:lnTo>
                <a:lnTo>
                  <a:pt x="0" y="10382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14344"/>
            <a:ext cx="3816424" cy="366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71160" y="1374774"/>
            <a:ext cx="3455535" cy="23237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no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2941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39426" y="3075998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235891" y="3075998"/>
            <a:ext cx="2862064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890886" y="3075998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094420" y="3075998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439426" y="1275606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6890886" y="1275606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3590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148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Frame 3"/>
          <p:cNvSpPr/>
          <p:nvPr userDrawn="1"/>
        </p:nvSpPr>
        <p:spPr>
          <a:xfrm>
            <a:off x="540000" y="2427734"/>
            <a:ext cx="2591840" cy="2175766"/>
          </a:xfrm>
          <a:prstGeom prst="frame">
            <a:avLst>
              <a:gd name="adj1" fmla="val 157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Frame 4"/>
          <p:cNvSpPr/>
          <p:nvPr userDrawn="1"/>
        </p:nvSpPr>
        <p:spPr>
          <a:xfrm>
            <a:off x="3276080" y="2427734"/>
            <a:ext cx="2591840" cy="2175766"/>
          </a:xfrm>
          <a:prstGeom prst="frame">
            <a:avLst>
              <a:gd name="adj1" fmla="val 157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Frame 5"/>
          <p:cNvSpPr/>
          <p:nvPr userDrawn="1"/>
        </p:nvSpPr>
        <p:spPr>
          <a:xfrm>
            <a:off x="6012160" y="2427734"/>
            <a:ext cx="2591840" cy="2175766"/>
          </a:xfrm>
          <a:prstGeom prst="frame">
            <a:avLst>
              <a:gd name="adj1" fmla="val 157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53718" y="1498354"/>
            <a:ext cx="2164404" cy="18654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83054" y="1498354"/>
            <a:ext cx="2164404" cy="18654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225878" y="1498354"/>
            <a:ext cx="2164404" cy="18654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3757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755576" y="466625"/>
            <a:ext cx="7620148" cy="42128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75856" y="0"/>
            <a:ext cx="2592288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3945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xmlns="" id="{9F2EC2D3-607F-4842-8AB5-DAC56E382FAF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6120680" cy="4752526"/>
          </a:xfrm>
          <a:custGeom>
            <a:avLst/>
            <a:gdLst>
              <a:gd name="connsiteX0" fmla="*/ 2088232 w 6120680"/>
              <a:gd name="connsiteY0" fmla="*/ 0 h 4752526"/>
              <a:gd name="connsiteX1" fmla="*/ 4032448 w 6120680"/>
              <a:gd name="connsiteY1" fmla="*/ 0 h 4752526"/>
              <a:gd name="connsiteX2" fmla="*/ 4032448 w 6120680"/>
              <a:gd name="connsiteY2" fmla="*/ 4752526 h 4752526"/>
              <a:gd name="connsiteX3" fmla="*/ 2088232 w 6120680"/>
              <a:gd name="connsiteY3" fmla="*/ 4752526 h 4752526"/>
              <a:gd name="connsiteX4" fmla="*/ 0 w 6120680"/>
              <a:gd name="connsiteY4" fmla="*/ 0 h 4752526"/>
              <a:gd name="connsiteX5" fmla="*/ 1944216 w 6120680"/>
              <a:gd name="connsiteY5" fmla="*/ 0 h 4752526"/>
              <a:gd name="connsiteX6" fmla="*/ 1944216 w 6120680"/>
              <a:gd name="connsiteY6" fmla="*/ 4752526 h 4752526"/>
              <a:gd name="connsiteX7" fmla="*/ 0 w 6120680"/>
              <a:gd name="connsiteY7" fmla="*/ 4752526 h 4752526"/>
              <a:gd name="connsiteX8" fmla="*/ 4176464 w 6120680"/>
              <a:gd name="connsiteY8" fmla="*/ 0 h 4752526"/>
              <a:gd name="connsiteX9" fmla="*/ 6120680 w 6120680"/>
              <a:gd name="connsiteY9" fmla="*/ 0 h 4752526"/>
              <a:gd name="connsiteX10" fmla="*/ 6120680 w 6120680"/>
              <a:gd name="connsiteY10" fmla="*/ 4752526 h 4752526"/>
              <a:gd name="connsiteX11" fmla="*/ 4176464 w 6120680"/>
              <a:gd name="connsiteY11" fmla="*/ 4752526 h 4752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120680" h="4752526">
                <a:moveTo>
                  <a:pt x="2088232" y="0"/>
                </a:moveTo>
                <a:lnTo>
                  <a:pt x="4032448" y="0"/>
                </a:lnTo>
                <a:lnTo>
                  <a:pt x="4032448" y="4752526"/>
                </a:lnTo>
                <a:lnTo>
                  <a:pt x="2088232" y="4752526"/>
                </a:lnTo>
                <a:close/>
                <a:moveTo>
                  <a:pt x="0" y="0"/>
                </a:moveTo>
                <a:lnTo>
                  <a:pt x="1944216" y="0"/>
                </a:lnTo>
                <a:lnTo>
                  <a:pt x="1944216" y="4752526"/>
                </a:lnTo>
                <a:lnTo>
                  <a:pt x="0" y="4752526"/>
                </a:lnTo>
                <a:close/>
                <a:moveTo>
                  <a:pt x="4176464" y="0"/>
                </a:moveTo>
                <a:lnTo>
                  <a:pt x="6120680" y="0"/>
                </a:lnTo>
                <a:lnTo>
                  <a:pt x="6120680" y="4752526"/>
                </a:lnTo>
                <a:lnTo>
                  <a:pt x="4176464" y="475252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3843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15799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s and Contents Layou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60440" y="267494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308472" y="1851670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742552" y="3435846"/>
            <a:ext cx="307792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960440" y="1851670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742552" y="1851099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308472" y="267494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323528" y="267494"/>
            <a:ext cx="3273112" cy="4680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59490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 userDrawn="1"/>
        </p:nvSpPr>
        <p:spPr>
          <a:xfrm>
            <a:off x="395536" y="1131589"/>
            <a:ext cx="2808312" cy="3649171"/>
          </a:xfrm>
          <a:prstGeom prst="roundRect">
            <a:avLst>
              <a:gd name="adj" fmla="val 347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531932" y="1238201"/>
            <a:ext cx="2563041" cy="3349772"/>
            <a:chOff x="531932" y="1238201"/>
            <a:chExt cx="2563041" cy="3349772"/>
          </a:xfrm>
        </p:grpSpPr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Rounded Rectangle 10"/>
          <p:cNvSpPr/>
          <p:nvPr userDrawn="1"/>
        </p:nvSpPr>
        <p:spPr>
          <a:xfrm>
            <a:off x="3419872" y="1143150"/>
            <a:ext cx="5544616" cy="3649171"/>
          </a:xfrm>
          <a:prstGeom prst="roundRect">
            <a:avLst>
              <a:gd name="adj" fmla="val 347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925" y="636207"/>
            <a:ext cx="4655223" cy="3951767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211710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278777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91680" y="1843719"/>
            <a:ext cx="7452320" cy="1440160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60440" y="2181679"/>
            <a:ext cx="518356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60440" y="2655255"/>
            <a:ext cx="51835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17545"/>
            <a:ext cx="3151673" cy="267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7232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91680" y="1843719"/>
            <a:ext cx="7452320" cy="1440160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60440" y="2181679"/>
            <a:ext cx="518356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60440" y="2655255"/>
            <a:ext cx="51835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17545"/>
            <a:ext cx="3151673" cy="267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91680" y="123478"/>
            <a:ext cx="745232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91680" y="699542"/>
            <a:ext cx="745232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651479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90353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3212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39426" y="3075998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235891" y="3075998"/>
            <a:ext cx="2862064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890886" y="3075998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094420" y="3075998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439426" y="1275606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6890886" y="1275606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4696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91680" y="123478"/>
            <a:ext cx="745232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91680" y="699542"/>
            <a:ext cx="745232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07713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-2398" y="555526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2398" y="1131590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50818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-2398" y="555526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2398" y="1131590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552185" y="1599886"/>
            <a:ext cx="1944000" cy="21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57514" y="1742290"/>
            <a:ext cx="1730767" cy="1909596"/>
          </a:xfrm>
          <a:custGeom>
            <a:avLst/>
            <a:gdLst>
              <a:gd name="connsiteX0" fmla="*/ 0 w 1728191"/>
              <a:gd name="connsiteY0" fmla="*/ 0 h 1908000"/>
              <a:gd name="connsiteX1" fmla="*/ 1728191 w 1728191"/>
              <a:gd name="connsiteY1" fmla="*/ 0 h 1908000"/>
              <a:gd name="connsiteX2" fmla="*/ 1728191 w 1728191"/>
              <a:gd name="connsiteY2" fmla="*/ 1908000 h 1908000"/>
              <a:gd name="connsiteX3" fmla="*/ 0 w 1728191"/>
              <a:gd name="connsiteY3" fmla="*/ 1908000 h 1908000"/>
              <a:gd name="connsiteX4" fmla="*/ 0 w 1728191"/>
              <a:gd name="connsiteY4" fmla="*/ 0 h 1908000"/>
              <a:gd name="connsiteX0" fmla="*/ 0 w 1728191"/>
              <a:gd name="connsiteY0" fmla="*/ 1596 h 1909596"/>
              <a:gd name="connsiteX1" fmla="*/ 301499 w 1728191"/>
              <a:gd name="connsiteY1" fmla="*/ 0 h 1909596"/>
              <a:gd name="connsiteX2" fmla="*/ 1728191 w 1728191"/>
              <a:gd name="connsiteY2" fmla="*/ 1596 h 1909596"/>
              <a:gd name="connsiteX3" fmla="*/ 1728191 w 1728191"/>
              <a:gd name="connsiteY3" fmla="*/ 1909596 h 1909596"/>
              <a:gd name="connsiteX4" fmla="*/ 0 w 1728191"/>
              <a:gd name="connsiteY4" fmla="*/ 1909596 h 1909596"/>
              <a:gd name="connsiteX5" fmla="*/ 0 w 1728191"/>
              <a:gd name="connsiteY5" fmla="*/ 1596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2576 w 1730767"/>
              <a:gd name="connsiteY4" fmla="*/ 1909596 h 1909596"/>
              <a:gd name="connsiteX5" fmla="*/ 0 w 1730767"/>
              <a:gd name="connsiteY5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579897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0767" h="1909596">
                <a:moveTo>
                  <a:pt x="0" y="308113"/>
                </a:moveTo>
                <a:lnTo>
                  <a:pt x="304075" y="0"/>
                </a:lnTo>
                <a:lnTo>
                  <a:pt x="1730767" y="1596"/>
                </a:lnTo>
                <a:lnTo>
                  <a:pt x="1730767" y="1579897"/>
                </a:lnTo>
                <a:lnTo>
                  <a:pt x="1401355" y="1906073"/>
                </a:lnTo>
                <a:lnTo>
                  <a:pt x="2576" y="1909596"/>
                </a:lnTo>
                <a:cubicBezTo>
                  <a:pt x="1717" y="1375768"/>
                  <a:pt x="859" y="841941"/>
                  <a:pt x="0" y="30811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2582135" y="1599886"/>
            <a:ext cx="1944000" cy="21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687893" y="1742290"/>
            <a:ext cx="1730767" cy="1909596"/>
          </a:xfrm>
          <a:custGeom>
            <a:avLst/>
            <a:gdLst>
              <a:gd name="connsiteX0" fmla="*/ 0 w 1728191"/>
              <a:gd name="connsiteY0" fmla="*/ 0 h 1908000"/>
              <a:gd name="connsiteX1" fmla="*/ 1728191 w 1728191"/>
              <a:gd name="connsiteY1" fmla="*/ 0 h 1908000"/>
              <a:gd name="connsiteX2" fmla="*/ 1728191 w 1728191"/>
              <a:gd name="connsiteY2" fmla="*/ 1908000 h 1908000"/>
              <a:gd name="connsiteX3" fmla="*/ 0 w 1728191"/>
              <a:gd name="connsiteY3" fmla="*/ 1908000 h 1908000"/>
              <a:gd name="connsiteX4" fmla="*/ 0 w 1728191"/>
              <a:gd name="connsiteY4" fmla="*/ 0 h 1908000"/>
              <a:gd name="connsiteX0" fmla="*/ 0 w 1728191"/>
              <a:gd name="connsiteY0" fmla="*/ 1596 h 1909596"/>
              <a:gd name="connsiteX1" fmla="*/ 301499 w 1728191"/>
              <a:gd name="connsiteY1" fmla="*/ 0 h 1909596"/>
              <a:gd name="connsiteX2" fmla="*/ 1728191 w 1728191"/>
              <a:gd name="connsiteY2" fmla="*/ 1596 h 1909596"/>
              <a:gd name="connsiteX3" fmla="*/ 1728191 w 1728191"/>
              <a:gd name="connsiteY3" fmla="*/ 1909596 h 1909596"/>
              <a:gd name="connsiteX4" fmla="*/ 0 w 1728191"/>
              <a:gd name="connsiteY4" fmla="*/ 1909596 h 1909596"/>
              <a:gd name="connsiteX5" fmla="*/ 0 w 1728191"/>
              <a:gd name="connsiteY5" fmla="*/ 1596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2576 w 1730767"/>
              <a:gd name="connsiteY4" fmla="*/ 1909596 h 1909596"/>
              <a:gd name="connsiteX5" fmla="*/ 0 w 1730767"/>
              <a:gd name="connsiteY5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579897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0767" h="1909596">
                <a:moveTo>
                  <a:pt x="0" y="308113"/>
                </a:moveTo>
                <a:lnTo>
                  <a:pt x="304075" y="0"/>
                </a:lnTo>
                <a:lnTo>
                  <a:pt x="1730767" y="1596"/>
                </a:lnTo>
                <a:lnTo>
                  <a:pt x="1730767" y="1579897"/>
                </a:lnTo>
                <a:lnTo>
                  <a:pt x="1401355" y="1906073"/>
                </a:lnTo>
                <a:lnTo>
                  <a:pt x="2576" y="1909596"/>
                </a:lnTo>
                <a:cubicBezTo>
                  <a:pt x="1717" y="1375768"/>
                  <a:pt x="859" y="841941"/>
                  <a:pt x="0" y="30811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12085" y="1599886"/>
            <a:ext cx="1944000" cy="219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18272" y="1742290"/>
            <a:ext cx="1730767" cy="1909596"/>
          </a:xfrm>
          <a:custGeom>
            <a:avLst/>
            <a:gdLst>
              <a:gd name="connsiteX0" fmla="*/ 0 w 1728191"/>
              <a:gd name="connsiteY0" fmla="*/ 0 h 1908000"/>
              <a:gd name="connsiteX1" fmla="*/ 1728191 w 1728191"/>
              <a:gd name="connsiteY1" fmla="*/ 0 h 1908000"/>
              <a:gd name="connsiteX2" fmla="*/ 1728191 w 1728191"/>
              <a:gd name="connsiteY2" fmla="*/ 1908000 h 1908000"/>
              <a:gd name="connsiteX3" fmla="*/ 0 w 1728191"/>
              <a:gd name="connsiteY3" fmla="*/ 1908000 h 1908000"/>
              <a:gd name="connsiteX4" fmla="*/ 0 w 1728191"/>
              <a:gd name="connsiteY4" fmla="*/ 0 h 1908000"/>
              <a:gd name="connsiteX0" fmla="*/ 0 w 1728191"/>
              <a:gd name="connsiteY0" fmla="*/ 1596 h 1909596"/>
              <a:gd name="connsiteX1" fmla="*/ 301499 w 1728191"/>
              <a:gd name="connsiteY1" fmla="*/ 0 h 1909596"/>
              <a:gd name="connsiteX2" fmla="*/ 1728191 w 1728191"/>
              <a:gd name="connsiteY2" fmla="*/ 1596 h 1909596"/>
              <a:gd name="connsiteX3" fmla="*/ 1728191 w 1728191"/>
              <a:gd name="connsiteY3" fmla="*/ 1909596 h 1909596"/>
              <a:gd name="connsiteX4" fmla="*/ 0 w 1728191"/>
              <a:gd name="connsiteY4" fmla="*/ 1909596 h 1909596"/>
              <a:gd name="connsiteX5" fmla="*/ 0 w 1728191"/>
              <a:gd name="connsiteY5" fmla="*/ 1596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2576 w 1730767"/>
              <a:gd name="connsiteY4" fmla="*/ 1909596 h 1909596"/>
              <a:gd name="connsiteX5" fmla="*/ 0 w 1730767"/>
              <a:gd name="connsiteY5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579897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0767" h="1909596">
                <a:moveTo>
                  <a:pt x="0" y="308113"/>
                </a:moveTo>
                <a:lnTo>
                  <a:pt x="304075" y="0"/>
                </a:lnTo>
                <a:lnTo>
                  <a:pt x="1730767" y="1596"/>
                </a:lnTo>
                <a:lnTo>
                  <a:pt x="1730767" y="1579897"/>
                </a:lnTo>
                <a:lnTo>
                  <a:pt x="1401355" y="1906073"/>
                </a:lnTo>
                <a:lnTo>
                  <a:pt x="2576" y="1909596"/>
                </a:lnTo>
                <a:cubicBezTo>
                  <a:pt x="1717" y="1375768"/>
                  <a:pt x="859" y="841941"/>
                  <a:pt x="0" y="30811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6642034" y="1599886"/>
            <a:ext cx="1944000" cy="219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748651" y="1742290"/>
            <a:ext cx="1730767" cy="1909596"/>
          </a:xfrm>
          <a:custGeom>
            <a:avLst/>
            <a:gdLst>
              <a:gd name="connsiteX0" fmla="*/ 0 w 1728191"/>
              <a:gd name="connsiteY0" fmla="*/ 0 h 1908000"/>
              <a:gd name="connsiteX1" fmla="*/ 1728191 w 1728191"/>
              <a:gd name="connsiteY1" fmla="*/ 0 h 1908000"/>
              <a:gd name="connsiteX2" fmla="*/ 1728191 w 1728191"/>
              <a:gd name="connsiteY2" fmla="*/ 1908000 h 1908000"/>
              <a:gd name="connsiteX3" fmla="*/ 0 w 1728191"/>
              <a:gd name="connsiteY3" fmla="*/ 1908000 h 1908000"/>
              <a:gd name="connsiteX4" fmla="*/ 0 w 1728191"/>
              <a:gd name="connsiteY4" fmla="*/ 0 h 1908000"/>
              <a:gd name="connsiteX0" fmla="*/ 0 w 1728191"/>
              <a:gd name="connsiteY0" fmla="*/ 1596 h 1909596"/>
              <a:gd name="connsiteX1" fmla="*/ 301499 w 1728191"/>
              <a:gd name="connsiteY1" fmla="*/ 0 h 1909596"/>
              <a:gd name="connsiteX2" fmla="*/ 1728191 w 1728191"/>
              <a:gd name="connsiteY2" fmla="*/ 1596 h 1909596"/>
              <a:gd name="connsiteX3" fmla="*/ 1728191 w 1728191"/>
              <a:gd name="connsiteY3" fmla="*/ 1909596 h 1909596"/>
              <a:gd name="connsiteX4" fmla="*/ 0 w 1728191"/>
              <a:gd name="connsiteY4" fmla="*/ 1909596 h 1909596"/>
              <a:gd name="connsiteX5" fmla="*/ 0 w 1728191"/>
              <a:gd name="connsiteY5" fmla="*/ 1596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2576 w 1730767"/>
              <a:gd name="connsiteY4" fmla="*/ 1909596 h 1909596"/>
              <a:gd name="connsiteX5" fmla="*/ 0 w 1730767"/>
              <a:gd name="connsiteY5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579897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0767" h="1909596">
                <a:moveTo>
                  <a:pt x="0" y="308113"/>
                </a:moveTo>
                <a:lnTo>
                  <a:pt x="304075" y="0"/>
                </a:lnTo>
                <a:lnTo>
                  <a:pt x="1730767" y="1596"/>
                </a:lnTo>
                <a:lnTo>
                  <a:pt x="1730767" y="1579897"/>
                </a:lnTo>
                <a:lnTo>
                  <a:pt x="1401355" y="1906073"/>
                </a:lnTo>
                <a:lnTo>
                  <a:pt x="2576" y="1909596"/>
                </a:lnTo>
                <a:cubicBezTo>
                  <a:pt x="1717" y="1375768"/>
                  <a:pt x="859" y="841941"/>
                  <a:pt x="0" y="30811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1245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843808" y="0"/>
            <a:ext cx="3456384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16302" y="1169208"/>
            <a:ext cx="1915817" cy="29867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xmlns="" id="{D9B7425D-12B5-4BD3-AFE0-E211BEC2925B}"/>
              </a:ext>
            </a:extLst>
          </p:cNvPr>
          <p:cNvSpPr/>
          <p:nvPr userDrawn="1"/>
        </p:nvSpPr>
        <p:spPr>
          <a:xfrm>
            <a:off x="3449684" y="771550"/>
            <a:ext cx="2244633" cy="4032448"/>
          </a:xfrm>
          <a:custGeom>
            <a:avLst/>
            <a:gdLst>
              <a:gd name="connsiteX0" fmla="*/ 1074311 w 2244633"/>
              <a:gd name="connsiteY0" fmla="*/ 3650043 h 4032448"/>
              <a:gd name="connsiteX1" fmla="*/ 1170321 w 2244633"/>
              <a:gd name="connsiteY1" fmla="*/ 3650043 h 4032448"/>
              <a:gd name="connsiteX2" fmla="*/ 1194324 w 2244633"/>
              <a:gd name="connsiteY2" fmla="*/ 3674046 h 4032448"/>
              <a:gd name="connsiteX3" fmla="*/ 1194324 w 2244633"/>
              <a:gd name="connsiteY3" fmla="*/ 3770056 h 4032448"/>
              <a:gd name="connsiteX4" fmla="*/ 1170321 w 2244633"/>
              <a:gd name="connsiteY4" fmla="*/ 3794059 h 4032448"/>
              <a:gd name="connsiteX5" fmla="*/ 1074311 w 2244633"/>
              <a:gd name="connsiteY5" fmla="*/ 3794059 h 4032448"/>
              <a:gd name="connsiteX6" fmla="*/ 1050308 w 2244633"/>
              <a:gd name="connsiteY6" fmla="*/ 3770056 h 4032448"/>
              <a:gd name="connsiteX7" fmla="*/ 1050308 w 2244633"/>
              <a:gd name="connsiteY7" fmla="*/ 3674046 h 4032448"/>
              <a:gd name="connsiteX8" fmla="*/ 1074311 w 2244633"/>
              <a:gd name="connsiteY8" fmla="*/ 3650043 h 4032448"/>
              <a:gd name="connsiteX9" fmla="*/ 1122317 w 2244633"/>
              <a:gd name="connsiteY9" fmla="*/ 3550171 h 4032448"/>
              <a:gd name="connsiteX10" fmla="*/ 960590 w 2244633"/>
              <a:gd name="connsiteY10" fmla="*/ 3718057 h 4032448"/>
              <a:gd name="connsiteX11" fmla="*/ 1122317 w 2244633"/>
              <a:gd name="connsiteY11" fmla="*/ 3885942 h 4032448"/>
              <a:gd name="connsiteX12" fmla="*/ 1284043 w 2244633"/>
              <a:gd name="connsiteY12" fmla="*/ 3718057 h 4032448"/>
              <a:gd name="connsiteX13" fmla="*/ 1122317 w 2244633"/>
              <a:gd name="connsiteY13" fmla="*/ 3550171 h 4032448"/>
              <a:gd name="connsiteX14" fmla="*/ 172664 w 2244633"/>
              <a:gd name="connsiteY14" fmla="*/ 402120 h 4032448"/>
              <a:gd name="connsiteX15" fmla="*/ 172664 w 2244633"/>
              <a:gd name="connsiteY15" fmla="*/ 3359577 h 4032448"/>
              <a:gd name="connsiteX16" fmla="*/ 2071969 w 2244633"/>
              <a:gd name="connsiteY16" fmla="*/ 3359577 h 4032448"/>
              <a:gd name="connsiteX17" fmla="*/ 2071969 w 2244633"/>
              <a:gd name="connsiteY17" fmla="*/ 402120 h 4032448"/>
              <a:gd name="connsiteX18" fmla="*/ 863349 w 2244633"/>
              <a:gd name="connsiteY18" fmla="*/ 133260 h 4032448"/>
              <a:gd name="connsiteX19" fmla="*/ 798608 w 2244633"/>
              <a:gd name="connsiteY19" fmla="*/ 200468 h 4032448"/>
              <a:gd name="connsiteX20" fmla="*/ 863349 w 2244633"/>
              <a:gd name="connsiteY20" fmla="*/ 267675 h 4032448"/>
              <a:gd name="connsiteX21" fmla="*/ 1381284 w 2244633"/>
              <a:gd name="connsiteY21" fmla="*/ 267675 h 4032448"/>
              <a:gd name="connsiteX22" fmla="*/ 1446026 w 2244633"/>
              <a:gd name="connsiteY22" fmla="*/ 200468 h 4032448"/>
              <a:gd name="connsiteX23" fmla="*/ 1381284 w 2244633"/>
              <a:gd name="connsiteY23" fmla="*/ 133260 h 4032448"/>
              <a:gd name="connsiteX24" fmla="*/ 631322 w 2244633"/>
              <a:gd name="connsiteY24" fmla="*/ 126821 h 4032448"/>
              <a:gd name="connsiteX25" fmla="*/ 559314 w 2244633"/>
              <a:gd name="connsiteY25" fmla="*/ 198829 h 4032448"/>
              <a:gd name="connsiteX26" fmla="*/ 631322 w 2244633"/>
              <a:gd name="connsiteY26" fmla="*/ 270837 h 4032448"/>
              <a:gd name="connsiteX27" fmla="*/ 703330 w 2244633"/>
              <a:gd name="connsiteY27" fmla="*/ 198829 h 4032448"/>
              <a:gd name="connsiteX28" fmla="*/ 631322 w 2244633"/>
              <a:gd name="connsiteY28" fmla="*/ 126821 h 4032448"/>
              <a:gd name="connsiteX29" fmla="*/ 374113 w 2244633"/>
              <a:gd name="connsiteY29" fmla="*/ 0 h 4032448"/>
              <a:gd name="connsiteX30" fmla="*/ 1870520 w 2244633"/>
              <a:gd name="connsiteY30" fmla="*/ 0 h 4032448"/>
              <a:gd name="connsiteX31" fmla="*/ 2244633 w 2244633"/>
              <a:gd name="connsiteY31" fmla="*/ 388361 h 4032448"/>
              <a:gd name="connsiteX32" fmla="*/ 2244633 w 2244633"/>
              <a:gd name="connsiteY32" fmla="*/ 3644087 h 4032448"/>
              <a:gd name="connsiteX33" fmla="*/ 1870520 w 2244633"/>
              <a:gd name="connsiteY33" fmla="*/ 4032448 h 4032448"/>
              <a:gd name="connsiteX34" fmla="*/ 374113 w 2244633"/>
              <a:gd name="connsiteY34" fmla="*/ 4032448 h 4032448"/>
              <a:gd name="connsiteX35" fmla="*/ 0 w 2244633"/>
              <a:gd name="connsiteY35" fmla="*/ 3644087 h 4032448"/>
              <a:gd name="connsiteX36" fmla="*/ 0 w 2244633"/>
              <a:gd name="connsiteY36" fmla="*/ 388361 h 4032448"/>
              <a:gd name="connsiteX37" fmla="*/ 374113 w 2244633"/>
              <a:gd name="connsiteY37" fmla="*/ 0 h 4032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244633" h="4032448">
                <a:moveTo>
                  <a:pt x="1074311" y="3650043"/>
                </a:moveTo>
                <a:lnTo>
                  <a:pt x="1170321" y="3650043"/>
                </a:lnTo>
                <a:cubicBezTo>
                  <a:pt x="1183577" y="3650043"/>
                  <a:pt x="1194324" y="3660790"/>
                  <a:pt x="1194324" y="3674046"/>
                </a:cubicBezTo>
                <a:lnTo>
                  <a:pt x="1194324" y="3770056"/>
                </a:lnTo>
                <a:cubicBezTo>
                  <a:pt x="1194324" y="3783312"/>
                  <a:pt x="1183577" y="3794059"/>
                  <a:pt x="1170321" y="3794059"/>
                </a:cubicBezTo>
                <a:lnTo>
                  <a:pt x="1074311" y="3794059"/>
                </a:lnTo>
                <a:cubicBezTo>
                  <a:pt x="1061055" y="3794059"/>
                  <a:pt x="1050308" y="3783312"/>
                  <a:pt x="1050308" y="3770056"/>
                </a:cubicBezTo>
                <a:lnTo>
                  <a:pt x="1050308" y="3674046"/>
                </a:lnTo>
                <a:cubicBezTo>
                  <a:pt x="1050308" y="3660790"/>
                  <a:pt x="1061055" y="3650043"/>
                  <a:pt x="1074311" y="3650043"/>
                </a:cubicBezTo>
                <a:close/>
                <a:moveTo>
                  <a:pt x="1122317" y="3550171"/>
                </a:moveTo>
                <a:cubicBezTo>
                  <a:pt x="1032998" y="3550171"/>
                  <a:pt x="960590" y="3625336"/>
                  <a:pt x="960590" y="3718057"/>
                </a:cubicBezTo>
                <a:cubicBezTo>
                  <a:pt x="960590" y="3810777"/>
                  <a:pt x="1032998" y="3885942"/>
                  <a:pt x="1122317" y="3885942"/>
                </a:cubicBezTo>
                <a:cubicBezTo>
                  <a:pt x="1211635" y="3885942"/>
                  <a:pt x="1284043" y="3810777"/>
                  <a:pt x="1284043" y="3718057"/>
                </a:cubicBezTo>
                <a:cubicBezTo>
                  <a:pt x="1284043" y="3625336"/>
                  <a:pt x="1211635" y="3550171"/>
                  <a:pt x="1122317" y="3550171"/>
                </a:cubicBezTo>
                <a:close/>
                <a:moveTo>
                  <a:pt x="172664" y="402120"/>
                </a:moveTo>
                <a:lnTo>
                  <a:pt x="172664" y="3359577"/>
                </a:lnTo>
                <a:lnTo>
                  <a:pt x="2071969" y="3359577"/>
                </a:lnTo>
                <a:lnTo>
                  <a:pt x="2071969" y="402120"/>
                </a:lnTo>
                <a:close/>
                <a:moveTo>
                  <a:pt x="863349" y="133260"/>
                </a:moveTo>
                <a:cubicBezTo>
                  <a:pt x="827594" y="133260"/>
                  <a:pt x="798608" y="163350"/>
                  <a:pt x="798608" y="200468"/>
                </a:cubicBezTo>
                <a:cubicBezTo>
                  <a:pt x="798608" y="237585"/>
                  <a:pt x="827594" y="267675"/>
                  <a:pt x="863349" y="267675"/>
                </a:cubicBezTo>
                <a:lnTo>
                  <a:pt x="1381284" y="267675"/>
                </a:lnTo>
                <a:cubicBezTo>
                  <a:pt x="1417040" y="267675"/>
                  <a:pt x="1446026" y="237585"/>
                  <a:pt x="1446026" y="200468"/>
                </a:cubicBezTo>
                <a:cubicBezTo>
                  <a:pt x="1446026" y="163350"/>
                  <a:pt x="1417040" y="133260"/>
                  <a:pt x="1381284" y="133260"/>
                </a:cubicBezTo>
                <a:close/>
                <a:moveTo>
                  <a:pt x="631322" y="126821"/>
                </a:moveTo>
                <a:cubicBezTo>
                  <a:pt x="591553" y="126821"/>
                  <a:pt x="559314" y="159060"/>
                  <a:pt x="559314" y="198829"/>
                </a:cubicBezTo>
                <a:cubicBezTo>
                  <a:pt x="559314" y="238598"/>
                  <a:pt x="591553" y="270837"/>
                  <a:pt x="631322" y="270837"/>
                </a:cubicBezTo>
                <a:cubicBezTo>
                  <a:pt x="671091" y="270837"/>
                  <a:pt x="703330" y="238598"/>
                  <a:pt x="703330" y="198829"/>
                </a:cubicBezTo>
                <a:cubicBezTo>
                  <a:pt x="703330" y="159060"/>
                  <a:pt x="671091" y="126821"/>
                  <a:pt x="631322" y="126821"/>
                </a:cubicBezTo>
                <a:close/>
                <a:moveTo>
                  <a:pt x="374113" y="0"/>
                </a:moveTo>
                <a:lnTo>
                  <a:pt x="1870520" y="0"/>
                </a:lnTo>
                <a:cubicBezTo>
                  <a:pt x="2077136" y="0"/>
                  <a:pt x="2244633" y="173876"/>
                  <a:pt x="2244633" y="388361"/>
                </a:cubicBezTo>
                <a:lnTo>
                  <a:pt x="2244633" y="3644087"/>
                </a:lnTo>
                <a:cubicBezTo>
                  <a:pt x="2244633" y="3858572"/>
                  <a:pt x="2077136" y="4032448"/>
                  <a:pt x="1870520" y="4032448"/>
                </a:cubicBezTo>
                <a:lnTo>
                  <a:pt x="374113" y="4032448"/>
                </a:lnTo>
                <a:cubicBezTo>
                  <a:pt x="167497" y="4032448"/>
                  <a:pt x="0" y="3858572"/>
                  <a:pt x="0" y="3644087"/>
                </a:cubicBezTo>
                <a:lnTo>
                  <a:pt x="0" y="388361"/>
                </a:lnTo>
                <a:cubicBezTo>
                  <a:pt x="0" y="173876"/>
                  <a:pt x="167497" y="0"/>
                  <a:pt x="3741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5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1" r:id="rId3"/>
    <p:sldLayoutId id="2147483660" r:id="rId4"/>
    <p:sldLayoutId id="2147483673" r:id="rId5"/>
    <p:sldLayoutId id="2147483655" r:id="rId6"/>
    <p:sldLayoutId id="2147483665" r:id="rId7"/>
    <p:sldLayoutId id="2147483666" r:id="rId8"/>
    <p:sldLayoutId id="2147483667" r:id="rId9"/>
    <p:sldLayoutId id="2147483674" r:id="rId10"/>
    <p:sldLayoutId id="2147483669" r:id="rId11"/>
    <p:sldLayoutId id="2147483662" r:id="rId12"/>
    <p:sldLayoutId id="2147483672" r:id="rId13"/>
    <p:sldLayoutId id="2147483664" r:id="rId14"/>
    <p:sldLayoutId id="2147483671" r:id="rId15"/>
    <p:sldLayoutId id="2147483656" r:id="rId16"/>
    <p:sldLayoutId id="2147483679" r:id="rId1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6" r:id="rId2"/>
    <p:sldLayoutId id="2147483677" r:id="rId3"/>
    <p:sldLayoutId id="2147483678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enshahar.com/haskell/cis194/polymorphism/and/type/class/2018/01/14/cis194-Polymorphism-TypeClass/" TargetMode="External"/><Relationship Id="rId2" Type="http://schemas.openxmlformats.org/officeDocument/2006/relationships/hyperlink" Target="http://zvon.org/other/haskell/Outputprelude/index.html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en.wikipedia.org/wiki/Moses_Sch%C3%B6nfinkel" TargetMode="External"/><Relationship Id="rId5" Type="http://schemas.openxmlformats.org/officeDocument/2006/relationships/hyperlink" Target="https://ko.wikipedia.org/wiki/%ED%95%B4%EC%8A%A4%EC%BC%88_%EC%BB%A4%EB%A6%AC" TargetMode="External"/><Relationship Id="rId4" Type="http://schemas.openxmlformats.org/officeDocument/2006/relationships/hyperlink" Target="http://enshahar.com/haskell/cis194/high/order/programming/2018/01/14/cis194-HighOrderProgramming-TypeInference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22515" y="1923678"/>
            <a:ext cx="9144000" cy="576064"/>
          </a:xfrm>
        </p:spPr>
        <p:txBody>
          <a:bodyPr/>
          <a:lstStyle/>
          <a:p>
            <a:r>
              <a:rPr lang="ko-KR" altLang="en-US" sz="4400" dirty="0" smtClean="0"/>
              <a:t>고급프로그래밍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: HASKELL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-22515" y="3291830"/>
            <a:ext cx="9144000" cy="288032"/>
          </a:xfrm>
        </p:spPr>
        <p:txBody>
          <a:bodyPr/>
          <a:lstStyle/>
          <a:p>
            <a:pPr lvl="0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2018775032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박혜빈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335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r>
              <a:rPr lang="en-US" altLang="ko-KR" sz="4000" b="1" dirty="0"/>
              <a:t>Type</a:t>
            </a:r>
            <a:endParaRPr lang="ko-KR" altLang="en-US" sz="40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380356"/>
              </p:ext>
            </p:extLst>
          </p:nvPr>
        </p:nvGraphicFramePr>
        <p:xfrm>
          <a:off x="827584" y="1419622"/>
          <a:ext cx="7416824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81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68642"/>
              </a:tblGrid>
              <a:tr h="35703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800" b="1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Floating</a:t>
                      </a:r>
                      <a:r>
                        <a:rPr lang="en-US" altLang="ko-KR" sz="1800" b="1" baseline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point numbers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88480">
                <a:tc>
                  <a:txBody>
                    <a:bodyPr/>
                    <a:lstStyle/>
                    <a:p>
                      <a:pPr algn="ctr" latinLnBrk="1"/>
                      <a:endParaRPr lang="en-US" altLang="ko-KR" sz="3200" b="1" dirty="0" smtClean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 latinLnBrk="1"/>
                      <a:r>
                        <a:rPr lang="en-US" altLang="ko-KR" sz="3200" b="1" dirty="0" smtClean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Float</a:t>
                      </a:r>
                    </a:p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:</a:t>
                      </a:r>
                      <a:r>
                        <a:rPr lang="en-US" altLang="ko-KR" sz="1800" b="1" dirty="0" smtClean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ko-KR" altLang="en-US" sz="1600" b="0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부동소수점</a:t>
                      </a:r>
                      <a:endParaRPr lang="en-US" altLang="ko-KR" sz="1600" b="0" dirty="0" smtClean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  <a:p>
                      <a:pPr algn="ctr" latinLnBrk="1"/>
                      <a:r>
                        <a:rPr lang="en-US" altLang="ko-KR" sz="3200" b="1" dirty="0" smtClean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Double</a:t>
                      </a:r>
                      <a:endParaRPr lang="en-US" altLang="ko-KR" sz="3200" b="1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latinLnBrk="1"/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  : </a:t>
                      </a:r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더욱 정밀</a:t>
                      </a:r>
                      <a:endParaRPr lang="en-US" altLang="ko-KR" sz="1600" dirty="0" smtClean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  <a:p>
                      <a:pPr latinLnBrk="1"/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</a:p>
                    <a:p>
                      <a:pPr latinLnBrk="1"/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i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2139702"/>
            <a:ext cx="5040560" cy="193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0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2785" y="411510"/>
            <a:ext cx="9144000" cy="576064"/>
          </a:xfrm>
        </p:spPr>
        <p:txBody>
          <a:bodyPr/>
          <a:lstStyle/>
          <a:p>
            <a:r>
              <a:rPr lang="en-US" altLang="ko-KR" sz="4000" b="1" dirty="0"/>
              <a:t>Type</a:t>
            </a:r>
            <a:endParaRPr lang="ko-KR" altLang="en-US" sz="40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304827"/>
              </p:ext>
            </p:extLst>
          </p:nvPr>
        </p:nvGraphicFramePr>
        <p:xfrm>
          <a:off x="1043608" y="1347614"/>
          <a:ext cx="7332031" cy="32006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64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65625"/>
              </a:tblGrid>
              <a:tr h="33351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800" b="1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List, String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34841">
                <a:tc>
                  <a:txBody>
                    <a:bodyPr/>
                    <a:lstStyle/>
                    <a:p>
                      <a:pPr algn="ctr" latinLnBrk="1"/>
                      <a:endParaRPr lang="en-US" altLang="ko-KR" sz="3200" b="1" dirty="0" smtClean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latinLnBrk="1"/>
                      <a:r>
                        <a:rPr lang="en-US" altLang="ko-KR" sz="320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List[t]</a:t>
                      </a:r>
                    </a:p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: </a:t>
                      </a:r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동일한 </a:t>
                      </a: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type</a:t>
                      </a:r>
                    </a:p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순서 있는 집합</a:t>
                      </a:r>
                      <a:endParaRPr lang="en-US" altLang="ko-KR" sz="1600" dirty="0" smtClean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  <a:p>
                      <a:pPr latinLnBrk="1"/>
                      <a:r>
                        <a:rPr lang="en-US" altLang="ko-KR" sz="320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string</a:t>
                      </a:r>
                    </a:p>
                    <a:p>
                      <a:pPr latinLnBrk="1"/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: [</a:t>
                      </a: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Char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]</a:t>
                      </a:r>
                      <a:endParaRPr lang="en-US" altLang="ko-KR" sz="1800" baseline="0" dirty="0" smtClean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latinLnBrk="1"/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-784"/>
          <a:stretch/>
        </p:blipFill>
        <p:spPr>
          <a:xfrm>
            <a:off x="2987824" y="1995686"/>
            <a:ext cx="5040560" cy="232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91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80131"/>
            <a:ext cx="9144000" cy="864096"/>
          </a:xfrm>
        </p:spPr>
        <p:txBody>
          <a:bodyPr/>
          <a:lstStyle/>
          <a:p>
            <a:r>
              <a:rPr lang="en-US" altLang="ko-KR" b="1" dirty="0" smtClean="0"/>
              <a:t>Type</a:t>
            </a:r>
            <a:r>
              <a:rPr lang="en-US" altLang="ko-KR" dirty="0" smtClean="0"/>
              <a:t> : List 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899592" y="1131590"/>
            <a:ext cx="7706600" cy="3672408"/>
            <a:chOff x="753832" y="1059582"/>
            <a:chExt cx="7886620" cy="3693319"/>
          </a:xfrm>
        </p:grpSpPr>
        <p:sp>
          <p:nvSpPr>
            <p:cNvPr id="7" name="TextBox 6"/>
            <p:cNvSpPr txBox="1"/>
            <p:nvPr/>
          </p:nvSpPr>
          <p:spPr>
            <a:xfrm>
              <a:off x="753832" y="1059582"/>
              <a:ext cx="3852428" cy="3693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 List </a:t>
              </a:r>
              <a:r>
                <a:rPr lang="ko-KR" altLang="en-US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정의하기 </a:t>
              </a:r>
              <a:r>
                <a:rPr lang="en-US" altLang="ko-KR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  <a:r>
                <a:rPr lang="en-US" altLang="ko-KR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[ ]</a:t>
              </a:r>
            </a:p>
            <a:p>
              <a:pPr marL="342900" indent="-342900">
                <a:buAutoNum type="arabicPeriod"/>
              </a:pPr>
              <a:endPara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indent="-342900">
                <a:buAutoNum type="arabicPeriod"/>
              </a:pPr>
              <a:endPara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		</a:t>
              </a:r>
            </a:p>
            <a:p>
              <a:r>
                <a:rPr lang="en-US" altLang="ko-KR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 List </a:t>
              </a:r>
              <a:r>
                <a:rPr lang="ko-KR" altLang="en-US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원소 가져오기 </a:t>
              </a:r>
              <a:r>
                <a:rPr lang="en-US" altLang="ko-KR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  <a:r>
                <a:rPr lang="en-US" altLang="ko-KR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List !! </a:t>
              </a:r>
              <a:r>
                <a:rPr lang="ko-KR" altLang="en-US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번호</a:t>
              </a:r>
              <a:endParaRPr lang="en-US" altLang="ko-KR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 List</a:t>
              </a:r>
              <a:r>
                <a:rPr lang="ko-KR" altLang="en-US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 원소 유무 </a:t>
              </a:r>
              <a:r>
                <a:rPr lang="en-US" altLang="ko-KR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  <a:r>
                <a:rPr lang="en-US" altLang="ko-KR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dirty="0" err="1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elem</a:t>
              </a:r>
              <a:r>
                <a:rPr lang="en-US" altLang="ko-KR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원소 </a:t>
              </a:r>
              <a:r>
                <a:rPr lang="en-US" altLang="ko-KR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List</a:t>
              </a:r>
            </a:p>
            <a:p>
              <a:endPara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indent="-342900">
                <a:buAutoNum type="arabicPeriod"/>
              </a:pP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3"/>
            <a:srcRect t="30236"/>
            <a:stretch/>
          </p:blipFill>
          <p:spPr>
            <a:xfrm>
              <a:off x="1065969" y="1491630"/>
              <a:ext cx="2981741" cy="452701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4"/>
            <a:srcRect t="23770" b="36117"/>
            <a:stretch/>
          </p:blipFill>
          <p:spPr>
            <a:xfrm>
              <a:off x="1079187" y="2608617"/>
              <a:ext cx="2985268" cy="451232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67539" y="3724135"/>
              <a:ext cx="2996916" cy="505276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20072" y="1491629"/>
              <a:ext cx="2739213" cy="452701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7"/>
            <a:srcRect t="5119"/>
            <a:stretch/>
          </p:blipFill>
          <p:spPr>
            <a:xfrm>
              <a:off x="5220072" y="2581648"/>
              <a:ext cx="2783944" cy="463320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220072" y="3682286"/>
              <a:ext cx="2783944" cy="505276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4788024" y="1059582"/>
              <a:ext cx="3852428" cy="3693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4. List </a:t>
              </a:r>
              <a:r>
                <a:rPr lang="ko-KR" altLang="en-US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합치기 </a:t>
              </a:r>
              <a:r>
                <a:rPr lang="en-US" altLang="ko-KR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  <a:r>
                <a:rPr lang="en-US" altLang="ko-KR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List1 ++ List2</a:t>
              </a:r>
            </a:p>
            <a:p>
              <a:endPara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		</a:t>
              </a:r>
            </a:p>
            <a:p>
              <a:r>
                <a:rPr lang="en-US" altLang="ko-KR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5. </a:t>
              </a:r>
              <a:r>
                <a:rPr lang="en-US" altLang="ko-KR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List </a:t>
              </a:r>
              <a:r>
                <a:rPr lang="ko-KR" altLang="en-US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길이 </a:t>
              </a:r>
              <a:r>
                <a:rPr lang="en-US" altLang="ko-KR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en-US" altLang="ko-KR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length List</a:t>
              </a:r>
            </a:p>
            <a:p>
              <a:endPara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6. List</a:t>
              </a:r>
              <a:r>
                <a:rPr lang="ko-KR" altLang="en-US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뒤집기 </a:t>
              </a:r>
              <a:r>
                <a:rPr lang="en-US" altLang="ko-KR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  <a:r>
                <a:rPr lang="en-US" altLang="ko-KR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reverse List</a:t>
              </a:r>
              <a:endParaRPr lang="en-US" altLang="ko-KR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indent="-342900">
                <a:buAutoNum type="arabicPeriod"/>
              </a:pP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211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r>
              <a:rPr lang="en-US" altLang="ko-KR" sz="4000" b="1" dirty="0"/>
              <a:t>Type</a:t>
            </a:r>
            <a:endParaRPr lang="ko-KR" altLang="en-US" sz="40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62321"/>
              </p:ext>
            </p:extLst>
          </p:nvPr>
        </p:nvGraphicFramePr>
        <p:xfrm>
          <a:off x="971600" y="1491630"/>
          <a:ext cx="7632848" cy="2682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50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87838"/>
              </a:tblGrid>
              <a:tr h="35479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800" b="1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Booleans &amp; Characters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11653">
                <a:tc>
                  <a:txBody>
                    <a:bodyPr/>
                    <a:lstStyle/>
                    <a:p>
                      <a:pPr algn="ctr" latinLnBrk="1"/>
                      <a:endParaRPr lang="en-US" altLang="ko-KR" sz="1600" b="1" dirty="0" smtClean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 latinLnBrk="1"/>
                      <a:r>
                        <a:rPr lang="en-US" altLang="ko-KR" sz="3200" b="1" dirty="0" err="1" smtClean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Bool</a:t>
                      </a:r>
                      <a:endParaRPr lang="en-US" altLang="ko-KR" sz="3200" b="1" dirty="0" smtClean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: True /</a:t>
                      </a:r>
                      <a:r>
                        <a:rPr lang="en-US" altLang="ko-KR" sz="1600" b="0" baseline="0" dirty="0" smtClean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 False</a:t>
                      </a:r>
                    </a:p>
                    <a:p>
                      <a:pPr algn="ctr" latinLnBrk="1"/>
                      <a:endParaRPr lang="en-US" altLang="ko-KR" sz="1600" b="0" dirty="0" smtClean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  <a:p>
                      <a:pPr algn="ctr" latinLnBrk="1"/>
                      <a:r>
                        <a:rPr lang="en-US" altLang="ko-KR" sz="3200" b="1" dirty="0" smtClean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Char</a:t>
                      </a:r>
                      <a:endParaRPr lang="en-US" altLang="ko-KR" sz="3200" b="1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latinLnBrk="1"/>
                      <a:r>
                        <a:rPr lang="en-US" altLang="ko-KR" sz="1600" baseline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  : </a:t>
                      </a:r>
                      <a:r>
                        <a:rPr lang="ko-KR" altLang="en-US" sz="1600" baseline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한 개의 문자</a:t>
                      </a:r>
                      <a:endParaRPr lang="en-US" altLang="ko-KR" sz="1600" baseline="0" dirty="0" smtClean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  <a:p>
                      <a:pPr latinLnBrk="1"/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771800" y="1980720"/>
            <a:ext cx="2592288" cy="189679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52" y="1980720"/>
            <a:ext cx="2267112" cy="111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47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r>
              <a:rPr lang="en-US" altLang="ko-KR" sz="4000" b="1" dirty="0"/>
              <a:t>Type</a:t>
            </a:r>
            <a:endParaRPr lang="ko-KR" altLang="en-US" sz="40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600803"/>
              </p:ext>
            </p:extLst>
          </p:nvPr>
        </p:nvGraphicFramePr>
        <p:xfrm>
          <a:off x="827584" y="1491630"/>
          <a:ext cx="7709695" cy="27502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900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19625"/>
              </a:tblGrid>
              <a:tr h="35177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800" b="1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Tuples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4533">
                <a:tc>
                  <a:txBody>
                    <a:bodyPr/>
                    <a:lstStyle/>
                    <a:p>
                      <a:pPr algn="ctr" latinLnBrk="1"/>
                      <a:endParaRPr lang="en-US" altLang="ko-KR" sz="3200" b="1" dirty="0" smtClean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 latinLnBrk="1"/>
                      <a:r>
                        <a:rPr lang="en-US" altLang="ko-KR" sz="3200" b="1" dirty="0" smtClean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Tuple</a:t>
                      </a:r>
                    </a:p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: </a:t>
                      </a:r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길이 변경 </a:t>
                      </a: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x</a:t>
                      </a:r>
                    </a:p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서로 다른 </a:t>
                      </a: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type o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 </a:t>
                      </a:r>
                    </a:p>
                    <a:p>
                      <a:pPr latinLnBrk="1"/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2211710"/>
            <a:ext cx="5076802" cy="165618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2967794"/>
            <a:ext cx="697984" cy="30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36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 txBox="1">
            <a:spLocks/>
          </p:cNvSpPr>
          <p:nvPr/>
        </p:nvSpPr>
        <p:spPr>
          <a:xfrm>
            <a:off x="539552" y="1936726"/>
            <a:ext cx="2808312" cy="1584176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59" y="1563638"/>
            <a:ext cx="392587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</a:rPr>
              <a:t>h</a:t>
            </a:r>
            <a:r>
              <a:rPr lang="en-US" altLang="ko-KR" sz="2000" dirty="0" smtClean="0">
                <a:solidFill>
                  <a:schemeClr val="bg1"/>
                </a:solidFill>
              </a:rPr>
              <a:t>ead =&gt; Type Variable</a:t>
            </a: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    - </a:t>
            </a:r>
            <a:r>
              <a:rPr lang="ko-KR" altLang="en-US" dirty="0" smtClean="0">
                <a:solidFill>
                  <a:schemeClr val="bg1"/>
                </a:solidFill>
              </a:rPr>
              <a:t>리스트를 받아 첫 번째 항목 반환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901920"/>
            <a:ext cx="3027048" cy="112563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-108520" y="202947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bg1"/>
                </a:solidFill>
              </a:rPr>
              <a:t>Type Variable</a:t>
            </a:r>
          </a:p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: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모든 타입으로 대치가능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60032" y="1275606"/>
            <a:ext cx="398835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chemeClr val="bg1"/>
                </a:solidFill>
              </a:rPr>
              <a:t>fst</a:t>
            </a:r>
            <a:r>
              <a:rPr lang="en-US" altLang="ko-KR" sz="2000" dirty="0">
                <a:solidFill>
                  <a:schemeClr val="bg1"/>
                </a:solidFill>
              </a:rPr>
              <a:t>  =&gt; Type </a:t>
            </a:r>
            <a:r>
              <a:rPr lang="en-US" altLang="ko-KR" sz="2000" dirty="0" smtClean="0">
                <a:solidFill>
                  <a:schemeClr val="bg1"/>
                </a:solidFill>
              </a:rPr>
              <a:t>Variable</a:t>
            </a: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   </a:t>
            </a:r>
            <a:r>
              <a:rPr lang="en-US" altLang="ko-KR" dirty="0" smtClean="0">
                <a:solidFill>
                  <a:schemeClr val="bg1"/>
                </a:solidFill>
              </a:rPr>
              <a:t>- pair</a:t>
            </a:r>
            <a:r>
              <a:rPr lang="ko-KR" altLang="en-US" dirty="0" smtClean="0">
                <a:solidFill>
                  <a:schemeClr val="bg1"/>
                </a:solidFill>
              </a:rPr>
              <a:t>의 첫 번째 요소를 반환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5292080" y="2901920"/>
            <a:ext cx="2952328" cy="111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30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960440" y="2327664"/>
            <a:ext cx="5183560" cy="473576"/>
          </a:xfrm>
        </p:spPr>
        <p:txBody>
          <a:bodyPr/>
          <a:lstStyle/>
          <a:p>
            <a:r>
              <a:rPr lang="en-US" altLang="ko-KR" sz="4000" b="1" dirty="0"/>
              <a:t>2</a:t>
            </a:r>
            <a:r>
              <a:rPr lang="en-US" altLang="ko-KR" sz="4000" b="1" dirty="0" smtClean="0"/>
              <a:t>. Type Class</a:t>
            </a:r>
            <a:endParaRPr lang="ko-KR" altLang="en-US" sz="4000" b="1" dirty="0"/>
          </a:p>
        </p:txBody>
      </p:sp>
      <p:pic>
        <p:nvPicPr>
          <p:cNvPr id="5" name="Picture 2" descr="Haskell-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94003">
            <a:off x="1076408" y="1924430"/>
            <a:ext cx="2062360" cy="145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975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691680" y="123478"/>
            <a:ext cx="7452320" cy="576064"/>
          </a:xfrm>
        </p:spPr>
        <p:txBody>
          <a:bodyPr/>
          <a:lstStyle/>
          <a:p>
            <a:pPr algn="ctr"/>
            <a:r>
              <a:rPr lang="en-US" altLang="ko-KR" dirty="0" smtClean="0"/>
              <a:t>Type Class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1691680" y="1399084"/>
            <a:ext cx="7452320" cy="374441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Type Class</a:t>
            </a:r>
          </a:p>
          <a:p>
            <a:endParaRPr lang="en-US" altLang="ko-KR" sz="2000" dirty="0" smtClean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행동을 정의해놓은 일종의 인터페이스이다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어떤 타입이 타입클래스의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Instance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.”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타입은 타입 클래스가 서술하는 동작을 수행한다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다형적인 함수는 해당 타입 클래스의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Instance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타입에서만 작동한다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474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Type Class : </a:t>
            </a:r>
            <a:r>
              <a:rPr lang="en-US" altLang="ko-KR" dirty="0" err="1" smtClean="0"/>
              <a:t>Eq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21064" y="2836945"/>
            <a:ext cx="712879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(==) :: a -&gt; a -&gt; </a:t>
            </a:r>
            <a:r>
              <a:rPr lang="en-US" altLang="ko-KR" dirty="0" err="1" smtClean="0"/>
              <a:t>Bool</a:t>
            </a:r>
            <a:endParaRPr lang="en-US" altLang="ko-KR" dirty="0"/>
          </a:p>
          <a:p>
            <a:r>
              <a:rPr lang="en-US" altLang="ko-KR" sz="1600" dirty="0" smtClean="0"/>
              <a:t>    - </a:t>
            </a:r>
            <a:r>
              <a:rPr lang="en-US" altLang="ko-KR" sz="1600" dirty="0" err="1" smtClean="0"/>
              <a:t>Eq</a:t>
            </a:r>
            <a:r>
              <a:rPr lang="en-US" altLang="ko-KR" sz="1600" dirty="0" smtClean="0"/>
              <a:t>(Type Class) </a:t>
            </a:r>
            <a:r>
              <a:rPr lang="ko-KR" altLang="en-US" sz="1600" dirty="0" smtClean="0"/>
              <a:t>를 구현하고 있는 </a:t>
            </a:r>
            <a:r>
              <a:rPr lang="en-US" altLang="ko-KR" sz="1600" dirty="0" smtClean="0"/>
              <a:t>a </a:t>
            </a:r>
            <a:r>
              <a:rPr lang="ko-KR" altLang="en-US" sz="1600" dirty="0" smtClean="0"/>
              <a:t>라는 </a:t>
            </a:r>
            <a:r>
              <a:rPr lang="en-US" altLang="ko-KR" sz="1600" dirty="0" smtClean="0"/>
              <a:t>Type 2</a:t>
            </a:r>
            <a:r>
              <a:rPr lang="ko-KR" altLang="en-US" sz="1600" dirty="0" smtClean="0"/>
              <a:t>개를 받아 </a:t>
            </a:r>
            <a:r>
              <a:rPr lang="en-US" altLang="ko-KR" sz="1600" dirty="0" err="1" smtClean="0"/>
              <a:t>Bool</a:t>
            </a:r>
            <a:r>
              <a:rPr lang="ko-KR" altLang="en-US" sz="1600" dirty="0" smtClean="0"/>
              <a:t>을 반환</a:t>
            </a:r>
            <a:endParaRPr lang="ko-KR" altLang="en-US" sz="16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348" y="2016769"/>
            <a:ext cx="3168352" cy="82017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121064" y="1174570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Eq</a:t>
            </a:r>
            <a:endParaRPr lang="en-US" altLang="ko-KR" dirty="0" smtClean="0"/>
          </a:p>
          <a:p>
            <a:r>
              <a:rPr lang="en-US" altLang="ko-KR" dirty="0" smtClean="0"/>
              <a:t>     </a:t>
            </a:r>
            <a:r>
              <a:rPr lang="en-US" altLang="ko-KR" sz="1600" dirty="0" smtClean="0"/>
              <a:t>- Type</a:t>
            </a:r>
            <a:r>
              <a:rPr lang="ko-KR" altLang="en-US" sz="1600" dirty="0" smtClean="0"/>
              <a:t>이 같은지를 검사한다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3579862"/>
            <a:ext cx="3343742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40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619672" y="195486"/>
            <a:ext cx="7452320" cy="576064"/>
          </a:xfrm>
        </p:spPr>
        <p:txBody>
          <a:bodyPr/>
          <a:lstStyle/>
          <a:p>
            <a:pPr algn="ctr"/>
            <a:r>
              <a:rPr lang="en-US" altLang="ko-KR" dirty="0" smtClean="0"/>
              <a:t>Type Class : </a:t>
            </a:r>
            <a:r>
              <a:rPr lang="en-US" altLang="ko-KR" dirty="0" err="1" smtClean="0"/>
              <a:t>Ord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21064" y="1174570"/>
            <a:ext cx="669940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Ord</a:t>
            </a:r>
            <a:endParaRPr lang="en-US" altLang="ko-KR" dirty="0" smtClean="0"/>
          </a:p>
          <a:p>
            <a:r>
              <a:rPr lang="en-US" altLang="ko-KR" dirty="0" smtClean="0"/>
              <a:t>    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서로 비교할 수 있는 연산 함수를 제공한다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   - </a:t>
            </a:r>
            <a:r>
              <a:rPr lang="en-US" altLang="ko-KR" sz="1600" dirty="0" err="1" smtClean="0"/>
              <a:t>Eq</a:t>
            </a:r>
            <a:r>
              <a:rPr lang="ko-KR" altLang="en-US" sz="1600" dirty="0" smtClean="0"/>
              <a:t>를</a:t>
            </a:r>
            <a:r>
              <a:rPr lang="en-US" altLang="ko-KR" sz="1600" dirty="0" smtClean="0"/>
              <a:t> Class Constraints </a:t>
            </a:r>
            <a:r>
              <a:rPr lang="ko-KR" altLang="en-US" sz="1600" dirty="0" smtClean="0"/>
              <a:t>로 가진다</a:t>
            </a:r>
            <a:r>
              <a:rPr lang="en-US" altLang="ko-KR" sz="1600" dirty="0" smtClean="0"/>
              <a:t>. 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Compare</a:t>
            </a:r>
            <a:r>
              <a:rPr lang="ko-KR" altLang="en-US" sz="1600" dirty="0" smtClean="0"/>
              <a:t>는 인자로 같은 타입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개를 받아 </a:t>
            </a:r>
            <a:r>
              <a:rPr lang="en-US" altLang="ko-KR" sz="1600" dirty="0" smtClean="0"/>
              <a:t>Ordering</a:t>
            </a:r>
            <a:r>
              <a:rPr lang="ko-KR" altLang="en-US" sz="1600" dirty="0" smtClean="0"/>
              <a:t>을 반환한다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- Ordering : LT // </a:t>
            </a:r>
            <a:r>
              <a:rPr lang="ko-KR" altLang="en-US" sz="1600" dirty="0" smtClean="0"/>
              <a:t>오름차순</a:t>
            </a:r>
            <a:r>
              <a:rPr lang="en-US" altLang="ko-KR" sz="1600" dirty="0" smtClean="0"/>
              <a:t>, GT //</a:t>
            </a:r>
            <a:r>
              <a:rPr lang="ko-KR" altLang="en-US" sz="1600" dirty="0" smtClean="0"/>
              <a:t>내림차순 </a:t>
            </a:r>
            <a:r>
              <a:rPr lang="en-US" altLang="ko-KR" sz="1600" dirty="0" smtClean="0"/>
              <a:t>, EQ // </a:t>
            </a:r>
            <a:r>
              <a:rPr lang="ko-KR" altLang="en-US" sz="1600" dirty="0" smtClean="0"/>
              <a:t>같음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23989"/>
          <a:stretch/>
        </p:blipFill>
        <p:spPr>
          <a:xfrm>
            <a:off x="2627784" y="2060133"/>
            <a:ext cx="3096344" cy="133741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112" y="4085063"/>
            <a:ext cx="2781688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07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1763688" y="788153"/>
            <a:ext cx="648072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chemeClr val="bg1"/>
                </a:solidFill>
                <a:cs typeface="Arial" pitchFamily="34" charset="0"/>
              </a:rPr>
              <a:t>Content</a:t>
            </a:r>
            <a:endParaRPr lang="en-US" sz="3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0" name="TextBox 10"/>
          <p:cNvSpPr txBox="1"/>
          <p:nvPr/>
        </p:nvSpPr>
        <p:spPr bwMode="auto">
          <a:xfrm>
            <a:off x="2564378" y="1641531"/>
            <a:ext cx="4902230" cy="523220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 smtClean="0">
                <a:solidFill>
                  <a:schemeClr val="bg1"/>
                </a:solidFill>
                <a:cs typeface="Arial" pitchFamily="34" charset="0"/>
              </a:rPr>
              <a:t>Haskell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3" name="TextBox 10"/>
          <p:cNvSpPr txBox="1"/>
          <p:nvPr/>
        </p:nvSpPr>
        <p:spPr bwMode="auto">
          <a:xfrm>
            <a:off x="2564378" y="2311639"/>
            <a:ext cx="4902230" cy="523220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 smtClean="0">
                <a:solidFill>
                  <a:schemeClr val="bg1"/>
                </a:solidFill>
                <a:cs typeface="Arial" pitchFamily="34" charset="0"/>
              </a:rPr>
              <a:t>Haskell Type 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6" name="TextBox 10"/>
          <p:cNvSpPr txBox="1"/>
          <p:nvPr/>
        </p:nvSpPr>
        <p:spPr bwMode="auto">
          <a:xfrm>
            <a:off x="2564378" y="2981747"/>
            <a:ext cx="4902230" cy="523220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 smtClean="0">
                <a:solidFill>
                  <a:schemeClr val="bg1"/>
                </a:solidFill>
                <a:cs typeface="Arial" pitchFamily="34" charset="0"/>
              </a:rPr>
              <a:t>Haskell Type Class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9" name="TextBox 10"/>
          <p:cNvSpPr txBox="1"/>
          <p:nvPr/>
        </p:nvSpPr>
        <p:spPr bwMode="auto">
          <a:xfrm>
            <a:off x="2564378" y="3653456"/>
            <a:ext cx="4902230" cy="523220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 smtClean="0">
                <a:solidFill>
                  <a:schemeClr val="bg1"/>
                </a:solidFill>
                <a:cs typeface="Arial" pitchFamily="34" charset="0"/>
              </a:rPr>
              <a:t>Haskell Function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1" name="TextBox 4"/>
          <p:cNvSpPr txBox="1"/>
          <p:nvPr/>
        </p:nvSpPr>
        <p:spPr>
          <a:xfrm>
            <a:off x="1763688" y="1687698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01</a:t>
            </a:r>
          </a:p>
        </p:txBody>
      </p:sp>
      <p:sp>
        <p:nvSpPr>
          <p:cNvPr id="62" name="TextBox 4"/>
          <p:cNvSpPr txBox="1"/>
          <p:nvPr/>
        </p:nvSpPr>
        <p:spPr>
          <a:xfrm>
            <a:off x="1763688" y="2357806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02</a:t>
            </a:r>
          </a:p>
        </p:txBody>
      </p:sp>
      <p:sp>
        <p:nvSpPr>
          <p:cNvPr id="63" name="TextBox 4"/>
          <p:cNvSpPr txBox="1"/>
          <p:nvPr/>
        </p:nvSpPr>
        <p:spPr>
          <a:xfrm>
            <a:off x="1763688" y="3027914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accent3"/>
                </a:solidFill>
                <a:cs typeface="Arial" pitchFamily="34" charset="0"/>
              </a:rPr>
              <a:t>03</a:t>
            </a:r>
          </a:p>
        </p:txBody>
      </p:sp>
      <p:sp>
        <p:nvSpPr>
          <p:cNvPr id="64" name="TextBox 4"/>
          <p:cNvSpPr txBox="1"/>
          <p:nvPr/>
        </p:nvSpPr>
        <p:spPr>
          <a:xfrm>
            <a:off x="1763688" y="3698022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619672" y="195486"/>
            <a:ext cx="7452320" cy="576064"/>
          </a:xfrm>
        </p:spPr>
        <p:txBody>
          <a:bodyPr/>
          <a:lstStyle/>
          <a:p>
            <a:pPr algn="ctr"/>
            <a:r>
              <a:rPr lang="en-US" altLang="ko-KR" dirty="0" smtClean="0"/>
              <a:t>Type Class : Show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21064" y="1174570"/>
            <a:ext cx="669940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show</a:t>
            </a:r>
          </a:p>
          <a:p>
            <a:r>
              <a:rPr lang="en-US" altLang="ko-KR" dirty="0" smtClean="0"/>
              <a:t>     </a:t>
            </a:r>
            <a:r>
              <a:rPr lang="en-US" altLang="ko-KR" sz="1600" dirty="0" smtClean="0"/>
              <a:t>- instance</a:t>
            </a:r>
            <a:r>
              <a:rPr lang="ko-KR" altLang="en-US" sz="1600" dirty="0" smtClean="0"/>
              <a:t>를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문자열로 표시</a:t>
            </a:r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일반적인 타입들은 모두 </a:t>
            </a:r>
            <a:r>
              <a:rPr lang="en-US" altLang="ko-KR" dirty="0" smtClean="0"/>
              <a:t>show</a:t>
            </a:r>
            <a:r>
              <a:rPr lang="ko-KR" altLang="en-US" dirty="0" smtClean="0"/>
              <a:t>를 구현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함수 타입 제외</a:t>
            </a:r>
            <a:r>
              <a:rPr lang="en-US" altLang="ko-KR" dirty="0" smtClean="0"/>
              <a:t>)</a:t>
            </a:r>
          </a:p>
          <a:p>
            <a:endParaRPr lang="en-US" altLang="ko-KR" sz="1600" dirty="0"/>
          </a:p>
          <a:p>
            <a:endParaRPr lang="en-US" altLang="ko-KR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1945846"/>
            <a:ext cx="3534268" cy="58110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3219822"/>
            <a:ext cx="3496163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10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619672" y="195486"/>
            <a:ext cx="7452320" cy="576064"/>
          </a:xfrm>
        </p:spPr>
        <p:txBody>
          <a:bodyPr/>
          <a:lstStyle/>
          <a:p>
            <a:pPr algn="ctr"/>
            <a:r>
              <a:rPr lang="en-US" altLang="ko-KR" dirty="0" smtClean="0"/>
              <a:t>Type Class : Read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23728" y="1035189"/>
            <a:ext cx="6699408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Read</a:t>
            </a:r>
          </a:p>
          <a:p>
            <a:r>
              <a:rPr lang="en-US" altLang="ko-KR" dirty="0" smtClean="0"/>
              <a:t>    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문자열을 읽어</a:t>
            </a:r>
            <a:r>
              <a:rPr lang="en-US" altLang="ko-KR" sz="1600" dirty="0" smtClean="0"/>
              <a:t>, Read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instance</a:t>
            </a:r>
            <a:r>
              <a:rPr lang="ko-KR" altLang="en-US" sz="1600" dirty="0" smtClean="0"/>
              <a:t>로 변환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</a:t>
            </a:r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타입 추론이 가능한 경우를 제외하고 타입을 명시</a:t>
            </a:r>
            <a:endParaRPr lang="en-US" altLang="ko-KR" dirty="0"/>
          </a:p>
          <a:p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1749963"/>
            <a:ext cx="3753374" cy="5906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3057115"/>
            <a:ext cx="5134692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11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619672" y="195486"/>
            <a:ext cx="7452320" cy="576064"/>
          </a:xfrm>
        </p:spPr>
        <p:txBody>
          <a:bodyPr/>
          <a:lstStyle/>
          <a:p>
            <a:pPr algn="ctr"/>
            <a:r>
              <a:rPr lang="en-US" altLang="ko-KR" dirty="0" smtClean="0"/>
              <a:t>Type Class : </a:t>
            </a:r>
            <a:r>
              <a:rPr lang="en-US" altLang="ko-KR" dirty="0" err="1" smtClean="0"/>
              <a:t>Num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23728" y="1035189"/>
            <a:ext cx="669940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Num</a:t>
            </a:r>
            <a:endParaRPr lang="en-US" altLang="ko-KR" dirty="0" smtClean="0"/>
          </a:p>
          <a:p>
            <a:r>
              <a:rPr lang="en-US" altLang="ko-KR" dirty="0" smtClean="0"/>
              <a:t>     </a:t>
            </a:r>
            <a:r>
              <a:rPr lang="en-US" altLang="ko-KR" sz="1600" dirty="0" smtClean="0"/>
              <a:t>- +,-, *, </a:t>
            </a:r>
            <a:r>
              <a:rPr lang="en-US" altLang="ko-KR" sz="1600" dirty="0" err="1" smtClean="0"/>
              <a:t>negate,abs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등이 정의되어 </a:t>
            </a:r>
            <a:r>
              <a:rPr lang="ko-KR" altLang="en-US" sz="1600" dirty="0" smtClean="0"/>
              <a:t>있는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숫자 값의 기본적인 </a:t>
            </a:r>
            <a:r>
              <a:rPr lang="ko-KR" altLang="en-US" sz="1600" dirty="0" smtClean="0"/>
              <a:t>성질</a:t>
            </a:r>
            <a:endParaRPr lang="en-US" altLang="ko-KR" sz="1600" dirty="0" smtClean="0"/>
          </a:p>
          <a:p>
            <a:r>
              <a:rPr lang="en-US" altLang="ko-KR" sz="1600" dirty="0"/>
              <a:t>  </a:t>
            </a:r>
            <a:r>
              <a:rPr lang="en-US" altLang="ko-KR" sz="1600" dirty="0" smtClean="0"/>
              <a:t>    -  Instance</a:t>
            </a:r>
            <a:r>
              <a:rPr lang="ko-KR" altLang="en-US" sz="1600" dirty="0" smtClean="0"/>
              <a:t>에는 </a:t>
            </a:r>
            <a:r>
              <a:rPr lang="en-US" altLang="ko-KR" sz="1600" dirty="0" smtClean="0"/>
              <a:t>Integral, Floating</a:t>
            </a:r>
            <a:r>
              <a:rPr lang="ko-KR" altLang="en-US" sz="1600" dirty="0" smtClean="0"/>
              <a:t>이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</a:t>
            </a:r>
          </a:p>
          <a:p>
            <a:endParaRPr lang="en-US" altLang="ko-KR" sz="1600" dirty="0" smtClean="0"/>
          </a:p>
          <a:p>
            <a:endParaRPr lang="en-US" altLang="ko-KR" sz="1600" dirty="0"/>
          </a:p>
        </p:txBody>
      </p:sp>
      <p:grpSp>
        <p:nvGrpSpPr>
          <p:cNvPr id="7" name="그룹 6"/>
          <p:cNvGrpSpPr/>
          <p:nvPr/>
        </p:nvGrpSpPr>
        <p:grpSpPr>
          <a:xfrm>
            <a:off x="2771800" y="2139702"/>
            <a:ext cx="4032448" cy="2304256"/>
            <a:chOff x="2699792" y="1945888"/>
            <a:chExt cx="3096345" cy="218573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rcRect r="27827"/>
            <a:stretch/>
          </p:blipFill>
          <p:spPr>
            <a:xfrm>
              <a:off x="2699793" y="1945888"/>
              <a:ext cx="3096344" cy="1441033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99792" y="3386921"/>
              <a:ext cx="3094072" cy="7447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442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619672" y="195486"/>
            <a:ext cx="7452320" cy="576064"/>
          </a:xfrm>
        </p:spPr>
        <p:txBody>
          <a:bodyPr/>
          <a:lstStyle/>
          <a:p>
            <a:pPr algn="ctr"/>
            <a:r>
              <a:rPr lang="en-US" altLang="ko-KR" dirty="0" smtClean="0"/>
              <a:t>Type Class 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67744" y="1131590"/>
            <a:ext cx="669940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Floating</a:t>
            </a:r>
          </a:p>
          <a:p>
            <a:r>
              <a:rPr lang="en-US" altLang="ko-KR" sz="2400" dirty="0" smtClean="0"/>
              <a:t>  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특정 계산이 정의되어 있는 성질을 갖는 클래스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Integral</a:t>
            </a:r>
          </a:p>
          <a:p>
            <a:r>
              <a:rPr lang="en-US" altLang="ko-KR" sz="2400" dirty="0" smtClean="0"/>
              <a:t>  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정수 방향의 성질을 더해 나간 것 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 smtClean="0"/>
              <a:t>Enum</a:t>
            </a:r>
            <a:endParaRPr lang="en-US" altLang="ko-KR" sz="2400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: instance</a:t>
            </a:r>
            <a:r>
              <a:rPr lang="ko-KR" altLang="en-US" dirty="0" smtClean="0"/>
              <a:t>는 연속적으로 순서가 있는 타입클래스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Bounded</a:t>
            </a:r>
          </a:p>
          <a:p>
            <a:r>
              <a:rPr lang="en-US" altLang="ko-KR" sz="2400" dirty="0" smtClean="0"/>
              <a:t>  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상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하한이 정의되어있는 것을 의미하는 타입클래스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Fractional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나누기가 정의되어 있는 소수점 수의 기본적인 성질을 나타낸다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r>
              <a:rPr lang="en-US" altLang="ko-KR" dirty="0" smtClean="0"/>
              <a:t>     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63612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619672" y="195486"/>
            <a:ext cx="7452320" cy="576064"/>
          </a:xfrm>
        </p:spPr>
        <p:txBody>
          <a:bodyPr/>
          <a:lstStyle/>
          <a:p>
            <a:pPr algn="ctr"/>
            <a:r>
              <a:rPr lang="en-US" altLang="ko-KR" dirty="0" smtClean="0"/>
              <a:t>Type Class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7704" y="1275606"/>
            <a:ext cx="640871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정리 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하나의 타입이 여러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Type Class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Instance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될 수 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하나의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Type Class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여러 타입을 동시에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Instance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가질 수 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다른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Type Class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또 다른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Type Class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전제 조건이 되기도 한다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- </a:t>
            </a: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Num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Show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Eq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구현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- </a:t>
            </a: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Eq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Num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뿐만 아닌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Char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Instance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갖는다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- </a:t>
            </a: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Ord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Instance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Eq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Instance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되어야 한다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전제 조건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459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960440" y="2327664"/>
            <a:ext cx="5183560" cy="473576"/>
          </a:xfrm>
        </p:spPr>
        <p:txBody>
          <a:bodyPr/>
          <a:lstStyle/>
          <a:p>
            <a:r>
              <a:rPr lang="en-US" altLang="ko-KR" sz="4000" b="1" dirty="0"/>
              <a:t>3</a:t>
            </a:r>
            <a:r>
              <a:rPr lang="en-US" altLang="ko-KR" sz="4000" b="1" dirty="0" smtClean="0"/>
              <a:t>. Function</a:t>
            </a:r>
            <a:endParaRPr lang="ko-KR" altLang="en-US" sz="4000" b="1" dirty="0"/>
          </a:p>
        </p:txBody>
      </p:sp>
      <p:pic>
        <p:nvPicPr>
          <p:cNvPr id="5" name="Picture 2" descr="Haskell-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94003">
            <a:off x="1076408" y="1924430"/>
            <a:ext cx="2062360" cy="145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82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95486"/>
            <a:ext cx="9144000" cy="576064"/>
          </a:xfrm>
        </p:spPr>
        <p:txBody>
          <a:bodyPr/>
          <a:lstStyle/>
          <a:p>
            <a:r>
              <a:rPr lang="en-US" altLang="ko-KR" dirty="0" smtClean="0"/>
              <a:t>Functions application</a:t>
            </a:r>
            <a:endParaRPr lang="ko-KR" altLang="en-US" dirty="0"/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11"/>
          </p:nvPr>
        </p:nvSpPr>
        <p:spPr>
          <a:xfrm>
            <a:off x="-2272" y="780998"/>
            <a:ext cx="9144000" cy="288032"/>
          </a:xfrm>
        </p:spPr>
        <p:txBody>
          <a:bodyPr/>
          <a:lstStyle/>
          <a:p>
            <a:r>
              <a:rPr lang="en-US" altLang="ko-KR" dirty="0" smtClean="0"/>
              <a:t>: </a:t>
            </a:r>
            <a:r>
              <a:rPr lang="ko-KR" altLang="en-US" dirty="0" smtClean="0"/>
              <a:t>함수에 인수를 부여하는 것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203598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add </a:t>
            </a:r>
            <a:r>
              <a:rPr lang="ko-KR" altLang="en-US" dirty="0" smtClean="0">
                <a:solidFill>
                  <a:schemeClr val="bg1"/>
                </a:solidFill>
              </a:rPr>
              <a:t>함수에 인수 </a:t>
            </a:r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r>
              <a:rPr lang="ko-KR" altLang="en-US" dirty="0" smtClean="0">
                <a:solidFill>
                  <a:schemeClr val="bg1"/>
                </a:solidFill>
              </a:rPr>
              <a:t>과 </a:t>
            </a:r>
            <a:r>
              <a:rPr lang="en-US" altLang="ko-KR" dirty="0" smtClean="0">
                <a:solidFill>
                  <a:schemeClr val="bg1"/>
                </a:solidFill>
              </a:rPr>
              <a:t>4</a:t>
            </a:r>
            <a:r>
              <a:rPr lang="ko-KR" altLang="en-US" dirty="0" smtClean="0">
                <a:solidFill>
                  <a:schemeClr val="bg1"/>
                </a:solidFill>
              </a:rPr>
              <a:t>부여하고 </a:t>
            </a:r>
            <a:r>
              <a:rPr lang="en-US" altLang="ko-KR" dirty="0" smtClean="0">
                <a:solidFill>
                  <a:schemeClr val="bg1"/>
                </a:solidFill>
              </a:rPr>
              <a:t>3+4</a:t>
            </a:r>
            <a:r>
              <a:rPr lang="ko-KR" altLang="en-US" dirty="0" smtClean="0">
                <a:solidFill>
                  <a:schemeClr val="bg1"/>
                </a:solidFill>
              </a:rPr>
              <a:t>를 </a:t>
            </a:r>
            <a:r>
              <a:rPr lang="en-US" altLang="ko-KR" dirty="0" smtClean="0">
                <a:solidFill>
                  <a:schemeClr val="bg1"/>
                </a:solidFill>
              </a:rPr>
              <a:t>return </a:t>
            </a:r>
            <a:r>
              <a:rPr lang="ko-KR" altLang="en-US" dirty="0" smtClean="0">
                <a:solidFill>
                  <a:schemeClr val="bg1"/>
                </a:solidFill>
              </a:rPr>
              <a:t>한다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043608" y="1635646"/>
            <a:ext cx="4428492" cy="1214844"/>
            <a:chOff x="1079612" y="1824256"/>
            <a:chExt cx="4968552" cy="1368152"/>
          </a:xfrm>
        </p:grpSpPr>
        <p:sp>
          <p:nvSpPr>
            <p:cNvPr id="5" name="직사각형 4"/>
            <p:cNvSpPr/>
            <p:nvPr/>
          </p:nvSpPr>
          <p:spPr>
            <a:xfrm>
              <a:off x="1079612" y="1824256"/>
              <a:ext cx="4968552" cy="13681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59632" y="1896095"/>
              <a:ext cx="42484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altLang="ko-KR" dirty="0"/>
                <a:t>add :: Num a =&gt; a -&gt; a -&gt; </a:t>
              </a:r>
              <a:r>
                <a:rPr lang="pt-BR" altLang="ko-KR" dirty="0" smtClean="0"/>
                <a:t>a</a:t>
              </a:r>
            </a:p>
            <a:p>
              <a:r>
                <a:rPr lang="pt-BR" altLang="ko-KR" dirty="0"/>
                <a:t>a</a:t>
              </a:r>
              <a:r>
                <a:rPr lang="pt-BR" altLang="ko-KR" dirty="0" smtClean="0"/>
                <a:t>dd x y = x + y</a:t>
              </a:r>
            </a:p>
            <a:p>
              <a:r>
                <a:rPr lang="en-US" altLang="ko-KR" dirty="0" smtClean="0"/>
                <a:t>add 3 4</a:t>
              </a:r>
            </a:p>
            <a:p>
              <a:r>
                <a:rPr lang="en-US" altLang="ko-KR" dirty="0"/>
                <a:t>7</a:t>
              </a:r>
              <a:endParaRPr lang="ko-KR" alt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27584" y="3003798"/>
            <a:ext cx="69847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</a:rPr>
              <a:t>공백으로 함수의 적용을 표현한다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</a:rPr>
              <a:t>Left-associative =&gt; </a:t>
            </a:r>
            <a:r>
              <a:rPr lang="en-US" altLang="ko-KR" dirty="0" err="1" smtClean="0">
                <a:solidFill>
                  <a:schemeClr val="bg1"/>
                </a:solidFill>
              </a:rPr>
              <a:t>sqrt</a:t>
            </a:r>
            <a:r>
              <a:rPr lang="en-US" altLang="ko-KR" dirty="0" smtClean="0">
                <a:solidFill>
                  <a:schemeClr val="bg1"/>
                </a:solidFill>
              </a:rPr>
              <a:t> 4+3+2 </a:t>
            </a:r>
            <a:r>
              <a:rPr lang="ko-KR" altLang="en-US" dirty="0" smtClean="0">
                <a:solidFill>
                  <a:schemeClr val="bg1"/>
                </a:solidFill>
              </a:rPr>
              <a:t>는               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en-US" altLang="ko-KR" dirty="0" err="1" smtClean="0">
                <a:solidFill>
                  <a:schemeClr val="bg1"/>
                </a:solidFill>
              </a:rPr>
              <a:t>sqrt</a:t>
            </a:r>
            <a:r>
              <a:rPr lang="en-US" altLang="ko-KR" dirty="0" smtClean="0">
                <a:solidFill>
                  <a:schemeClr val="bg1"/>
                </a:solidFill>
              </a:rPr>
              <a:t> 4), +3, +2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부분적용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함수 원래의 인자 개수보다 적은 개수의 인자를 부여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854" y="3517228"/>
            <a:ext cx="2538282" cy="45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9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r>
              <a:rPr lang="en-US" altLang="ko-KR" sz="4000" dirty="0" smtClean="0"/>
              <a:t>Curried Function</a:t>
            </a:r>
            <a:endParaRPr lang="ko-KR" alt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1275606"/>
            <a:ext cx="756084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Currying (</a:t>
            </a:r>
            <a:r>
              <a:rPr lang="en-US" altLang="ko-KR" sz="2000" dirty="0">
                <a:solidFill>
                  <a:schemeClr val="bg1"/>
                </a:solidFill>
              </a:rPr>
              <a:t>First-order functions ⇒ Applicative </a:t>
            </a:r>
            <a:r>
              <a:rPr lang="en-US" altLang="ko-KR" sz="2000" dirty="0" smtClean="0">
                <a:solidFill>
                  <a:schemeClr val="bg1"/>
                </a:solidFill>
              </a:rPr>
              <a:t>functions)</a:t>
            </a:r>
          </a:p>
          <a:p>
            <a:r>
              <a:rPr lang="en-US" altLang="ko-KR" sz="2800" dirty="0">
                <a:solidFill>
                  <a:schemeClr val="bg1"/>
                </a:solidFill>
              </a:rPr>
              <a:t>: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여러 개의 인자를 받는 함수를 단일 인자를 받는 함수로 바꾸는 것</a:t>
            </a:r>
            <a:endParaRPr lang="en-US" altLang="ko-KR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5639" y="2403836"/>
            <a:ext cx="3612721" cy="116235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5087" y="3665908"/>
            <a:ext cx="3623273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85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r>
              <a:rPr lang="en-US" altLang="ko-KR" sz="4000" dirty="0" smtClean="0"/>
              <a:t>Curried Function</a:t>
            </a:r>
            <a:endParaRPr lang="ko-KR" altLang="en-US" sz="4000" dirty="0"/>
          </a:p>
        </p:txBody>
      </p:sp>
      <p:pic>
        <p:nvPicPr>
          <p:cNvPr id="1026" name="Picture 2" descr="HaskellBCurr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252786"/>
            <a:ext cx="2304256" cy="282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75656" y="4112406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Haskell Brooks Curry</a:t>
            </a: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(1900~1982)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9008" y="1276199"/>
            <a:ext cx="2310983" cy="28362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40657" y="4112406"/>
            <a:ext cx="252768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 </a:t>
            </a:r>
            <a:r>
              <a:rPr lang="en-US" altLang="ko-KR" sz="1600" dirty="0">
                <a:solidFill>
                  <a:schemeClr val="bg1"/>
                </a:solidFill>
              </a:rPr>
              <a:t>Moses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Ilyich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Schönfinkel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 err="1">
                <a:solidFill>
                  <a:schemeClr val="bg1"/>
                </a:solidFill>
              </a:rPr>
              <a:t>모지즈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 err="1">
                <a:solidFill>
                  <a:schemeClr val="bg1"/>
                </a:solidFill>
              </a:rPr>
              <a:t>쇤핑클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(1888~1942)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48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r>
              <a:rPr lang="en-US" altLang="ko-KR" dirty="0" smtClean="0"/>
              <a:t>Functions composition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0" y="915566"/>
            <a:ext cx="9144000" cy="288032"/>
          </a:xfrm>
        </p:spPr>
        <p:txBody>
          <a:bodyPr/>
          <a:lstStyle/>
          <a:p>
            <a:r>
              <a:rPr lang="en-US" altLang="ko-KR" sz="1800" dirty="0" smtClean="0"/>
              <a:t>: </a:t>
            </a:r>
            <a:r>
              <a:rPr lang="ko-KR" altLang="en-US" sz="1800" dirty="0" smtClean="0"/>
              <a:t>기존 함수 연결</a:t>
            </a:r>
            <a:endParaRPr lang="ko-KR" altLang="en-US" sz="1800" dirty="0"/>
          </a:p>
        </p:txBody>
      </p:sp>
      <p:grpSp>
        <p:nvGrpSpPr>
          <p:cNvPr id="10" name="그룹 9"/>
          <p:cNvGrpSpPr/>
          <p:nvPr/>
        </p:nvGrpSpPr>
        <p:grpSpPr>
          <a:xfrm>
            <a:off x="1943708" y="1923678"/>
            <a:ext cx="5256583" cy="1782359"/>
            <a:chOff x="2305745" y="2085535"/>
            <a:chExt cx="4676524" cy="1353503"/>
          </a:xfrm>
        </p:grpSpPr>
        <p:sp>
          <p:nvSpPr>
            <p:cNvPr id="4" name="직사각형 3"/>
            <p:cNvSpPr/>
            <p:nvPr/>
          </p:nvSpPr>
          <p:spPr>
            <a:xfrm>
              <a:off x="2305745" y="2085535"/>
              <a:ext cx="4676524" cy="12961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347864" y="2142895"/>
              <a:ext cx="2592288" cy="350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/>
                <a:t>(f . g) x = f(g x)</a:t>
              </a:r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05745" y="2666928"/>
              <a:ext cx="4676524" cy="772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649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960440" y="2327664"/>
            <a:ext cx="5183560" cy="473576"/>
          </a:xfrm>
        </p:spPr>
        <p:txBody>
          <a:bodyPr/>
          <a:lstStyle/>
          <a:p>
            <a:r>
              <a:rPr lang="en-US" altLang="ko-KR" sz="4000" b="1" dirty="0" smtClean="0"/>
              <a:t>1. Haskell</a:t>
            </a:r>
            <a:endParaRPr lang="ko-KR" altLang="en-US" sz="4000" b="1" dirty="0"/>
          </a:p>
        </p:txBody>
      </p:sp>
      <p:pic>
        <p:nvPicPr>
          <p:cNvPr id="5" name="Picture 2" descr="Haskell-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94003">
            <a:off x="1076408" y="1924430"/>
            <a:ext cx="2062360" cy="145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0" y="334750"/>
            <a:ext cx="9144000" cy="576064"/>
          </a:xfrm>
        </p:spPr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Functions </a:t>
            </a:r>
            <a:r>
              <a:rPr lang="en-US" altLang="ko-KR" dirty="0"/>
              <a:t>composition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579862"/>
            <a:ext cx="4968552" cy="59063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885608"/>
            <a:ext cx="4725059" cy="5430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9592" y="1516276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기호를 사용하여 합성함수 표시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9592" y="3107164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우측 결합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함수 여러 개 합성 가능 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00192" y="1830259"/>
            <a:ext cx="1296144" cy="758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* Negate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: </a:t>
            </a:r>
            <a:r>
              <a:rPr lang="ko-KR" altLang="en-US" sz="1400" dirty="0" smtClean="0">
                <a:solidFill>
                  <a:schemeClr val="bg1"/>
                </a:solidFill>
              </a:rPr>
              <a:t>전위연산자    </a:t>
            </a:r>
            <a:r>
              <a:rPr lang="en-US" altLang="ko-KR" sz="1400" dirty="0" smtClean="0">
                <a:solidFill>
                  <a:schemeClr val="bg1"/>
                </a:solidFill>
              </a:rPr>
              <a:t>minus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25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재귀 함수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31640" y="1167291"/>
            <a:ext cx="748883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재귀함수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자기 자신을 호출하여 반복적인 행동을 정의하는 함수이다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함수의 </a:t>
            </a:r>
            <a:r>
              <a:rPr lang="ko-KR" altLang="en-US" dirty="0">
                <a:solidFill>
                  <a:schemeClr val="bg1"/>
                </a:solidFill>
              </a:rPr>
              <a:t>정의 안에 적용되는 함수를 정의하는 방법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571750"/>
            <a:ext cx="5058481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79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0" y="2067694"/>
            <a:ext cx="9144000" cy="576064"/>
          </a:xfrm>
        </p:spPr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-33536" y="0"/>
            <a:ext cx="9144000" cy="5143500"/>
          </a:xfrm>
        </p:spPr>
        <p:txBody>
          <a:bodyPr/>
          <a:lstStyle/>
          <a:p>
            <a:r>
              <a:rPr lang="ko-KR" altLang="en-US" dirty="0" smtClean="0"/>
              <a:t>출처</a:t>
            </a:r>
            <a:endParaRPr lang="en-US" altLang="ko-KR" dirty="0" smtClean="0"/>
          </a:p>
          <a:p>
            <a:endParaRPr lang="en-US" altLang="ko-KR" dirty="0"/>
          </a:p>
          <a:p>
            <a:pPr algn="l"/>
            <a:r>
              <a:rPr lang="en-US" altLang="ko-KR" sz="1600" dirty="0">
                <a:hlinkClick r:id="rId2"/>
              </a:rPr>
              <a:t>http://</a:t>
            </a:r>
            <a:r>
              <a:rPr lang="en-US" altLang="ko-KR" sz="1600" dirty="0" smtClean="0">
                <a:hlinkClick r:id="rId2"/>
              </a:rPr>
              <a:t>zvon.org/other/haskell/Outputprelude/index.html</a:t>
            </a:r>
            <a:endParaRPr lang="en-US" altLang="ko-KR" sz="1600" dirty="0" smtClean="0"/>
          </a:p>
          <a:p>
            <a:pPr algn="l"/>
            <a:r>
              <a:rPr lang="en-US" altLang="ko-KR" sz="1600" dirty="0">
                <a:hlinkClick r:id="rId3"/>
              </a:rPr>
              <a:t>http://enshahar.com/haskell/cis194/polymorphism/and/type/class/2018/01/14/cis194-Polymorphism-TypeClass</a:t>
            </a:r>
            <a:r>
              <a:rPr lang="en-US" altLang="ko-KR" sz="1600" dirty="0" smtClean="0">
                <a:hlinkClick r:id="rId3"/>
              </a:rPr>
              <a:t>/</a:t>
            </a:r>
            <a:endParaRPr lang="en-US" altLang="ko-KR" sz="1600" dirty="0" smtClean="0"/>
          </a:p>
          <a:p>
            <a:pPr algn="l"/>
            <a:r>
              <a:rPr lang="en-US" altLang="ko-KR" sz="1600" dirty="0">
                <a:hlinkClick r:id="rId4"/>
              </a:rPr>
              <a:t>http://enshahar.com/haskell/cis194/high/order/programming/2018/01/14/cis194-HighOrderProgramming-TypeInference</a:t>
            </a:r>
            <a:r>
              <a:rPr lang="en-US" altLang="ko-KR" sz="1600" dirty="0" smtClean="0">
                <a:hlinkClick r:id="rId4"/>
              </a:rPr>
              <a:t>/</a:t>
            </a:r>
            <a:endParaRPr lang="en-US" altLang="ko-KR" sz="1600" dirty="0" smtClean="0"/>
          </a:p>
          <a:p>
            <a:pPr algn="l"/>
            <a:r>
              <a:rPr lang="en-US" altLang="ko-KR" sz="1600" dirty="0">
                <a:hlinkClick r:id="rId5"/>
              </a:rPr>
              <a:t>https://ko.wikipedia.org/wiki/%ED%95%B4%EC%8A%A4%EC%BC%88_%</a:t>
            </a:r>
            <a:r>
              <a:rPr lang="en-US" altLang="ko-KR" sz="1600" dirty="0" smtClean="0">
                <a:hlinkClick r:id="rId5"/>
              </a:rPr>
              <a:t>EC%BB%A4%EB%A6%AC</a:t>
            </a:r>
            <a:endParaRPr lang="en-US" altLang="ko-KR" sz="1600" dirty="0" smtClean="0"/>
          </a:p>
          <a:p>
            <a:pPr algn="l"/>
            <a:r>
              <a:rPr lang="en-US" altLang="ko-KR" sz="1600" dirty="0">
                <a:hlinkClick r:id="rId6"/>
              </a:rPr>
              <a:t>https://</a:t>
            </a:r>
            <a:r>
              <a:rPr lang="en-US" altLang="ko-KR" sz="1600" dirty="0" smtClean="0">
                <a:hlinkClick r:id="rId6"/>
              </a:rPr>
              <a:t>en.wikipedia.org/wiki/Moses_Sch%C3%B6nfinkel</a:t>
            </a:r>
            <a:endParaRPr lang="en-US" altLang="ko-KR" sz="1600" dirty="0" smtClean="0"/>
          </a:p>
          <a:p>
            <a:pPr algn="l"/>
            <a:r>
              <a:rPr lang="ko-KR" altLang="en-US" sz="1600" dirty="0" smtClean="0"/>
              <a:t>교수님 수업자료 </a:t>
            </a:r>
            <a:endParaRPr lang="en-US" altLang="ko-KR" sz="1600" dirty="0" smtClean="0"/>
          </a:p>
          <a:p>
            <a:pPr algn="l"/>
            <a:endParaRPr lang="en-US" altLang="ko-KR" sz="1600" dirty="0" smtClean="0"/>
          </a:p>
          <a:p>
            <a:pPr algn="l"/>
            <a:endParaRPr lang="en-US" altLang="ko-KR" sz="1600" dirty="0" smtClean="0"/>
          </a:p>
          <a:p>
            <a:pPr algn="l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298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4000" dirty="0" smtClean="0"/>
              <a:t>Haskell</a:t>
            </a:r>
            <a:r>
              <a:rPr lang="ko-KR" altLang="en-US" sz="4000" dirty="0" smtClean="0"/>
              <a:t>의 특징</a:t>
            </a:r>
            <a:endParaRPr lang="ko-KR" alt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275606"/>
            <a:ext cx="67687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Functional </a:t>
            </a:r>
            <a:r>
              <a:rPr lang="en-US" altLang="ko-KR" dirty="0" smtClean="0">
                <a:solidFill>
                  <a:schemeClr val="bg1"/>
                </a:solidFill>
              </a:rPr>
              <a:t>Programming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Immutable, side-effect (x)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Higher-Order Function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Lazy </a:t>
            </a:r>
            <a:r>
              <a:rPr lang="en-US" altLang="ko-KR" dirty="0" smtClean="0">
                <a:solidFill>
                  <a:schemeClr val="bg1"/>
                </a:solidFill>
              </a:rPr>
              <a:t>evaluation </a:t>
            </a:r>
            <a:r>
              <a:rPr lang="en-US" altLang="ko-KR" dirty="0" smtClean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ko-KR" altLang="en-US" dirty="0">
                <a:solidFill>
                  <a:schemeClr val="bg1"/>
                </a:solidFill>
                <a:cs typeface="Arial" pitchFamily="34" charset="0"/>
              </a:rPr>
              <a:t>결과가 요구될 때만 계산 </a:t>
            </a:r>
            <a:r>
              <a:rPr lang="ko-KR" altLang="en-US" dirty="0" smtClean="0">
                <a:solidFill>
                  <a:schemeClr val="bg1"/>
                </a:solidFill>
                <a:cs typeface="Arial" pitchFamily="34" charset="0"/>
              </a:rPr>
              <a:t>실행</a:t>
            </a:r>
            <a:endParaRPr lang="en-US" altLang="ko-KR" dirty="0" smtClean="0">
              <a:solidFill>
                <a:schemeClr val="bg1"/>
              </a:solidFill>
              <a:cs typeface="Arial" pitchFamily="34" charset="0"/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Type </a:t>
            </a:r>
            <a:r>
              <a:rPr lang="en-US" altLang="ko-KR" dirty="0" smtClean="0">
                <a:solidFill>
                  <a:schemeClr val="bg1"/>
                </a:solidFill>
              </a:rPr>
              <a:t>Inference- </a:t>
            </a:r>
            <a:r>
              <a:rPr lang="ko-KR" altLang="en-US" dirty="0" smtClean="0">
                <a:solidFill>
                  <a:schemeClr val="bg1"/>
                </a:solidFill>
              </a:rPr>
              <a:t>타입 추론 가능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cs typeface="Arial" pitchFamily="34" charset="0"/>
              </a:rPr>
              <a:t>정적 타입 지정 </a:t>
            </a:r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  <a:cs typeface="Arial" pitchFamily="34" charset="0"/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cs typeface="Arial" pitchFamily="34" charset="0"/>
              </a:rPr>
              <a:t>미리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cs typeface="Arial" pitchFamily="34" charset="0"/>
              </a:rPr>
              <a:t>타입을 검사하여 실행 시 오류 </a:t>
            </a:r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cs typeface="Arial" pitchFamily="34" charset="0"/>
              </a:rPr>
              <a:t>예방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40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66949"/>
            <a:ext cx="9144000" cy="576064"/>
          </a:xfrm>
        </p:spPr>
        <p:txBody>
          <a:bodyPr/>
          <a:lstStyle/>
          <a:p>
            <a:r>
              <a:rPr lang="en-US" altLang="ko-KR" dirty="0" smtClean="0"/>
              <a:t>Functions : </a:t>
            </a:r>
            <a:r>
              <a:rPr lang="ko-KR" altLang="en-US" dirty="0" smtClean="0"/>
              <a:t>기계적 계산 시스템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2411760" y="1565960"/>
            <a:ext cx="3744416" cy="792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227697" y="1689651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f</a:t>
            </a:r>
            <a:endParaRPr lang="ko-KR" altLang="en-US" sz="2400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1403648" y="1962004"/>
            <a:ext cx="1008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6156176" y="1962004"/>
            <a:ext cx="1008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109156" y="1751206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x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183886" y="1751206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f</a:t>
            </a:r>
            <a:r>
              <a:rPr lang="en-US" altLang="ko-KR" sz="2000" dirty="0" smtClean="0">
                <a:solidFill>
                  <a:schemeClr val="bg1"/>
                </a:solidFill>
              </a:rPr>
              <a:t>(x)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27584" y="2931790"/>
            <a:ext cx="77284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함수 </a:t>
            </a:r>
            <a:r>
              <a:rPr lang="en-US" altLang="ko-KR" sz="2000" dirty="0" smtClean="0">
                <a:solidFill>
                  <a:schemeClr val="bg1"/>
                </a:solidFill>
              </a:rPr>
              <a:t>f </a:t>
            </a:r>
            <a:r>
              <a:rPr lang="ko-KR" altLang="en-US" sz="2000" dirty="0" smtClean="0">
                <a:solidFill>
                  <a:schemeClr val="bg1"/>
                </a:solidFill>
              </a:rPr>
              <a:t>는 </a:t>
            </a:r>
            <a:r>
              <a:rPr lang="en-US" altLang="ko-KR" sz="2000" dirty="0" smtClean="0">
                <a:solidFill>
                  <a:schemeClr val="bg1"/>
                </a:solidFill>
              </a:rPr>
              <a:t>x</a:t>
            </a:r>
            <a:r>
              <a:rPr lang="ko-KR" altLang="en-US" sz="2000" dirty="0" smtClean="0">
                <a:solidFill>
                  <a:schemeClr val="bg1"/>
                </a:solidFill>
              </a:rPr>
              <a:t>를 </a:t>
            </a:r>
            <a:r>
              <a:rPr lang="ko-KR" altLang="en-US" sz="2000" dirty="0" smtClean="0">
                <a:solidFill>
                  <a:srgbClr val="00B0F0"/>
                </a:solidFill>
              </a:rPr>
              <a:t>입력 </a:t>
            </a:r>
            <a:r>
              <a:rPr lang="ko-KR" altLang="en-US" sz="2000" dirty="0" smtClean="0">
                <a:solidFill>
                  <a:schemeClr val="bg1"/>
                </a:solidFill>
              </a:rPr>
              <a:t>받아</a:t>
            </a:r>
            <a:r>
              <a:rPr lang="en-US" altLang="ko-KR" sz="2000" dirty="0" smtClean="0">
                <a:solidFill>
                  <a:schemeClr val="bg1"/>
                </a:solidFill>
              </a:rPr>
              <a:t>, </a:t>
            </a:r>
            <a:r>
              <a:rPr lang="ko-KR" altLang="en-US" sz="2000" dirty="0" smtClean="0">
                <a:solidFill>
                  <a:srgbClr val="00B0F0"/>
                </a:solidFill>
              </a:rPr>
              <a:t>계산</a:t>
            </a:r>
            <a:r>
              <a:rPr lang="ko-KR" altLang="en-US" sz="2000" dirty="0" smtClean="0">
                <a:solidFill>
                  <a:schemeClr val="bg1"/>
                </a:solidFill>
              </a:rPr>
              <a:t>한 후</a:t>
            </a:r>
            <a:r>
              <a:rPr lang="en-US" altLang="ko-KR" sz="2000" dirty="0" smtClean="0">
                <a:solidFill>
                  <a:schemeClr val="bg1"/>
                </a:solidFill>
              </a:rPr>
              <a:t>, f(x)</a:t>
            </a:r>
            <a:r>
              <a:rPr lang="ko-KR" altLang="en-US" sz="2000" dirty="0" smtClean="0">
                <a:solidFill>
                  <a:schemeClr val="bg1"/>
                </a:solidFill>
              </a:rPr>
              <a:t>를 </a:t>
            </a:r>
            <a:r>
              <a:rPr lang="ko-KR" altLang="en-US" sz="2000" dirty="0" smtClean="0">
                <a:solidFill>
                  <a:srgbClr val="00B0F0"/>
                </a:solidFill>
              </a:rPr>
              <a:t>출력</a:t>
            </a:r>
            <a:r>
              <a:rPr lang="ko-KR" altLang="en-US" sz="2000" dirty="0" smtClean="0">
                <a:solidFill>
                  <a:schemeClr val="bg1"/>
                </a:solidFill>
              </a:rPr>
              <a:t>하며</a:t>
            </a:r>
            <a:r>
              <a:rPr lang="en-US" altLang="ko-KR" sz="2000" dirty="0" smtClean="0">
                <a:solidFill>
                  <a:schemeClr val="bg1"/>
                </a:solidFill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</a:rPr>
              <a:t>결과는 언제나 </a:t>
            </a:r>
            <a:r>
              <a:rPr lang="ko-KR" altLang="en-US" sz="2000" dirty="0" smtClean="0">
                <a:solidFill>
                  <a:srgbClr val="00B0F0"/>
                </a:solidFill>
              </a:rPr>
              <a:t>유일하다</a:t>
            </a:r>
            <a:r>
              <a:rPr lang="en-US" altLang="ko-KR" sz="2000" dirty="0" smtClean="0">
                <a:solidFill>
                  <a:srgbClr val="00B0F0"/>
                </a:solidFill>
              </a:rPr>
              <a:t>.</a:t>
            </a:r>
          </a:p>
          <a:p>
            <a:endParaRPr lang="en-US" altLang="ko-KR" sz="2000" dirty="0" smtClean="0">
              <a:solidFill>
                <a:srgbClr val="00B0F0"/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dirty="0" smtClean="0">
                <a:solidFill>
                  <a:schemeClr val="bg1"/>
                </a:solidFill>
              </a:rPr>
              <a:t> 함수의 결과 </a:t>
            </a:r>
            <a:r>
              <a:rPr lang="en-US" altLang="ko-KR" dirty="0" smtClean="0">
                <a:solidFill>
                  <a:schemeClr val="bg1"/>
                </a:solidFill>
              </a:rPr>
              <a:t>f(x)</a:t>
            </a:r>
            <a:r>
              <a:rPr lang="ko-KR" altLang="en-US" dirty="0" smtClean="0">
                <a:solidFill>
                  <a:schemeClr val="bg1"/>
                </a:solidFill>
              </a:rPr>
              <a:t>는 오직 입력 </a:t>
            </a:r>
            <a:r>
              <a:rPr lang="en-US" altLang="ko-KR" dirty="0" smtClean="0">
                <a:solidFill>
                  <a:schemeClr val="bg1"/>
                </a:solidFill>
              </a:rPr>
              <a:t>x</a:t>
            </a:r>
            <a:r>
              <a:rPr lang="ko-KR" altLang="en-US" dirty="0" smtClean="0">
                <a:solidFill>
                  <a:schemeClr val="bg1"/>
                </a:solidFill>
              </a:rPr>
              <a:t>에게만 종속된다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입력 값에만 영향을 받는다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05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r>
              <a:rPr lang="en-US" altLang="ko-KR" sz="4000" dirty="0" smtClean="0"/>
              <a:t>Functions</a:t>
            </a:r>
            <a:endParaRPr lang="ko-KR" alt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1347614"/>
            <a:ext cx="763284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solidFill>
                  <a:schemeClr val="bg1"/>
                </a:solidFill>
              </a:rPr>
              <a:t>First-order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     - </a:t>
            </a:r>
            <a:r>
              <a:rPr lang="ko-KR" altLang="en-US" dirty="0" smtClean="0">
                <a:solidFill>
                  <a:schemeClr val="bg1"/>
                </a:solidFill>
              </a:rPr>
              <a:t>함수 인수의 수를 존중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     - </a:t>
            </a:r>
            <a:r>
              <a:rPr lang="ko-KR" altLang="en-US" dirty="0" smtClean="0">
                <a:solidFill>
                  <a:schemeClr val="bg1"/>
                </a:solidFill>
              </a:rPr>
              <a:t>허용되는 표현 </a:t>
            </a:r>
            <a:r>
              <a:rPr lang="en-US" altLang="ko-KR" dirty="0" smtClean="0">
                <a:solidFill>
                  <a:schemeClr val="bg1"/>
                </a:solidFill>
              </a:rPr>
              <a:t>: add(1,2)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      </a:t>
            </a:r>
            <a:r>
              <a:rPr lang="ko-KR" altLang="en-US" dirty="0" smtClean="0">
                <a:solidFill>
                  <a:schemeClr val="bg1"/>
                </a:solidFill>
              </a:rPr>
              <a:t>허용되지 않는 표현 </a:t>
            </a:r>
            <a:r>
              <a:rPr lang="en-US" altLang="ko-KR" dirty="0" smtClean="0">
                <a:solidFill>
                  <a:schemeClr val="bg1"/>
                </a:solidFill>
              </a:rPr>
              <a:t>: add : +, add(1) : 1+ , f(add)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solidFill>
                  <a:schemeClr val="bg1"/>
                </a:solidFill>
              </a:rPr>
              <a:t>Higher-order functions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    - </a:t>
            </a:r>
            <a:r>
              <a:rPr lang="ko-KR" altLang="en-US" dirty="0" smtClean="0">
                <a:solidFill>
                  <a:schemeClr val="bg1"/>
                </a:solidFill>
              </a:rPr>
              <a:t>함수 인수의 수에 제한되지 않음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    - add(1,2) , add, add(1), f(add) </a:t>
            </a:r>
            <a:r>
              <a:rPr lang="ko-KR" altLang="en-US" dirty="0" smtClean="0">
                <a:solidFill>
                  <a:schemeClr val="bg1"/>
                </a:solidFill>
              </a:rPr>
              <a:t>등 허용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    =&gt;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First-class citizen 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32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12853" y="353842"/>
            <a:ext cx="9144000" cy="576064"/>
          </a:xfrm>
        </p:spPr>
        <p:txBody>
          <a:bodyPr/>
          <a:lstStyle/>
          <a:p>
            <a:r>
              <a:rPr lang="en-US" altLang="ko-KR" sz="4000" dirty="0" smtClean="0"/>
              <a:t>First-class citizen</a:t>
            </a:r>
            <a:endParaRPr lang="ko-KR" alt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652488" y="961902"/>
            <a:ext cx="42075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함수가 </a:t>
            </a:r>
            <a:r>
              <a:rPr lang="en-US" altLang="ko-KR" dirty="0" smtClean="0">
                <a:solidFill>
                  <a:schemeClr val="bg1"/>
                </a:solidFill>
              </a:rPr>
              <a:t>parameter</a:t>
            </a:r>
            <a:r>
              <a:rPr lang="ko-KR" altLang="en-US" dirty="0" smtClean="0">
                <a:solidFill>
                  <a:schemeClr val="bg1"/>
                </a:solidFill>
              </a:rPr>
              <a:t>로 이용 될 수 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     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  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함수가 저장될 수 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076" y="1980094"/>
            <a:ext cx="2756060" cy="44764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940" y="3354615"/>
            <a:ext cx="3312368" cy="65788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620" y="1742530"/>
            <a:ext cx="3279681" cy="127042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955821" y="961902"/>
            <a:ext cx="4207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함수는 출력으로 이용될 수 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07620" y="3354615"/>
            <a:ext cx="26487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* map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: </a:t>
            </a:r>
            <a:r>
              <a:rPr lang="ko-KR" altLang="en-US" sz="1400" dirty="0" smtClean="0">
                <a:solidFill>
                  <a:schemeClr val="bg1"/>
                </a:solidFill>
              </a:rPr>
              <a:t>함수와 리스트를 인자로 받아</a:t>
            </a:r>
            <a:r>
              <a:rPr lang="en-US" altLang="ko-KR" sz="1400" dirty="0" smtClean="0">
                <a:solidFill>
                  <a:schemeClr val="bg1"/>
                </a:solidFill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</a:rPr>
              <a:t>해당 리스트에 함수 적용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42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960440" y="2327664"/>
            <a:ext cx="5183560" cy="473576"/>
          </a:xfrm>
        </p:spPr>
        <p:txBody>
          <a:bodyPr/>
          <a:lstStyle/>
          <a:p>
            <a:r>
              <a:rPr lang="en-US" altLang="ko-KR" sz="4000" b="1" dirty="0"/>
              <a:t>2</a:t>
            </a:r>
            <a:r>
              <a:rPr lang="en-US" altLang="ko-KR" sz="4000" b="1" dirty="0" smtClean="0"/>
              <a:t>. Type</a:t>
            </a:r>
            <a:endParaRPr lang="ko-KR" altLang="en-US" sz="4000" b="1" dirty="0"/>
          </a:p>
        </p:txBody>
      </p:sp>
      <p:pic>
        <p:nvPicPr>
          <p:cNvPr id="5" name="Picture 2" descr="Haskell-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94003">
            <a:off x="1076408" y="1924430"/>
            <a:ext cx="2062360" cy="145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66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4000" b="1" dirty="0" smtClean="0"/>
              <a:t>Type</a:t>
            </a:r>
            <a:endParaRPr lang="ko-KR" altLang="en-US" sz="40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151036"/>
              </p:ext>
            </p:extLst>
          </p:nvPr>
        </p:nvGraphicFramePr>
        <p:xfrm>
          <a:off x="955947" y="1203598"/>
          <a:ext cx="7488832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62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82584"/>
              </a:tblGrid>
              <a:tr h="36576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800" b="1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Integers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91773">
                <a:tc>
                  <a:txBody>
                    <a:bodyPr/>
                    <a:lstStyle/>
                    <a:p>
                      <a:pPr algn="ctr" latinLnBrk="1"/>
                      <a:endParaRPr lang="en-US" altLang="ko-KR" sz="3200" b="1" dirty="0" smtClean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 latinLnBrk="1"/>
                      <a:r>
                        <a:rPr lang="en-US" altLang="ko-KR" sz="3200" b="1" dirty="0" err="1" smtClean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Int</a:t>
                      </a:r>
                      <a:endParaRPr lang="en-US" altLang="ko-KR" sz="3200" b="1" dirty="0" smtClean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: </a:t>
                      </a:r>
                      <a:r>
                        <a:rPr lang="en-US" altLang="ko-KR" sz="1600" b="0" i="0" kern="120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-2^63 ~</a:t>
                      </a:r>
                      <a:r>
                        <a:rPr lang="en-US" altLang="ko-KR" sz="1600" b="0" i="0" kern="1200" baseline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600" b="0" i="0" kern="120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2^61 –1</a:t>
                      </a:r>
                    </a:p>
                    <a:p>
                      <a:pPr algn="ctr" latinLnBrk="1"/>
                      <a:endParaRPr lang="en-US" altLang="ko-KR" sz="1600" b="1" dirty="0" smtClean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  <a:p>
                      <a:pPr algn="ctr" latinLnBrk="1"/>
                      <a:r>
                        <a:rPr lang="en-US" altLang="ko-KR" sz="3200" b="1" dirty="0" smtClean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Integer</a:t>
                      </a:r>
                      <a:endParaRPr lang="en-US" altLang="ko-KR" sz="3200" b="1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   </a:t>
                      </a:r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: </a:t>
                      </a:r>
                      <a:r>
                        <a:rPr lang="ko-KR" altLang="en-US" sz="1600" b="0" i="0" kern="120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범위 제한 </a:t>
                      </a:r>
                      <a:r>
                        <a:rPr lang="en-US" altLang="ko-KR" sz="1600" b="0" i="0" kern="120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en-US" altLang="ko-KR" sz="1600" baseline="0" dirty="0" smtClean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 latinLnBrk="1"/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987824" y="2067694"/>
            <a:ext cx="5312939" cy="188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62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2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576868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576868"/>
      </a:accent6>
      <a:hlink>
        <a:srgbClr val="FFFFFF"/>
      </a:hlink>
      <a:folHlink>
        <a:srgbClr val="FFFFFF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576868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5774</TotalTime>
  <Words>844</Words>
  <Application>Microsoft Office PowerPoint</Application>
  <PresentationFormat>화면 슬라이드 쇼(16:9)</PresentationFormat>
  <Paragraphs>260</Paragraphs>
  <Slides>33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33</vt:i4>
      </vt:variant>
    </vt:vector>
  </HeadingPairs>
  <TitlesOfParts>
    <vt:vector size="41" baseType="lpstr">
      <vt:lpstr>Arial Unicode MS</vt:lpstr>
      <vt:lpstr>맑은 고딕</vt:lpstr>
      <vt:lpstr>Arial</vt:lpstr>
      <vt:lpstr>Calibri</vt:lpstr>
      <vt:lpstr>Symbol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Microsoft 계정</cp:lastModifiedBy>
  <cp:revision>181</cp:revision>
  <dcterms:created xsi:type="dcterms:W3CDTF">2016-12-05T23:26:54Z</dcterms:created>
  <dcterms:modified xsi:type="dcterms:W3CDTF">2021-04-22T00:41:12Z</dcterms:modified>
</cp:coreProperties>
</file>