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226" r:id="rId2"/>
    <p:sldId id="2535" r:id="rId3"/>
    <p:sldId id="2536" r:id="rId4"/>
    <p:sldId id="2395" r:id="rId5"/>
    <p:sldId id="2537" r:id="rId6"/>
    <p:sldId id="2528" r:id="rId7"/>
    <p:sldId id="2529" r:id="rId8"/>
    <p:sldId id="2469" r:id="rId9"/>
    <p:sldId id="2525" r:id="rId10"/>
    <p:sldId id="2538" r:id="rId11"/>
    <p:sldId id="2526" r:id="rId12"/>
    <p:sldId id="2530" r:id="rId13"/>
    <p:sldId id="2531" r:id="rId14"/>
    <p:sldId id="2527" r:id="rId15"/>
    <p:sldId id="2539" r:id="rId16"/>
    <p:sldId id="2533" r:id="rId17"/>
    <p:sldId id="2532" r:id="rId18"/>
    <p:sldId id="2540" r:id="rId19"/>
    <p:sldId id="2516" r:id="rId20"/>
    <p:sldId id="254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0000"/>
    <a:srgbClr val="F4F4F4"/>
    <a:srgbClr val="F6F8F7"/>
    <a:srgbClr val="F4F2F5"/>
    <a:srgbClr val="FBF9FC"/>
    <a:srgbClr val="FAF8FC"/>
    <a:srgbClr val="B8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7F4FA-68AC-400A-A63F-60CA0EEBD5D5}" v="401" dt="2021-04-27T03:53:21.49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1418" autoAdjust="0"/>
  </p:normalViewPr>
  <p:slideViewPr>
    <p:cSldViewPr snapToObjects="1">
      <p:cViewPr varScale="1">
        <p:scale>
          <a:sx n="23" d="100"/>
          <a:sy n="23" d="100"/>
        </p:scale>
        <p:origin x="34" y="5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굴림" panose="020B0600000101010101" pitchFamily="50" charset="-127"/>
              </a:defRPr>
            </a:lvl1pPr>
          </a:lstStyle>
          <a:p>
            <a:fld id="{6C7F83D9-7880-4F4A-8AB2-8F25BD80FF14}" type="datetimeFigureOut">
              <a:rPr lang="en-US" altLang="ko-KR"/>
              <a:pPr/>
              <a:t>4/27/2021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굴림" panose="020B0600000101010101" pitchFamily="50" charset="-127"/>
              </a:defRPr>
            </a:lvl1pPr>
          </a:lstStyle>
          <a:p>
            <a:fld id="{B597163D-3020-42CD-98FD-DFB4C6B60D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92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 Light" panose="020F0302020204030204" pitchFamily="34" charset="0"/>
                <a:ea typeface="굴림" panose="020B0600000101010101" pitchFamily="50" charset="-127"/>
              </a:defRPr>
            </a:lvl1pPr>
          </a:lstStyle>
          <a:p>
            <a:fld id="{086E2DCA-E605-4923-B611-EF748E922F9F}" type="datetimeFigureOut">
              <a:rPr lang="en-US" altLang="ko-KR"/>
              <a:pPr/>
              <a:t>4/27/2021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 Light" panose="020F0302020204030204" pitchFamily="34" charset="0"/>
                <a:ea typeface="굴림" panose="020B0600000101010101" pitchFamily="50" charset="-127"/>
              </a:defRPr>
            </a:lvl1pPr>
          </a:lstStyle>
          <a:p>
            <a:fld id="{735255BD-F5C0-4F81-BFC5-D405907044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0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Calibri Light" panose="020F0302020204030204" pitchFamily="34" charset="0"/>
              </a:rPr>
              <a:t>안녕하십니까 박혜빈입니다</a:t>
            </a:r>
            <a:r>
              <a:rPr lang="en-US" altLang="ko-KR" dirty="0">
                <a:latin typeface="Calibri Light" panose="020F0302020204030204" pitchFamily="34" charset="0"/>
              </a:rPr>
              <a:t>. </a:t>
            </a:r>
            <a:r>
              <a:rPr lang="ko-KR" altLang="en-US" dirty="0">
                <a:latin typeface="Calibri Light" panose="020F0302020204030204" pitchFamily="34" charset="0"/>
              </a:rPr>
              <a:t>람다 </a:t>
            </a:r>
            <a:r>
              <a:rPr lang="ko-KR" altLang="en-US" dirty="0" err="1">
                <a:latin typeface="Calibri Light" panose="020F0302020204030204" pitchFamily="34" charset="0"/>
              </a:rPr>
              <a:t>칼큘러스에</a:t>
            </a:r>
            <a:r>
              <a:rPr lang="ko-KR" altLang="en-US" dirty="0">
                <a:latin typeface="Calibri Light" panose="020F0302020204030204" pitchFamily="34" charset="0"/>
              </a:rPr>
              <a:t> 대해 발표해보겠습니다</a:t>
            </a:r>
            <a:r>
              <a:rPr lang="en-US" altLang="ko-KR" dirty="0">
                <a:latin typeface="Calibri Light" panose="020F0302020204030204" pitchFamily="34" charset="0"/>
              </a:rPr>
              <a:t>.</a:t>
            </a:r>
            <a:endParaRPr lang="ko-KR" altLang="ko-KR" dirty="0">
              <a:latin typeface="Calibri Light" panose="020F0302020204030204" pitchFamily="34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fld id="{7218FC4D-A98B-4A2B-9918-F7D825B208EC}" type="slidenum">
              <a:rPr lang="en-US" altLang="ko-KR" sz="1200">
                <a:latin typeface="Calibri Light" panose="020F0302020204030204" pitchFamily="34" charset="0"/>
              </a:rPr>
              <a:pPr/>
              <a:t>1</a:t>
            </a:fld>
            <a:endParaRPr lang="en-US" altLang="ko-KR" sz="120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4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람다 </a:t>
            </a:r>
            <a:r>
              <a:rPr lang="ko-KR" altLang="en-US" dirty="0" err="1"/>
              <a:t>칼큘러스를</a:t>
            </a:r>
            <a:r>
              <a:rPr lang="ko-KR" altLang="en-US" dirty="0"/>
              <a:t> </a:t>
            </a:r>
            <a:r>
              <a:rPr lang="ko-KR" altLang="en-US" dirty="0" err="1"/>
              <a:t>주제로한</a:t>
            </a:r>
            <a:r>
              <a:rPr lang="ko-KR" altLang="en-US" dirty="0"/>
              <a:t> 이유는 </a:t>
            </a:r>
            <a:endParaRPr lang="en-US" altLang="ko-KR" dirty="0"/>
          </a:p>
          <a:p>
            <a:r>
              <a:rPr lang="ko-KR" altLang="en-US" dirty="0" err="1"/>
              <a:t>하스켈은</a:t>
            </a:r>
            <a:r>
              <a:rPr lang="ko-KR" altLang="en-US" dirty="0"/>
              <a:t> </a:t>
            </a:r>
            <a:r>
              <a:rPr lang="ko-KR" altLang="en-US" dirty="0" err="1"/>
              <a:t>펑셔널</a:t>
            </a:r>
            <a:r>
              <a:rPr lang="ko-KR" altLang="en-US" dirty="0"/>
              <a:t> 프로그래밍 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펑셔널</a:t>
            </a:r>
            <a:r>
              <a:rPr lang="ko-KR" altLang="en-US" dirty="0"/>
              <a:t> 프로그래밍은 수학식을 프로그래밍으로 </a:t>
            </a:r>
            <a:r>
              <a:rPr lang="ko-KR" altLang="en-US" dirty="0" err="1"/>
              <a:t>표방한것이며</a:t>
            </a:r>
            <a:endParaRPr lang="en-US" altLang="ko-KR" dirty="0"/>
          </a:p>
          <a:p>
            <a:r>
              <a:rPr lang="ko-KR" altLang="en-US" dirty="0"/>
              <a:t>람다 </a:t>
            </a:r>
            <a:r>
              <a:rPr lang="ko-KR" altLang="en-US" dirty="0" err="1"/>
              <a:t>칼큘러스를</a:t>
            </a:r>
            <a:r>
              <a:rPr lang="ko-KR" altLang="en-US" dirty="0"/>
              <a:t> 계산 모델로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하스켈은</a:t>
            </a:r>
            <a:r>
              <a:rPr lang="ko-KR" altLang="en-US" dirty="0"/>
              <a:t> 람다 </a:t>
            </a:r>
            <a:r>
              <a:rPr lang="ko-KR" altLang="en-US" dirty="0" err="1"/>
              <a:t>칼큘러스의</a:t>
            </a:r>
            <a:r>
              <a:rPr lang="ko-KR" altLang="en-US" dirty="0"/>
              <a:t> 원리를 따릅니다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이유로 람다를 주제로 정해보았습니다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33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람다가 나오게 된 배경은 </a:t>
            </a:r>
            <a:endParaRPr lang="en-US" altLang="ko-KR" dirty="0"/>
          </a:p>
          <a:p>
            <a:r>
              <a:rPr lang="ko-KR" altLang="en-US" dirty="0"/>
              <a:t>수학자 </a:t>
            </a:r>
            <a:r>
              <a:rPr lang="ko-KR" altLang="en-US" dirty="0" err="1"/>
              <a:t>힐베르트가</a:t>
            </a:r>
            <a:r>
              <a:rPr lang="ko-KR" altLang="en-US" dirty="0"/>
              <a:t> 어떤 수학적 명제가 입력으로 </a:t>
            </a:r>
            <a:r>
              <a:rPr lang="ko-KR" altLang="en-US" dirty="0" err="1"/>
              <a:t>주어질때</a:t>
            </a:r>
            <a:r>
              <a:rPr lang="ko-KR" altLang="en-US" dirty="0"/>
              <a:t> 참과 거짓을 알아내는 알고리즘을 연구했습니다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15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괴델이 그것에</a:t>
            </a:r>
            <a:r>
              <a:rPr lang="ko-KR" altLang="en-US" baseline="0" dirty="0"/>
              <a:t> 대해 </a:t>
            </a:r>
            <a:r>
              <a:rPr lang="ko-KR" altLang="en-US" baseline="0" dirty="0" err="1"/>
              <a:t>존재하지않음을</a:t>
            </a:r>
            <a:r>
              <a:rPr lang="ko-KR" altLang="en-US" baseline="0" dirty="0"/>
              <a:t> 불완전성 정리로 증명합니다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불완전성 논리의 핵심은 모든 수학적인 논리체계에는 논리 자체적으로 증명할 수 없는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문제들이 </a:t>
            </a:r>
            <a:r>
              <a:rPr lang="ko-KR" altLang="en-US" baseline="0" dirty="0" err="1"/>
              <a:t>존재한다입니다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풀 수 없는 문제가 존재한다는 뜻입니다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35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많은 학자들이 풀 수 있는 문제에 대해 연구했고 </a:t>
            </a:r>
            <a:r>
              <a:rPr lang="ko-KR" altLang="en-US" dirty="0" err="1"/>
              <a:t>그중</a:t>
            </a:r>
            <a:r>
              <a:rPr lang="ko-KR" altLang="en-US" dirty="0"/>
              <a:t> 하나가 </a:t>
            </a:r>
            <a:r>
              <a:rPr lang="ko-KR" altLang="en-US" dirty="0" err="1"/>
              <a:t>알론도</a:t>
            </a:r>
            <a:r>
              <a:rPr lang="ko-KR" altLang="en-US" dirty="0"/>
              <a:t> 처치의 람다 대수입니다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65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공리는 </a:t>
            </a:r>
            <a:r>
              <a:rPr lang="ko-KR" altLang="en-US" dirty="0" err="1"/>
              <a:t>증명없이</a:t>
            </a:r>
            <a:r>
              <a:rPr lang="ko-KR" altLang="en-US" dirty="0"/>
              <a:t> 자명하게 사실이라 간주되는 가정입니다</a:t>
            </a:r>
            <a:r>
              <a:rPr lang="en-US" altLang="ko-KR" dirty="0"/>
              <a:t>. </a:t>
            </a:r>
            <a:r>
              <a:rPr lang="ko-KR" altLang="en-US" dirty="0"/>
              <a:t>즉 근거를 들어 </a:t>
            </a:r>
            <a:r>
              <a:rPr lang="ko-KR" altLang="en-US" dirty="0" err="1"/>
              <a:t>말할때</a:t>
            </a:r>
            <a:r>
              <a:rPr lang="ko-KR" altLang="en-US" dirty="0"/>
              <a:t> 근본이 되는 명제 입니다</a:t>
            </a:r>
            <a:r>
              <a:rPr lang="en-US" altLang="ko-KR" dirty="0"/>
              <a:t>. </a:t>
            </a:r>
            <a:r>
              <a:rPr lang="ko-KR" altLang="en-US" dirty="0"/>
              <a:t>질문을 던질 </a:t>
            </a:r>
            <a:r>
              <a:rPr lang="ko-KR" altLang="en-US" dirty="0" err="1"/>
              <a:t>필요도없는</a:t>
            </a:r>
            <a:r>
              <a:rPr lang="ko-KR" altLang="en-US" dirty="0"/>
              <a:t> 사실입니다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추론규칙은 논리식에서 다른 논리식을 이끌어내는 규칙입니다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지식을</a:t>
            </a:r>
            <a:r>
              <a:rPr lang="ko-KR" altLang="en-US" baseline="0" dirty="0"/>
              <a:t> 규칙으로 </a:t>
            </a:r>
            <a:r>
              <a:rPr lang="ko-KR" altLang="en-US" baseline="0" dirty="0" err="1"/>
              <a:t>엮은것</a:t>
            </a:r>
            <a:r>
              <a:rPr lang="ko-KR" altLang="en-US" baseline="0" dirty="0"/>
              <a:t> 이의 예는 삼단 논법이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정리는 이러한 공리와 추론규칙으로 증명된 명제들입니다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새로운 사실 발견이라고 할 수 있습니다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폴몰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시스템에대해</a:t>
            </a:r>
            <a:r>
              <a:rPr lang="ko-KR" altLang="en-US" baseline="0" dirty="0"/>
              <a:t> 제가 이해한 바는 공리로부터 쌓은 새로운 사실 이라고 느꼈습니다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67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람다</a:t>
            </a:r>
            <a:r>
              <a:rPr lang="ko-KR" altLang="en-US" baseline="0" dirty="0" err="1"/>
              <a:t>식은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 err="1"/>
              <a:t>익스프레션과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벨리어블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앱스트랙션으로</a:t>
            </a:r>
            <a:r>
              <a:rPr lang="ko-KR" altLang="en-US" baseline="0" dirty="0"/>
              <a:t> 나뉘어집니다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 err="1"/>
              <a:t>익스프레션은</a:t>
            </a:r>
            <a:r>
              <a:rPr lang="ko-KR" altLang="en-US" baseline="0" dirty="0"/>
              <a:t> 모든 구성요소들의 상위 집합이고</a:t>
            </a:r>
            <a:endParaRPr lang="en-US" altLang="ko-KR" baseline="0" dirty="0"/>
          </a:p>
          <a:p>
            <a:r>
              <a:rPr lang="ko-KR" altLang="en-US" baseline="0" dirty="0" err="1"/>
              <a:t>벨리어블은</a:t>
            </a:r>
            <a:r>
              <a:rPr lang="ko-KR" altLang="en-US" baseline="0" dirty="0"/>
              <a:t> 함수의 입력만을 위한 이름입니다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 err="1"/>
              <a:t>엡스트랙션은</a:t>
            </a:r>
            <a:r>
              <a:rPr lang="ko-KR" altLang="en-US" baseline="0" dirty="0"/>
              <a:t> 기능이 담긴 부분인데 </a:t>
            </a:r>
            <a:endParaRPr lang="en-US" altLang="ko-KR" baseline="0" dirty="0"/>
          </a:p>
          <a:p>
            <a:r>
              <a:rPr lang="ko-KR" altLang="en-US" baseline="0" dirty="0"/>
              <a:t>이는 헤드와 바디 </a:t>
            </a:r>
            <a:r>
              <a:rPr lang="ko-KR" altLang="en-US" baseline="0" dirty="0" err="1"/>
              <a:t>두부분으로</a:t>
            </a:r>
            <a:r>
              <a:rPr lang="ko-KR" altLang="en-US" baseline="0" dirty="0"/>
              <a:t> 나뉘어 헤드는 람다와 </a:t>
            </a:r>
            <a:r>
              <a:rPr lang="ko-KR" altLang="en-US" baseline="0" dirty="0" err="1"/>
              <a:t>벨리어블</a:t>
            </a:r>
            <a:endParaRPr lang="en-US" altLang="ko-KR" baseline="0" dirty="0"/>
          </a:p>
          <a:p>
            <a:r>
              <a:rPr lang="ko-KR" altLang="en-US" baseline="0" dirty="0"/>
              <a:t>바디는 </a:t>
            </a:r>
            <a:r>
              <a:rPr lang="ko-KR" altLang="en-US" baseline="0" dirty="0" err="1"/>
              <a:t>그뒤의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또다른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익스프레션</a:t>
            </a:r>
            <a:r>
              <a:rPr lang="ko-KR" altLang="en-US" baseline="0" dirty="0"/>
              <a:t> 부분입니다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32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</a:t>
            </a:r>
            <a:r>
              <a:rPr lang="ko-KR" altLang="en-US" baseline="0" dirty="0"/>
              <a:t> 가지 예시를 들어보자면</a:t>
            </a:r>
            <a:endParaRPr lang="en-US" altLang="ko-KR" baseline="0" dirty="0"/>
          </a:p>
          <a:p>
            <a:r>
              <a:rPr lang="ko-KR" altLang="en-US" baseline="0" dirty="0"/>
              <a:t>람다기호는 함수의 추상적인 표현입니다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그래서 저러한 예시로 표현이 가능합니다</a:t>
            </a:r>
            <a:endParaRPr lang="en-US" altLang="ko-KR" baseline="0" dirty="0"/>
          </a:p>
          <a:p>
            <a:r>
              <a:rPr lang="ko-KR" altLang="en-US" baseline="0" dirty="0"/>
              <a:t>이 식에서 헤드는 람다 </a:t>
            </a:r>
            <a:r>
              <a:rPr lang="ko-KR" altLang="en-US" baseline="0" dirty="0" err="1"/>
              <a:t>엑스</a:t>
            </a:r>
            <a:r>
              <a:rPr lang="ko-KR" altLang="en-US" baseline="0" dirty="0"/>
              <a:t> 부분이고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여기서 </a:t>
            </a:r>
            <a:r>
              <a:rPr lang="ko-KR" altLang="en-US" baseline="0" dirty="0" err="1"/>
              <a:t>엑스는</a:t>
            </a:r>
            <a:r>
              <a:rPr lang="ko-KR" altLang="en-US" baseline="0" dirty="0"/>
              <a:t> 단일 매개 변수입니다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닷 이후의 </a:t>
            </a:r>
            <a:r>
              <a:rPr lang="ko-KR" altLang="en-US" baseline="0" dirty="0" err="1"/>
              <a:t>엑스는</a:t>
            </a:r>
            <a:r>
              <a:rPr lang="ko-KR" altLang="en-US" baseline="0" dirty="0"/>
              <a:t> 바디 부분입니다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람다가 </a:t>
            </a:r>
            <a:r>
              <a:rPr lang="ko-KR" altLang="en-US" baseline="0" dirty="0" err="1"/>
              <a:t>적용되었을때</a:t>
            </a:r>
            <a:r>
              <a:rPr lang="ko-KR" altLang="en-US" baseline="0" dirty="0"/>
              <a:t> 값을 </a:t>
            </a:r>
            <a:r>
              <a:rPr lang="ko-KR" altLang="en-US" baseline="0" dirty="0" err="1"/>
              <a:t>반환하는표현입니다</a:t>
            </a:r>
            <a:r>
              <a:rPr lang="en-US" altLang="ko-KR" baseline="0" dirty="0"/>
              <a:t>.  </a:t>
            </a:r>
          </a:p>
          <a:p>
            <a:r>
              <a:rPr lang="ko-KR" altLang="en-US" baseline="0" dirty="0" err="1"/>
              <a:t>닷이후의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엑스값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255BD-F5C0-4F81-BFC5-D40590704403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2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9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52399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8999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5838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24281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579493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68266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55076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93109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70886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" y="5255"/>
            <a:ext cx="121888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201379" y="6858000"/>
            <a:ext cx="121888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85047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2" y="5254"/>
            <a:ext cx="11884098" cy="1371074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17425" y="0"/>
            <a:ext cx="1197281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11151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F%A0%EB%A5%B4%ED%8A%B8_%EA%B4%B4%EB%8D%B8" TargetMode="External"/><Relationship Id="rId2" Type="http://schemas.openxmlformats.org/officeDocument/2006/relationships/hyperlink" Target="https://jurogrammer.tistory.com/132?category=95900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wikipedia.org/wiki/%EB%8B%A4%EB%B9%84%ED%8A%B8_%ED%9E%90%EB%B2%A0%EB%A5%B4%ED%8A%B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708025" y="2343150"/>
            <a:ext cx="25793700" cy="772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600" b="1" spc="600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4174" y="4232275"/>
            <a:ext cx="254698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0" b="1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Lambda Calculus</a:t>
            </a:r>
          </a:p>
        </p:txBody>
      </p:sp>
      <p:sp>
        <p:nvSpPr>
          <p:cNvPr id="4099" name="TextBox 12"/>
          <p:cNvSpPr txBox="1">
            <a:spLocks noChangeArrowheads="1"/>
          </p:cNvSpPr>
          <p:nvPr/>
        </p:nvSpPr>
        <p:spPr bwMode="auto">
          <a:xfrm>
            <a:off x="7212013" y="7540625"/>
            <a:ext cx="99758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8000" b="1" baseline="-25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Light"/>
              </a:rPr>
              <a:t>2018775032 </a:t>
            </a:r>
          </a:p>
          <a:p>
            <a:pPr algn="ctr" eaLnBrk="1" hangingPunct="1">
              <a:lnSpc>
                <a:spcPct val="150000"/>
              </a:lnSpc>
            </a:pPr>
            <a:r>
              <a:rPr lang="ko-KR" altLang="en-US" sz="8000" b="1" baseline="-25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Light"/>
              </a:rPr>
              <a:t>박혜빈</a:t>
            </a:r>
            <a:endParaRPr lang="en-US" altLang="ko-KR" sz="8000" b="1" baseline="-2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JAVA] 람다식(Lambda)의 개념 및 사용법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37" y="3912637"/>
            <a:ext cx="5926905" cy="5889172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42AB33-269A-42CA-8D0D-46BAD2154BFB}"/>
              </a:ext>
            </a:extLst>
          </p:cNvPr>
          <p:cNvSpPr txBox="1"/>
          <p:nvPr/>
        </p:nvSpPr>
        <p:spPr>
          <a:xfrm>
            <a:off x="9155960" y="6069564"/>
            <a:ext cx="130094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3. </a:t>
            </a:r>
            <a:r>
              <a:rPr lang="ko-KR" altLang="en-US" sz="9600" b="1" dirty="0" err="1">
                <a:solidFill>
                  <a:srgbClr val="000000"/>
                </a:solidFill>
                <a:latin typeface="맑은 고딕"/>
                <a:ea typeface="맑은 고딕"/>
              </a:rPr>
              <a:t>Lambda</a:t>
            </a:r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9600" b="1" dirty="0" err="1">
                <a:solidFill>
                  <a:srgbClr val="000000"/>
                </a:solidFill>
                <a:latin typeface="맑은 고딕"/>
                <a:ea typeface="맑은 고딕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0936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40607" y="1370013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l-GR" altLang="ko-KR" sz="11500" b="1" dirty="0">
                <a:solidFill>
                  <a:schemeClr val="tx2"/>
                </a:solidFill>
              </a:rPr>
              <a:t>λ</a:t>
            </a:r>
            <a:r>
              <a:rPr lang="en-US" altLang="ko-KR" sz="11500" b="1" dirty="0">
                <a:solidFill>
                  <a:schemeClr val="tx2"/>
                </a:solidFill>
              </a:rPr>
              <a:t>-expression</a:t>
            </a:r>
            <a:endParaRPr lang="el-GR" altLang="ko-KR" sz="115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0606" y="3851493"/>
            <a:ext cx="2033521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Expression</a:t>
            </a: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=&gt; 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구성요소의 상위집합</a:t>
            </a:r>
            <a:endParaRPr lang="en-US" altLang="ko-KR" sz="5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Variable </a:t>
            </a: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=&gt; 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입력을 위한 이름</a:t>
            </a:r>
            <a:endParaRPr lang="en-US" altLang="ko-KR" sz="5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Abstraction : 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5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=&gt; head : </a:t>
            </a:r>
            <a:r>
              <a:rPr lang="el-GR" altLang="ko-KR" sz="5400" dirty="0">
                <a:solidFill>
                  <a:schemeClr val="tx2"/>
                </a:solidFill>
                <a:ea typeface="맑은 고딕" panose="020B0503020000020004" pitchFamily="50" charset="-127"/>
              </a:rPr>
              <a:t>λ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</a:p>
          <a:p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=&gt; body : 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</a:t>
            </a:r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expression</a:t>
            </a:r>
            <a:r>
              <a:rPr lang="ko-KR" altLang="en-US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이름을 지정하지 않는다</a:t>
            </a:r>
            <a:r>
              <a:rPr lang="en-US" altLang="ko-KR" sz="5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980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40607" y="1370013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l-GR" altLang="ko-KR" sz="11500" b="1" dirty="0">
                <a:solidFill>
                  <a:schemeClr val="tx2"/>
                </a:solidFill>
              </a:rPr>
              <a:t>λ</a:t>
            </a:r>
            <a:r>
              <a:rPr lang="en-US" altLang="ko-KR" sz="11500" b="1" dirty="0">
                <a:solidFill>
                  <a:schemeClr val="tx2"/>
                </a:solidFill>
              </a:rPr>
              <a:t>-expression</a:t>
            </a:r>
            <a:endParaRPr lang="el-GR" altLang="ko-KR" sz="11500" b="1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4825" y="4007966"/>
            <a:ext cx="1085215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2"/>
                </a:solidFill>
                <a:latin typeface="+mj-ea"/>
                <a:ea typeface="+mj-ea"/>
              </a:rPr>
              <a:t>𝑓</a:t>
            </a:r>
            <a:r>
              <a:rPr lang="en-US" altLang="ko-KR" sz="6600" dirty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ko-KR" altLang="en-US" sz="6600" dirty="0">
                <a:solidFill>
                  <a:schemeClr val="tx2"/>
                </a:solidFill>
                <a:latin typeface="+mj-ea"/>
                <a:ea typeface="+mj-ea"/>
              </a:rPr>
              <a:t>𝑥</a:t>
            </a:r>
            <a:r>
              <a:rPr lang="en-US" altLang="ko-KR" sz="6600" dirty="0">
                <a:solidFill>
                  <a:schemeClr val="tx2"/>
                </a:solidFill>
                <a:latin typeface="+mj-ea"/>
                <a:ea typeface="+mj-ea"/>
              </a:rPr>
              <a:t>) = </a:t>
            </a:r>
            <a:r>
              <a:rPr lang="ko-KR" altLang="en-US" sz="6600" dirty="0">
                <a:solidFill>
                  <a:schemeClr val="tx2"/>
                </a:solidFill>
                <a:latin typeface="+mj-ea"/>
                <a:ea typeface="+mj-ea"/>
              </a:rPr>
              <a:t>𝑥    </a:t>
            </a:r>
            <a:r>
              <a:rPr lang="en-US" altLang="ko-KR" sz="6600" dirty="0">
                <a:solidFill>
                  <a:schemeClr val="tx2"/>
                </a:solidFill>
                <a:latin typeface="+mj-ea"/>
                <a:ea typeface="+mj-ea"/>
              </a:rPr>
              <a:t>=&gt;    </a:t>
            </a:r>
            <a:r>
              <a:rPr lang="el-GR" altLang="ko-KR" sz="6600" dirty="0">
                <a:solidFill>
                  <a:schemeClr val="tx2"/>
                </a:solidFill>
                <a:latin typeface="+mj-ea"/>
                <a:ea typeface="+mj-ea"/>
              </a:rPr>
              <a:t>λ</a:t>
            </a:r>
            <a:r>
              <a:rPr lang="en-US" altLang="ko-KR" sz="6600" dirty="0" err="1">
                <a:solidFill>
                  <a:schemeClr val="tx2"/>
                </a:solidFill>
                <a:latin typeface="+mj-ea"/>
                <a:ea typeface="+mj-ea"/>
              </a:rPr>
              <a:t>x.x</a:t>
            </a:r>
            <a:endParaRPr lang="ko-KR" altLang="en-US" sz="6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1666" y="7239000"/>
            <a:ext cx="2223704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ko-KR" sz="6600" dirty="0">
                <a:solidFill>
                  <a:schemeClr val="tx2"/>
                </a:solidFill>
                <a:latin typeface="+mj-lt"/>
              </a:rPr>
              <a:t>Head </a:t>
            </a:r>
            <a:r>
              <a:rPr lang="ko-KR" altLang="en-US" sz="6600" dirty="0">
                <a:solidFill>
                  <a:schemeClr val="tx2"/>
                </a:solidFill>
                <a:latin typeface="+mj-lt"/>
              </a:rPr>
              <a:t>는 </a:t>
            </a:r>
            <a:r>
              <a:rPr lang="el-GR" altLang="ko-KR" sz="6600" dirty="0">
                <a:solidFill>
                  <a:schemeClr val="tx2"/>
                </a:solidFill>
                <a:latin typeface="+mj-lt"/>
              </a:rPr>
              <a:t>λ</a:t>
            </a:r>
            <a:r>
              <a:rPr lang="en-US" altLang="ko-KR" sz="6600" dirty="0">
                <a:solidFill>
                  <a:schemeClr val="tx2"/>
                </a:solidFill>
                <a:latin typeface="+mj-lt"/>
              </a:rPr>
              <a:t>x</a:t>
            </a:r>
          </a:p>
          <a:p>
            <a:r>
              <a:rPr lang="en-US" altLang="ko-KR" sz="6600" dirty="0">
                <a:solidFill>
                  <a:schemeClr val="tx2"/>
                </a:solidFill>
                <a:latin typeface="+mj-lt"/>
              </a:rPr>
              <a:t>   : </a:t>
            </a:r>
            <a:r>
              <a:rPr lang="en-US" altLang="ko-KR" sz="5400" dirty="0">
                <a:solidFill>
                  <a:schemeClr val="tx2"/>
                </a:solidFill>
                <a:latin typeface="+mj-lt"/>
              </a:rPr>
              <a:t>x</a:t>
            </a:r>
            <a:r>
              <a:rPr lang="ko-KR" altLang="en-US" sz="5400" dirty="0">
                <a:solidFill>
                  <a:schemeClr val="tx2"/>
                </a:solidFill>
                <a:latin typeface="+mj-lt"/>
              </a:rPr>
              <a:t>는 단일매개 변수로 </a:t>
            </a:r>
            <a:r>
              <a:rPr lang="en-US" altLang="ko-KR" sz="5400" dirty="0">
                <a:solidFill>
                  <a:schemeClr val="tx2"/>
                </a:solidFill>
                <a:latin typeface="+mj-lt"/>
              </a:rPr>
              <a:t>body</a:t>
            </a:r>
            <a:r>
              <a:rPr lang="ko-KR" altLang="en-US" sz="5400" dirty="0">
                <a:solidFill>
                  <a:schemeClr val="tx2"/>
                </a:solidFill>
                <a:latin typeface="+mj-lt"/>
              </a:rPr>
              <a:t>에서 같은 이름의 모든 변수와 연결된다</a:t>
            </a:r>
            <a:r>
              <a:rPr lang="en-US" altLang="ko-KR" sz="66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ko-KR" sz="6000" dirty="0">
                <a:solidFill>
                  <a:schemeClr val="tx2"/>
                </a:solidFill>
                <a:latin typeface="+mj-lt"/>
              </a:rPr>
              <a:t>. </a:t>
            </a:r>
            <a:r>
              <a:rPr lang="ko-KR" altLang="en-US" sz="6000" dirty="0">
                <a:solidFill>
                  <a:schemeClr val="tx2"/>
                </a:solidFill>
                <a:latin typeface="+mj-lt"/>
              </a:rPr>
              <a:t>이후 </a:t>
            </a:r>
            <a:r>
              <a:rPr lang="en-US" altLang="ko-KR" sz="6000" dirty="0">
                <a:solidFill>
                  <a:schemeClr val="tx2"/>
                </a:solidFill>
                <a:latin typeface="+mj-lt"/>
              </a:rPr>
              <a:t>x(bound variable)</a:t>
            </a:r>
            <a:r>
              <a:rPr lang="ko-KR" altLang="en-US" sz="6000" dirty="0">
                <a:solidFill>
                  <a:schemeClr val="tx2"/>
                </a:solidFill>
                <a:latin typeface="+mj-lt"/>
              </a:rPr>
              <a:t>는 </a:t>
            </a:r>
            <a:r>
              <a:rPr lang="en-US" altLang="ko-KR" sz="6000" dirty="0">
                <a:solidFill>
                  <a:schemeClr val="tx2"/>
                </a:solidFill>
                <a:latin typeface="+mj-lt"/>
              </a:rPr>
              <a:t>body</a:t>
            </a:r>
            <a:r>
              <a:rPr lang="ko-KR" altLang="en-US" sz="6000" dirty="0">
                <a:solidFill>
                  <a:schemeClr val="tx2"/>
                </a:solidFill>
                <a:latin typeface="+mj-lt"/>
              </a:rPr>
              <a:t>로 람다가 적용되었을 때 반환하는 표현 </a:t>
            </a:r>
            <a:endParaRPr lang="en-US" altLang="ko-KR" sz="6000" dirty="0">
              <a:solidFill>
                <a:schemeClr val="tx2"/>
              </a:solidFill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ko-KR" sz="6000" dirty="0">
                <a:solidFill>
                  <a:schemeClr val="tx2"/>
                </a:solidFill>
                <a:latin typeface="+mj-lt"/>
              </a:rPr>
              <a:t>. </a:t>
            </a:r>
            <a:r>
              <a:rPr lang="ko-KR" altLang="en-US" sz="6000" dirty="0">
                <a:solidFill>
                  <a:schemeClr val="tx2"/>
                </a:solidFill>
                <a:latin typeface="+mj-lt"/>
              </a:rPr>
              <a:t>은 람다의 매개변수와 본문을 구분한다</a:t>
            </a:r>
            <a:r>
              <a:rPr lang="en-US" altLang="ko-KR" sz="6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ko-KR" alt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5024866" y="4007966"/>
            <a:ext cx="9330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2"/>
                </a:solidFill>
              </a:rPr>
              <a:t>* </a:t>
            </a:r>
            <a:r>
              <a:rPr lang="ko-KR" altLang="en-US" sz="4400" dirty="0" err="1" smtClean="0">
                <a:solidFill>
                  <a:schemeClr val="tx2"/>
                </a:solidFill>
              </a:rPr>
              <a:t>하스켈에서는</a:t>
            </a:r>
            <a:r>
              <a:rPr lang="ko-KR" altLang="en-US" sz="4400" dirty="0" smtClean="0">
                <a:solidFill>
                  <a:schemeClr val="tx2"/>
                </a:solidFill>
              </a:rPr>
              <a:t> </a:t>
            </a:r>
            <a:r>
              <a:rPr lang="en-US" altLang="ko-KR" sz="4400" dirty="0">
                <a:solidFill>
                  <a:schemeClr val="tx2"/>
                </a:solidFill>
              </a:rPr>
              <a:t>\</a:t>
            </a:r>
            <a:r>
              <a:rPr lang="ko-KR" altLang="en-US" sz="4400" dirty="0" smtClean="0">
                <a:solidFill>
                  <a:schemeClr val="tx2"/>
                </a:solidFill>
              </a:rPr>
              <a:t>를 이용합니다</a:t>
            </a:r>
            <a:r>
              <a:rPr lang="en-US" altLang="ko-KR" sz="4400" dirty="0" smtClean="0">
                <a:solidFill>
                  <a:schemeClr val="tx2"/>
                </a:solidFill>
              </a:rPr>
              <a:t>.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3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28837" y="1370013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l-GR" altLang="ko-KR" sz="11500" b="1" dirty="0">
                <a:solidFill>
                  <a:schemeClr val="tx2"/>
                </a:solidFill>
              </a:rPr>
              <a:t>λ</a:t>
            </a:r>
            <a:r>
              <a:rPr lang="en-US" altLang="ko-KR" sz="11500" b="1" dirty="0">
                <a:solidFill>
                  <a:schemeClr val="tx2"/>
                </a:solidFill>
              </a:rPr>
              <a:t>-expression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7250" y="3708974"/>
            <a:ext cx="222504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Applicative </a:t>
            </a:r>
            <a:r>
              <a:rPr lang="ko-KR" altLang="en-US" sz="7200" b="1" dirty="0">
                <a:solidFill>
                  <a:schemeClr val="tx2"/>
                </a:solidFill>
              </a:rPr>
              <a:t>함수의 표현 </a:t>
            </a:r>
            <a:endParaRPr lang="en-US" altLang="ko-KR" sz="7200" b="1" dirty="0">
              <a:solidFill>
                <a:schemeClr val="tx2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2"/>
                </a:solidFill>
              </a:rPr>
              <a:t>Left-associative</a:t>
            </a:r>
            <a:r>
              <a:rPr lang="en-US" altLang="ko-KR" sz="7200" b="1" dirty="0">
                <a:solidFill>
                  <a:schemeClr val="tx2"/>
                </a:solidFill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ko-KR" sz="7200" b="1" dirty="0">
              <a:solidFill>
                <a:schemeClr val="tx2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ko-KR" sz="7200" b="1" dirty="0">
              <a:solidFill>
                <a:schemeClr val="tx2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ko-KR" sz="7200" b="1" dirty="0">
              <a:solidFill>
                <a:schemeClr val="tx2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7200" b="1" dirty="0">
                <a:solidFill>
                  <a:schemeClr val="tx2"/>
                </a:solidFill>
              </a:rPr>
              <a:t>추상화 </a:t>
            </a:r>
            <a:r>
              <a:rPr lang="en-US" altLang="ko-KR" sz="7200" b="1" dirty="0">
                <a:solidFill>
                  <a:schemeClr val="tx2"/>
                </a:solidFill>
              </a:rPr>
              <a:t>Body</a:t>
            </a:r>
            <a:r>
              <a:rPr lang="ko-KR" altLang="en-US" sz="7200" b="1" dirty="0">
                <a:solidFill>
                  <a:schemeClr val="tx2"/>
                </a:solidFill>
              </a:rPr>
              <a:t>의 괄호 생략 </a:t>
            </a:r>
            <a:r>
              <a:rPr lang="en-US" altLang="ko-KR" sz="7200" b="1" dirty="0">
                <a:solidFill>
                  <a:schemeClr val="tx2"/>
                </a:solidFill>
              </a:rPr>
              <a:t>: </a:t>
            </a:r>
            <a:r>
              <a:rPr lang="ko-KR" altLang="en-US" sz="8000" b="1" dirty="0">
                <a:solidFill>
                  <a:schemeClr val="tx2"/>
                </a:solidFill>
              </a:rPr>
              <a:t>람다의 반환 값 </a:t>
            </a:r>
            <a:endParaRPr lang="en-US" altLang="ko-KR" sz="7200" b="1" dirty="0">
              <a:solidFill>
                <a:schemeClr val="tx2"/>
              </a:solidFill>
            </a:endParaRPr>
          </a:p>
          <a:p>
            <a:r>
              <a:rPr lang="en-US" altLang="ko-KR" sz="7200" b="1" dirty="0">
                <a:solidFill>
                  <a:schemeClr val="tx2"/>
                </a:solidFill>
              </a:rPr>
              <a:t>  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ko-KR" sz="7200" b="1" dirty="0"/>
          </a:p>
        </p:txBody>
      </p:sp>
      <p:sp>
        <p:nvSpPr>
          <p:cNvPr id="6" name="직사각형 5"/>
          <p:cNvSpPr/>
          <p:nvPr/>
        </p:nvSpPr>
        <p:spPr>
          <a:xfrm>
            <a:off x="3114428" y="6176633"/>
            <a:ext cx="156972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2"/>
                </a:solidFill>
              </a:rPr>
              <a:t>M a b c </a:t>
            </a:r>
            <a:r>
              <a:rPr lang="ko-KR" altLang="en-US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≡</a:t>
            </a:r>
            <a:r>
              <a:rPr lang="en-US" altLang="ko-KR" sz="6000" b="1" dirty="0">
                <a:solidFill>
                  <a:schemeClr val="tx2"/>
                </a:solidFill>
              </a:rPr>
              <a:t> (((M a) b)c) </a:t>
            </a:r>
            <a:r>
              <a:rPr lang="ko-KR" altLang="en-US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≡ </a:t>
            </a:r>
            <a:r>
              <a:rPr lang="en-US" altLang="ko-KR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((M a)b)c </a:t>
            </a:r>
          </a:p>
          <a:p>
            <a:pPr algn="ctr"/>
            <a:r>
              <a:rPr lang="ko-KR" altLang="en-US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≡ </a:t>
            </a:r>
            <a:r>
              <a:rPr lang="en-US" altLang="ko-KR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(M a b) c </a:t>
            </a:r>
            <a:r>
              <a:rPr lang="ko-KR" altLang="en-US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≡ </a:t>
            </a:r>
            <a:r>
              <a:rPr lang="en-US" altLang="ko-KR" sz="6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(M a) b c</a:t>
            </a:r>
            <a:r>
              <a:rPr lang="en-US" altLang="ko-KR" sz="6000" b="1" dirty="0">
                <a:solidFill>
                  <a:schemeClr val="tx2"/>
                </a:solidFill>
              </a:rPr>
              <a:t> 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0231" y="10606470"/>
            <a:ext cx="18517394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5400" b="1" dirty="0">
                <a:solidFill>
                  <a:schemeClr val="tx2"/>
                </a:solidFill>
              </a:rPr>
              <a:t> </a:t>
            </a:r>
            <a:r>
              <a:rPr lang="es-ES" altLang="ko-KR" sz="5400" b="1" dirty="0">
                <a:solidFill>
                  <a:srgbClr val="FFC000"/>
                </a:solidFill>
              </a:rPr>
              <a:t>(</a:t>
            </a:r>
            <a:r>
              <a:rPr lang="es-ES" altLang="ko-KR" sz="5400" b="1" dirty="0">
                <a:solidFill>
                  <a:schemeClr val="tx2"/>
                </a:solidFill>
              </a:rPr>
              <a:t>(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x. </a:t>
            </a:r>
            <a:r>
              <a:rPr lang="es-ES" altLang="ko-KR" sz="5400" b="1" dirty="0">
                <a:solidFill>
                  <a:srgbClr val="FFFF00"/>
                </a:solidFill>
              </a:rPr>
              <a:t>(</a:t>
            </a:r>
            <a:r>
              <a:rPr lang="es-ES" altLang="ko-KR" sz="5400" b="1" dirty="0">
                <a:solidFill>
                  <a:schemeClr val="tx2"/>
                </a:solidFill>
              </a:rPr>
              <a:t>x y</a:t>
            </a:r>
            <a:r>
              <a:rPr lang="es-ES" altLang="ko-KR" sz="5400" b="1" dirty="0">
                <a:solidFill>
                  <a:srgbClr val="FFFF00"/>
                </a:solidFill>
              </a:rPr>
              <a:t>)</a:t>
            </a:r>
            <a:r>
              <a:rPr lang="es-ES" altLang="ko-KR" sz="5400" b="1" dirty="0">
                <a:solidFill>
                  <a:schemeClr val="tx2"/>
                </a:solidFill>
              </a:rPr>
              <a:t>) (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x. </a:t>
            </a:r>
            <a:r>
              <a:rPr lang="es-ES" altLang="ko-KR" sz="5400" b="1" dirty="0">
                <a:solidFill>
                  <a:srgbClr val="FF0000"/>
                </a:solidFill>
              </a:rPr>
              <a:t>(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y. </a:t>
            </a:r>
            <a:r>
              <a:rPr lang="es-ES" altLang="ko-KR" sz="5400" b="1" dirty="0">
                <a:solidFill>
                  <a:srgbClr val="00B0F0"/>
                </a:solidFill>
              </a:rPr>
              <a:t>(</a:t>
            </a:r>
            <a:r>
              <a:rPr lang="es-ES" altLang="ko-KR" sz="5400" b="1" dirty="0">
                <a:solidFill>
                  <a:schemeClr val="tx2"/>
                </a:solidFill>
              </a:rPr>
              <a:t>x y</a:t>
            </a:r>
            <a:r>
              <a:rPr lang="es-ES" altLang="ko-KR" sz="5400" b="1" dirty="0">
                <a:solidFill>
                  <a:srgbClr val="00B0F0"/>
                </a:solidFill>
              </a:rPr>
              <a:t>)</a:t>
            </a:r>
            <a:r>
              <a:rPr lang="es-ES" altLang="ko-KR" sz="5400" b="1" dirty="0">
                <a:solidFill>
                  <a:srgbClr val="FF0000"/>
                </a:solidFill>
              </a:rPr>
              <a:t>)</a:t>
            </a:r>
            <a:r>
              <a:rPr lang="es-ES" altLang="ko-KR" sz="5400" b="1" dirty="0">
                <a:solidFill>
                  <a:schemeClr val="tx2"/>
                </a:solidFill>
              </a:rPr>
              <a:t>)</a:t>
            </a:r>
            <a:r>
              <a:rPr lang="es-ES" altLang="ko-KR" sz="5400" b="1" dirty="0">
                <a:solidFill>
                  <a:srgbClr val="FFC000"/>
                </a:solidFill>
              </a:rPr>
              <a:t>)</a:t>
            </a:r>
            <a:r>
              <a:rPr lang="es-ES" altLang="ko-KR" sz="5400" b="1" dirty="0">
                <a:solidFill>
                  <a:schemeClr val="tx2"/>
                </a:solidFill>
              </a:rPr>
              <a:t>x ≡  (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x. x y) (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x. </a:t>
            </a:r>
            <a:r>
              <a:rPr lang="ko-KR" altLang="en-US" sz="5400" b="1" dirty="0">
                <a:solidFill>
                  <a:schemeClr val="tx2"/>
                </a:solidFill>
              </a:rPr>
              <a:t>𝜆</a:t>
            </a:r>
            <a:r>
              <a:rPr lang="es-ES" altLang="ko-KR" sz="5400" b="1" dirty="0">
                <a:solidFill>
                  <a:schemeClr val="tx2"/>
                </a:solidFill>
              </a:rPr>
              <a:t>y. x y) x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2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28837" y="1370013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l-GR" altLang="ko-KR" sz="11500" b="1" dirty="0">
                <a:solidFill>
                  <a:schemeClr val="tx2"/>
                </a:solidFill>
              </a:rPr>
              <a:t>λ</a:t>
            </a:r>
            <a:r>
              <a:rPr lang="en-US" altLang="ko-KR" sz="11500" b="1" dirty="0">
                <a:solidFill>
                  <a:schemeClr val="tx2"/>
                </a:solidFill>
              </a:rPr>
              <a:t>-expression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92" y="3894979"/>
            <a:ext cx="22250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Alpha equivalence (</a:t>
            </a:r>
            <a:r>
              <a:rPr lang="ko-KR" altLang="en-US" sz="7200" b="1" dirty="0">
                <a:solidFill>
                  <a:schemeClr val="tx2"/>
                </a:solidFill>
              </a:rPr>
              <a:t>알파 동치</a:t>
            </a:r>
            <a:r>
              <a:rPr lang="en-US" altLang="ko-KR" sz="7200" b="1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7200" dirty="0">
                <a:solidFill>
                  <a:schemeClr val="tx2"/>
                </a:solidFill>
              </a:rPr>
              <a:t>: </a:t>
            </a:r>
            <a:r>
              <a:rPr lang="en-US" altLang="ko-KR" sz="6000" dirty="0">
                <a:solidFill>
                  <a:schemeClr val="tx2"/>
                </a:solidFill>
              </a:rPr>
              <a:t>variable</a:t>
            </a:r>
            <a:r>
              <a:rPr lang="ko-KR" altLang="en-US" sz="6000" dirty="0">
                <a:solidFill>
                  <a:schemeClr val="tx2"/>
                </a:solidFill>
              </a:rPr>
              <a:t>은</a:t>
            </a:r>
            <a:r>
              <a:rPr lang="en-US" altLang="ko-KR" sz="6000" dirty="0">
                <a:solidFill>
                  <a:schemeClr val="tx2"/>
                </a:solidFill>
              </a:rPr>
              <a:t> </a:t>
            </a:r>
            <a:r>
              <a:rPr lang="ko-KR" altLang="en-US" sz="6000" dirty="0">
                <a:solidFill>
                  <a:schemeClr val="tx2"/>
                </a:solidFill>
              </a:rPr>
              <a:t>바꾸어 쓸 수 있다</a:t>
            </a:r>
            <a:r>
              <a:rPr lang="en-US" altLang="ko-KR" sz="6000" dirty="0">
                <a:solidFill>
                  <a:schemeClr val="tx2"/>
                </a:solidFill>
              </a:rPr>
              <a:t>.</a:t>
            </a: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r>
              <a:rPr lang="en-US" altLang="ko-KR" sz="7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 </a:t>
            </a:r>
            <a:r>
              <a:rPr lang="ko-KR" altLang="en-US" sz="7200" dirty="0">
                <a:solidFill>
                  <a:schemeClr val="tx2"/>
                </a:solidFill>
              </a:rPr>
              <a:t>𝜆𝑥</a:t>
            </a:r>
            <a:r>
              <a:rPr lang="en-US" altLang="ko-KR" sz="7200" dirty="0">
                <a:solidFill>
                  <a:schemeClr val="tx2"/>
                </a:solidFill>
              </a:rPr>
              <a:t>.</a:t>
            </a:r>
            <a:r>
              <a:rPr lang="ko-KR" altLang="en-US" sz="7200" dirty="0">
                <a:solidFill>
                  <a:schemeClr val="tx2"/>
                </a:solidFill>
              </a:rPr>
              <a:t>𝑥 와 𝜆𝑑</a:t>
            </a:r>
            <a:r>
              <a:rPr lang="en-US" altLang="ko-KR" sz="7200" dirty="0">
                <a:solidFill>
                  <a:schemeClr val="tx2"/>
                </a:solidFill>
              </a:rPr>
              <a:t>.</a:t>
            </a:r>
            <a:r>
              <a:rPr lang="ko-KR" altLang="en-US" sz="7200" dirty="0">
                <a:solidFill>
                  <a:schemeClr val="tx2"/>
                </a:solidFill>
              </a:rPr>
              <a:t>𝑑 와 𝜆𝑧</a:t>
            </a:r>
            <a:r>
              <a:rPr lang="en-US" altLang="ko-KR" sz="7200" dirty="0">
                <a:solidFill>
                  <a:schemeClr val="tx2"/>
                </a:solidFill>
              </a:rPr>
              <a:t>.</a:t>
            </a:r>
            <a:r>
              <a:rPr lang="ko-KR" altLang="en-US" sz="7200" dirty="0">
                <a:solidFill>
                  <a:schemeClr val="tx2"/>
                </a:solidFill>
              </a:rPr>
              <a:t>𝑧 모두 동일하다</a:t>
            </a:r>
            <a:r>
              <a:rPr lang="en-US" altLang="ko-KR" sz="7200" dirty="0">
                <a:solidFill>
                  <a:schemeClr val="tx2"/>
                </a:solidFill>
              </a:rPr>
              <a:t>.</a:t>
            </a: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endParaRPr lang="en-US" altLang="ko-KR" sz="7200" b="1" dirty="0"/>
          </a:p>
          <a:p>
            <a:endParaRPr lang="ko-KR" altLang="en-US" sz="7200" dirty="0"/>
          </a:p>
        </p:txBody>
      </p:sp>
      <p:sp>
        <p:nvSpPr>
          <p:cNvPr id="5" name="직사각형 4"/>
          <p:cNvSpPr/>
          <p:nvPr/>
        </p:nvSpPr>
        <p:spPr>
          <a:xfrm>
            <a:off x="3120231" y="8839200"/>
            <a:ext cx="156972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2"/>
                </a:solidFill>
              </a:rPr>
              <a:t>𝜆𝑥</a:t>
            </a:r>
            <a:r>
              <a:rPr lang="en-US" altLang="ko-KR" sz="8000" b="1" dirty="0">
                <a:solidFill>
                  <a:schemeClr val="tx2"/>
                </a:solidFill>
              </a:rPr>
              <a:t>.</a:t>
            </a:r>
            <a:r>
              <a:rPr lang="ko-KR" altLang="en-US" sz="8000" b="1" dirty="0">
                <a:solidFill>
                  <a:schemeClr val="tx2"/>
                </a:solidFill>
              </a:rPr>
              <a:t>𝑥 </a:t>
            </a:r>
            <a:r>
              <a:rPr lang="ko-KR" altLang="en-US" sz="8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≡ </a:t>
            </a:r>
            <a:r>
              <a:rPr lang="ko-KR" altLang="en-US" sz="8000" b="1" dirty="0">
                <a:solidFill>
                  <a:schemeClr val="tx2"/>
                </a:solidFill>
              </a:rPr>
              <a:t>𝜆𝑑</a:t>
            </a:r>
            <a:r>
              <a:rPr lang="en-US" altLang="ko-KR" sz="8000" b="1" dirty="0">
                <a:solidFill>
                  <a:schemeClr val="tx2"/>
                </a:solidFill>
              </a:rPr>
              <a:t>.</a:t>
            </a:r>
            <a:r>
              <a:rPr lang="ko-KR" altLang="en-US" sz="8000" b="1" dirty="0">
                <a:solidFill>
                  <a:schemeClr val="tx2"/>
                </a:solidFill>
              </a:rPr>
              <a:t>𝑑 </a:t>
            </a:r>
            <a:r>
              <a:rPr lang="ko-KR" altLang="en-US" sz="80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≡ </a:t>
            </a:r>
            <a:r>
              <a:rPr lang="ko-KR" altLang="en-US" sz="8000" b="1" dirty="0">
                <a:solidFill>
                  <a:schemeClr val="tx2"/>
                </a:solidFill>
              </a:rPr>
              <a:t> 𝜆𝑧</a:t>
            </a:r>
            <a:r>
              <a:rPr lang="en-US" altLang="ko-KR" sz="8000" b="1" dirty="0">
                <a:solidFill>
                  <a:schemeClr val="tx2"/>
                </a:solidFill>
              </a:rPr>
              <a:t>.</a:t>
            </a:r>
            <a:r>
              <a:rPr lang="ko-KR" altLang="en-US" sz="8000" b="1" dirty="0">
                <a:solidFill>
                  <a:schemeClr val="tx2"/>
                </a:solidFill>
              </a:rPr>
              <a:t>𝑧 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26193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JAVA] 람다식(Lambda)의 개념 및 사용법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48" y="3912637"/>
            <a:ext cx="5926905" cy="5889172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42AB33-269A-42CA-8D0D-46BAD2154BFB}"/>
              </a:ext>
            </a:extLst>
          </p:cNvPr>
          <p:cNvSpPr txBox="1"/>
          <p:nvPr/>
        </p:nvSpPr>
        <p:spPr>
          <a:xfrm>
            <a:off x="9995925" y="6200192"/>
            <a:ext cx="132520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4. </a:t>
            </a:r>
            <a:r>
              <a:rPr lang="ko-KR" altLang="en-US" sz="9600" b="1" dirty="0" err="1">
                <a:solidFill>
                  <a:srgbClr val="000000"/>
                </a:solidFill>
                <a:latin typeface="맑은 고딕"/>
                <a:ea typeface="맑은 고딕"/>
              </a:rPr>
              <a:t>Beta</a:t>
            </a:r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 - </a:t>
            </a:r>
            <a:r>
              <a:rPr lang="ko-KR" altLang="en-US" sz="9600" b="1" dirty="0" err="1">
                <a:solidFill>
                  <a:srgbClr val="000000"/>
                </a:solidFill>
                <a:latin typeface="맑은 고딕"/>
                <a:ea typeface="맑은 고딕"/>
              </a:rPr>
              <a:t>reduction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20240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28837" y="1370013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altLang="ko-KR" sz="11500" b="1" dirty="0">
                <a:solidFill>
                  <a:schemeClr val="tx2"/>
                </a:solidFill>
              </a:rPr>
              <a:t>Free &amp; Bound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8837" y="3595323"/>
            <a:ext cx="22250400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Free Variable? </a:t>
            </a:r>
            <a:r>
              <a:rPr lang="en-US" altLang="ko-KR" sz="6600" dirty="0">
                <a:solidFill>
                  <a:schemeClr val="tx2"/>
                </a:solidFill>
              </a:rPr>
              <a:t>: </a:t>
            </a:r>
            <a:r>
              <a:rPr lang="ko-KR" altLang="en-US" sz="5400" dirty="0">
                <a:solidFill>
                  <a:schemeClr val="tx2"/>
                </a:solidFill>
              </a:rPr>
              <a:t>람다 추상화를 통해 표현에 묶이지 않은 변수</a:t>
            </a:r>
            <a:endParaRPr lang="en-US" altLang="ko-KR" sz="5400" dirty="0">
              <a:solidFill>
                <a:schemeClr val="tx2"/>
              </a:solidFill>
            </a:endParaRPr>
          </a:p>
          <a:p>
            <a:r>
              <a:rPr lang="en-US" altLang="ko-KR" sz="5400" dirty="0">
                <a:solidFill>
                  <a:schemeClr val="tx2"/>
                </a:solidFill>
                <a:ea typeface="맑은 고딕"/>
              </a:rPr>
              <a:t>-&gt; </a:t>
            </a:r>
            <a:r>
              <a:rPr lang="ko-KR" altLang="en-US" sz="5400" dirty="0">
                <a:solidFill>
                  <a:schemeClr val="tx2"/>
                </a:solidFill>
                <a:ea typeface="맑은 고딕"/>
              </a:rPr>
              <a:t>자유변수가 없다 </a:t>
            </a:r>
            <a:r>
              <a:rPr lang="en-US" altLang="ko-KR" sz="5400" dirty="0">
                <a:solidFill>
                  <a:schemeClr val="tx2"/>
                </a:solidFill>
                <a:ea typeface="맑은 고딕"/>
              </a:rPr>
              <a:t>= </a:t>
            </a:r>
            <a:r>
              <a:rPr lang="ko-KR" altLang="en-US" sz="5400" dirty="0">
                <a:solidFill>
                  <a:schemeClr val="tx2"/>
                </a:solidFill>
                <a:ea typeface="맑은 고딕"/>
              </a:rPr>
              <a:t>닫혀있다 </a:t>
            </a:r>
            <a:r>
              <a:rPr lang="en-US" altLang="ko-KR" sz="5400" dirty="0">
                <a:solidFill>
                  <a:schemeClr val="tx2"/>
                </a:solidFill>
                <a:ea typeface="맑은 고딕"/>
              </a:rPr>
              <a:t>, </a:t>
            </a:r>
            <a:r>
              <a:rPr lang="ko-KR" altLang="en-US" sz="5400" dirty="0">
                <a:solidFill>
                  <a:schemeClr val="tx2"/>
                </a:solidFill>
                <a:ea typeface="맑은 고딕"/>
              </a:rPr>
              <a:t>닫힌 람다 표현식 </a:t>
            </a:r>
            <a:r>
              <a:rPr lang="en-US" altLang="ko-KR" sz="5400" dirty="0">
                <a:solidFill>
                  <a:schemeClr val="tx2"/>
                </a:solidFill>
                <a:ea typeface="맑은 고딕"/>
              </a:rPr>
              <a:t>= Combinator</a:t>
            </a:r>
          </a:p>
          <a:p>
            <a:endParaRPr lang="en-US" altLang="ko-KR" sz="5400" dirty="0">
              <a:solidFill>
                <a:schemeClr val="tx2"/>
              </a:solidFill>
              <a:ea typeface="맑은 고딕"/>
            </a:endParaRPr>
          </a:p>
          <a:p>
            <a:r>
              <a:rPr lang="en-US" altLang="ko-KR" sz="7200" b="1" dirty="0">
                <a:solidFill>
                  <a:schemeClr val="tx2"/>
                </a:solidFill>
                <a:ea typeface="맑은 고딕"/>
              </a:rPr>
              <a:t>Bound Variable : </a:t>
            </a:r>
            <a:r>
              <a:rPr lang="ko-KR" altLang="en-US" sz="5400" dirty="0">
                <a:solidFill>
                  <a:schemeClr val="tx2"/>
                </a:solidFill>
                <a:ea typeface="맑은 고딕"/>
              </a:rPr>
              <a:t>종속변수</a:t>
            </a:r>
            <a:r>
              <a:rPr lang="en-US" altLang="ko-KR" sz="5400" dirty="0">
                <a:solidFill>
                  <a:schemeClr val="tx2"/>
                </a:solidFill>
                <a:ea typeface="맑은 고딕"/>
              </a:rPr>
              <a:t>, </a:t>
            </a:r>
            <a:r>
              <a:rPr lang="ko-KR" altLang="en-US" sz="5400" dirty="0">
                <a:solidFill>
                  <a:schemeClr val="tx2"/>
                </a:solidFill>
                <a:ea typeface="맑은 고딕"/>
              </a:rPr>
              <a:t>제한 변수 </a:t>
            </a:r>
            <a:endParaRPr lang="en-US" altLang="ko-KR" sz="5400" dirty="0">
              <a:solidFill>
                <a:schemeClr val="tx2"/>
              </a:solidFill>
              <a:ea typeface="맑은 고딕"/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endParaRPr lang="en-US" altLang="ko-KR" sz="7200" b="1" dirty="0"/>
          </a:p>
          <a:p>
            <a:endParaRPr lang="ko-KR" altLang="en-US" sz="7200" dirty="0"/>
          </a:p>
        </p:txBody>
      </p:sp>
      <p:sp>
        <p:nvSpPr>
          <p:cNvPr id="5" name="직사각형 4"/>
          <p:cNvSpPr/>
          <p:nvPr/>
        </p:nvSpPr>
        <p:spPr>
          <a:xfrm>
            <a:off x="2297354" y="8119659"/>
            <a:ext cx="6781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 (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𝜆𝑥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.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𝑥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)(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𝜆𝑑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.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𝑑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x)</a:t>
            </a:r>
            <a:r>
              <a:rPr lang="ko-KR" altLang="en-US" sz="8000" b="1" dirty="0">
                <a:solidFill>
                  <a:schemeClr val="tx2"/>
                </a:solidFill>
                <a:ea typeface="맑은 고딕"/>
              </a:rPr>
              <a:t> </a:t>
            </a:r>
            <a:endParaRPr lang="ko-KR" altLang="en-US" sz="80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1778" y="8863294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번째 괄호의 </a:t>
            </a:r>
            <a:r>
              <a:rPr lang="en-US" altLang="ko-KR" dirty="0"/>
              <a:t>x</a:t>
            </a:r>
            <a:r>
              <a:rPr lang="ko-KR" altLang="en-US" dirty="0"/>
              <a:t>는 바운드 변수이지만 두 번째 괄호의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프리</a:t>
            </a:r>
            <a:r>
              <a:rPr lang="ko-KR" altLang="en-US" dirty="0"/>
              <a:t> 변수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97354" y="10579032"/>
            <a:ext cx="6781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  (x(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𝜆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y.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𝑥</a:t>
            </a:r>
            <a:r>
              <a:rPr lang="en-US" altLang="ko-KR" sz="8000" dirty="0">
                <a:solidFill>
                  <a:schemeClr val="tx2"/>
                </a:solidFill>
                <a:ea typeface="맑은 고딕"/>
              </a:rPr>
              <a:t>y)</a:t>
            </a:r>
            <a:r>
              <a:rPr lang="en-US" altLang="ko-KR" sz="8000" dirty="0">
                <a:solidFill>
                  <a:schemeClr val="tx2"/>
                </a:solidFill>
                <a:latin typeface="맑은 고딕"/>
                <a:ea typeface="맑은 고딕"/>
              </a:rPr>
              <a:t>)</a:t>
            </a:r>
            <a:r>
              <a:rPr lang="ko-KR" altLang="en-US" sz="8000" dirty="0">
                <a:solidFill>
                  <a:schemeClr val="tx2"/>
                </a:solidFill>
                <a:ea typeface="맑은 고딕"/>
              </a:rPr>
              <a:t> </a:t>
            </a:r>
            <a:r>
              <a:rPr lang="ko-KR" altLang="en-US" sz="8000" b="1" dirty="0">
                <a:solidFill>
                  <a:schemeClr val="tx2"/>
                </a:solidFill>
                <a:ea typeface="맑은 고딕"/>
              </a:rPr>
              <a:t> </a:t>
            </a:r>
            <a:endParaRPr lang="ko-KR" altLang="en-US" sz="80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2440" y="11322665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모두 </a:t>
            </a:r>
            <a:r>
              <a:rPr lang="en-US" altLang="ko-KR" dirty="0"/>
              <a:t>free </a:t>
            </a:r>
            <a:r>
              <a:rPr lang="ko-KR" altLang="en-US" dirty="0"/>
              <a:t>변수 이고 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en-US" altLang="ko-KR" dirty="0"/>
              <a:t>bound </a:t>
            </a:r>
            <a:r>
              <a:rPr lang="ko-KR" altLang="en-US" dirty="0"/>
              <a:t>변수 </a:t>
            </a:r>
          </a:p>
        </p:txBody>
      </p:sp>
    </p:spTree>
    <p:extLst>
      <p:ext uri="{BB962C8B-B14F-4D97-AF65-F5344CB8AC3E}">
        <p14:creationId xmlns:p14="http://schemas.microsoft.com/office/powerpoint/2010/main" val="109419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28837" y="1164740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altLang="ko-KR" sz="11500" b="1" dirty="0">
                <a:solidFill>
                  <a:schemeClr val="tx2"/>
                </a:solidFill>
                <a:ea typeface="맑은 고딕" panose="020B0503020000020004" pitchFamily="50" charset="-127"/>
              </a:rPr>
              <a:t>β</a:t>
            </a:r>
            <a:r>
              <a:rPr lang="en-US" altLang="ko-KR" sz="11500" b="1" dirty="0">
                <a:solidFill>
                  <a:schemeClr val="tx2"/>
                </a:solidFill>
              </a:rPr>
              <a:t>-reduction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92" y="3894979"/>
            <a:ext cx="22250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Beta reduction</a:t>
            </a:r>
          </a:p>
          <a:p>
            <a:r>
              <a:rPr lang="en-US" altLang="ko-KR" sz="7200" dirty="0">
                <a:solidFill>
                  <a:schemeClr val="tx2"/>
                </a:solidFill>
              </a:rPr>
              <a:t>: </a:t>
            </a:r>
            <a:r>
              <a:rPr lang="ko-KR" altLang="en-US" sz="6000" dirty="0">
                <a:solidFill>
                  <a:schemeClr val="tx2"/>
                </a:solidFill>
              </a:rPr>
              <a:t>변수를 </a:t>
            </a:r>
            <a:r>
              <a:rPr lang="ko-KR" altLang="en-US" sz="6000" dirty="0" err="1" smtClean="0">
                <a:solidFill>
                  <a:schemeClr val="tx2"/>
                </a:solidFill>
              </a:rPr>
              <a:t>바인딩하여</a:t>
            </a:r>
            <a:r>
              <a:rPr lang="ko-KR" altLang="en-US" sz="6000" dirty="0" smtClean="0">
                <a:solidFill>
                  <a:schemeClr val="tx2"/>
                </a:solidFill>
              </a:rPr>
              <a:t> </a:t>
            </a:r>
            <a:r>
              <a:rPr lang="en-US" altLang="ko-KR" sz="6000" dirty="0">
                <a:solidFill>
                  <a:schemeClr val="tx2"/>
                </a:solidFill>
              </a:rPr>
              <a:t>head</a:t>
            </a:r>
            <a:r>
              <a:rPr lang="ko-KR" altLang="en-US" sz="6000" dirty="0">
                <a:solidFill>
                  <a:schemeClr val="tx2"/>
                </a:solidFill>
              </a:rPr>
              <a:t>를 축약하는 과정 </a:t>
            </a:r>
            <a:endParaRPr lang="en-US" altLang="ko-KR" sz="6000" dirty="0">
              <a:solidFill>
                <a:schemeClr val="tx2"/>
              </a:solidFill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endParaRPr lang="en-US" altLang="ko-KR" sz="7200" b="1" dirty="0"/>
          </a:p>
          <a:p>
            <a:endParaRPr lang="ko-KR" altLang="en-US" sz="7200" dirty="0"/>
          </a:p>
        </p:txBody>
      </p:sp>
      <p:sp>
        <p:nvSpPr>
          <p:cNvPr id="6" name="직사각형 5"/>
          <p:cNvSpPr/>
          <p:nvPr/>
        </p:nvSpPr>
        <p:spPr>
          <a:xfrm>
            <a:off x="3528432" y="6799385"/>
            <a:ext cx="14897894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</a:rPr>
              <a:t>(</a:t>
            </a:r>
            <a:r>
              <a:rPr lang="ko-KR" altLang="en-US" sz="8000" dirty="0">
                <a:solidFill>
                  <a:schemeClr val="tx2"/>
                </a:solidFill>
              </a:rPr>
              <a:t>𝜆𝑥</a:t>
            </a:r>
            <a:r>
              <a:rPr lang="en-US" altLang="ko-KR" sz="8000" dirty="0">
                <a:solidFill>
                  <a:schemeClr val="tx2"/>
                </a:solidFill>
              </a:rPr>
              <a:t>.</a:t>
            </a:r>
            <a:r>
              <a:rPr lang="ko-KR" altLang="en-US" sz="8000" dirty="0">
                <a:solidFill>
                  <a:schemeClr val="tx2"/>
                </a:solidFill>
              </a:rPr>
              <a:t>𝑥</a:t>
            </a:r>
            <a:r>
              <a:rPr lang="en-US" altLang="ko-KR" sz="8000" dirty="0">
                <a:solidFill>
                  <a:schemeClr val="tx2"/>
                </a:solidFill>
              </a:rPr>
              <a:t>y)</a:t>
            </a:r>
            <a:r>
              <a:rPr lang="ko-KR" altLang="en-US" sz="8000" dirty="0">
                <a:solidFill>
                  <a:schemeClr val="tx2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8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0" dirty="0">
                <a:solidFill>
                  <a:schemeClr val="tx2"/>
                </a:solidFill>
              </a:rPr>
              <a:t>𝜆</a:t>
            </a:r>
            <a:r>
              <a:rPr lang="en-US" altLang="ko-KR" sz="8000" dirty="0" err="1">
                <a:solidFill>
                  <a:schemeClr val="tx2"/>
                </a:solidFill>
              </a:rPr>
              <a:t>z.zy</a:t>
            </a:r>
            <a:r>
              <a:rPr lang="en-US" altLang="ko-KR" sz="8000" dirty="0">
                <a:solidFill>
                  <a:schemeClr val="tx2"/>
                </a:solidFill>
              </a:rPr>
              <a:t>)  (</a:t>
            </a:r>
            <a:r>
              <a:rPr lang="ko-KR" altLang="en-US" sz="8000" dirty="0">
                <a:solidFill>
                  <a:schemeClr val="tx2"/>
                </a:solidFill>
              </a:rPr>
              <a:t>𝜆</a:t>
            </a:r>
            <a:r>
              <a:rPr lang="en-US" altLang="ko-KR" sz="8000" dirty="0" err="1">
                <a:solidFill>
                  <a:schemeClr val="tx2"/>
                </a:solidFill>
              </a:rPr>
              <a:t>y.yy</a:t>
            </a:r>
            <a:r>
              <a:rPr lang="en-US" altLang="ko-KR" sz="8000" dirty="0">
                <a:solidFill>
                  <a:schemeClr val="tx2"/>
                </a:solidFill>
              </a:rPr>
              <a:t>)</a:t>
            </a:r>
            <a:r>
              <a:rPr lang="ko-KR" altLang="en-US" sz="8000" dirty="0">
                <a:solidFill>
                  <a:schemeClr val="tx2"/>
                </a:solidFill>
              </a:rPr>
              <a:t>  </a:t>
            </a:r>
            <a:endParaRPr lang="ko-KR" altLang="en-US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8266213" y="9773365"/>
            <a:ext cx="1254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tx2"/>
                </a:solidFill>
              </a:rPr>
              <a:t>a</a:t>
            </a:r>
            <a:r>
              <a:rPr lang="ko-KR" altLang="en-US" sz="6000" dirty="0">
                <a:solidFill>
                  <a:schemeClr val="tx2"/>
                </a:solidFill>
              </a:rPr>
              <a:t>로 </a:t>
            </a:r>
            <a:r>
              <a:rPr lang="en-US" altLang="ko-KR" sz="6000" dirty="0">
                <a:solidFill>
                  <a:schemeClr val="tx2"/>
                </a:solidFill>
              </a:rPr>
              <a:t>beta reduction =&gt; ?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01825" y="8932985"/>
            <a:ext cx="7944694" cy="3716215"/>
            <a:chOff x="1901825" y="8932985"/>
            <a:chExt cx="7944694" cy="3716215"/>
          </a:xfrm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3883025" y="8932985"/>
              <a:ext cx="3085070" cy="219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3883025" y="8932985"/>
              <a:ext cx="5963494" cy="219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1825" y="11125200"/>
              <a:ext cx="464820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chemeClr val="tx2"/>
                  </a:solidFill>
                </a:rPr>
                <a:t>ay</a:t>
              </a:r>
              <a:endParaRPr lang="ko-KR" altLang="en-US" sz="6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6202465" y="8935441"/>
            <a:ext cx="5322628" cy="3199172"/>
            <a:chOff x="16202465" y="8935441"/>
            <a:chExt cx="5322628" cy="3199172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16202465" y="8935441"/>
              <a:ext cx="2819400" cy="160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17949261" y="10539380"/>
              <a:ext cx="3575832" cy="15952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 err="1">
                  <a:solidFill>
                    <a:schemeClr val="tx2"/>
                  </a:solidFill>
                </a:rPr>
                <a:t>aa</a:t>
              </a:r>
              <a:endParaRPr lang="ko-KR" altLang="en-US" sz="6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44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28837" y="1108756"/>
            <a:ext cx="176799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altLang="ko-KR" sz="11500" b="1" dirty="0">
                <a:solidFill>
                  <a:schemeClr val="tx2"/>
                </a:solidFill>
                <a:ea typeface="맑은 고딕" panose="020B0503020000020004" pitchFamily="50" charset="-127"/>
              </a:rPr>
              <a:t>β</a:t>
            </a:r>
            <a:r>
              <a:rPr lang="en-US" altLang="ko-KR" sz="11500" b="1" dirty="0">
                <a:solidFill>
                  <a:schemeClr val="tx2"/>
                </a:solidFill>
              </a:rPr>
              <a:t>-reduction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6830" y="4118914"/>
            <a:ext cx="7952330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7200" b="1" dirty="0">
              <a:solidFill>
                <a:schemeClr val="tx2"/>
              </a:solidFill>
              <a:ea typeface="맑은 고딕"/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r>
              <a:rPr lang="en-US" altLang="ko-KR" sz="7200" dirty="0" smtClean="0">
                <a:solidFill>
                  <a:schemeClr val="tx2"/>
                </a:solidFill>
                <a:ea typeface="맑은 고딕"/>
              </a:rPr>
              <a:t>=(</a:t>
            </a:r>
            <a:r>
              <a:rPr lang="en-US" alt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(</a:t>
            </a:r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𝜆𝑥</a:t>
            </a:r>
            <a:r>
              <a:rPr lang="en-US" alt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.</a:t>
            </a:r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𝑥</a:t>
            </a:r>
            <a:r>
              <a:rPr lang="en-US" alt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)(</a:t>
            </a:r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𝜆𝑦</a:t>
            </a:r>
            <a:r>
              <a:rPr lang="en-US" alt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.</a:t>
            </a:r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𝑦</a:t>
            </a:r>
            <a:r>
              <a:rPr lang="en-US" alt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))</a:t>
            </a:r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𝑧</a:t>
            </a:r>
            <a:endParaRPr lang="en-US" altLang="ko-KR" sz="7200" dirty="0" smtClean="0">
              <a:solidFill>
                <a:schemeClr val="accent1"/>
              </a:solidFill>
              <a:ea typeface="맑은 고딕"/>
            </a:endParaRPr>
          </a:p>
          <a:p>
            <a:r>
              <a:rPr lang="ko-KR" altLang="en-US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=</a:t>
            </a:r>
            <a:r>
              <a:rPr lang="en-US" altLang="ko-KR" sz="7200" dirty="0" smtClean="0">
                <a:solidFill>
                  <a:schemeClr val="accent1"/>
                </a:solidFill>
                <a:ea typeface="Malgun Gothic"/>
              </a:rPr>
              <a:t>(</a:t>
            </a:r>
            <a:r>
              <a:rPr 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𝜆𝑦</a:t>
            </a:r>
            <a:r>
              <a:rPr lang="en-US" altLang="ko-KR" sz="7200" dirty="0" smtClean="0">
                <a:solidFill>
                  <a:schemeClr val="accent1"/>
                </a:solidFill>
                <a:ea typeface="Malgun Gothic"/>
              </a:rPr>
              <a:t>.</a:t>
            </a:r>
            <a:r>
              <a:rPr lang="ko-KR" sz="7200" dirty="0" smtClean="0">
                <a:solidFill>
                  <a:schemeClr val="accent1"/>
                </a:solidFill>
                <a:latin typeface="Malgun Gothic"/>
                <a:ea typeface="Malgun Gothic"/>
              </a:rPr>
              <a:t>𝑦</a:t>
            </a:r>
            <a:r>
              <a:rPr lang="en-US" altLang="ko-KR" sz="7200" dirty="0" smtClean="0">
                <a:solidFill>
                  <a:schemeClr val="accent1"/>
                </a:solidFill>
                <a:ea typeface="Malgun Gothic"/>
              </a:rPr>
              <a:t>)z</a:t>
            </a:r>
            <a:endParaRPr lang="ko-KR" altLang="en-US" sz="7200" dirty="0" smtClean="0">
              <a:solidFill>
                <a:schemeClr val="accent1"/>
              </a:solidFill>
              <a:latin typeface="Malgun Gothic"/>
              <a:ea typeface="Malgun Gothic"/>
            </a:endParaRPr>
          </a:p>
          <a:p>
            <a:r>
              <a:rPr lang="en-US" altLang="ko-KR" sz="7200" dirty="0" smtClean="0">
                <a:solidFill>
                  <a:schemeClr val="accent1"/>
                </a:solidFill>
                <a:ea typeface="Malgun Gothic"/>
              </a:rPr>
              <a:t>=z </a:t>
            </a:r>
            <a:endParaRPr lang="en-US" altLang="ko-KR" sz="7200" dirty="0">
              <a:solidFill>
                <a:schemeClr val="accent1"/>
              </a:solidFill>
              <a:ea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00462" y="4112169"/>
            <a:ext cx="6628906" cy="17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8000" dirty="0">
                <a:solidFill>
                  <a:schemeClr val="accent1"/>
                </a:solidFill>
                <a:ea typeface="+mn-lt"/>
                <a:cs typeface="+mn-lt"/>
              </a:rPr>
              <a:t>(𝜆𝑥.𝑥)(𝜆𝑦.𝑦)𝑧</a:t>
            </a:r>
            <a:r>
              <a:rPr lang="ko-KR" altLang="en-US" sz="8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endParaRPr lang="ko-KR" dirty="0">
              <a:solidFill>
                <a:schemeClr val="accent1"/>
              </a:solidFill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830" y="4125659"/>
            <a:ext cx="795233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7200" b="1" dirty="0">
              <a:solidFill>
                <a:schemeClr val="tx2"/>
              </a:solidFill>
              <a:ea typeface="맑은 고딕"/>
            </a:endParaRPr>
          </a:p>
          <a:p>
            <a:r>
              <a:rPr lang="en-US" altLang="ko-KR" sz="6000" dirty="0" smtClean="0">
                <a:solidFill>
                  <a:schemeClr val="accent1"/>
                </a:solidFill>
                <a:ea typeface="Malgun Gothic"/>
              </a:rPr>
              <a:t> </a:t>
            </a:r>
            <a:endParaRPr lang="en-US" altLang="ko-KR" sz="6000" dirty="0">
              <a:solidFill>
                <a:schemeClr val="accent1"/>
              </a:solidFill>
              <a:ea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0462" y="4118914"/>
            <a:ext cx="6628906" cy="17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8000" dirty="0">
                <a:solidFill>
                  <a:schemeClr val="accent1"/>
                </a:solidFill>
                <a:ea typeface="+mn-lt"/>
                <a:cs typeface="+mn-lt"/>
              </a:rPr>
              <a:t>(𝜆𝑥.𝑥)(𝜆𝑦.𝑦)𝑧</a:t>
            </a:r>
            <a:r>
              <a:rPr lang="ko-KR" altLang="en-US" sz="8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endParaRPr lang="ko-KR" dirty="0">
              <a:solidFill>
                <a:schemeClr val="accent1"/>
              </a:solidFill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95393" y="4125659"/>
            <a:ext cx="795233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7200" b="1" dirty="0">
              <a:solidFill>
                <a:schemeClr val="tx2"/>
              </a:solidFill>
              <a:ea typeface="맑은 고딕"/>
            </a:endParaRPr>
          </a:p>
          <a:p>
            <a:endParaRPr lang="en-US" altLang="ko-KR" sz="7200" b="1" dirty="0">
              <a:solidFill>
                <a:schemeClr val="tx2"/>
              </a:solidFill>
            </a:endParaRPr>
          </a:p>
          <a:p>
            <a:r>
              <a:rPr lang="en-US" altLang="ko-KR" sz="7200" dirty="0" smtClean="0">
                <a:solidFill>
                  <a:schemeClr val="tx2"/>
                </a:solidFill>
              </a:rPr>
              <a:t>= </a:t>
            </a:r>
            <a:r>
              <a:rPr lang="en-US" altLang="ko-KR" sz="7200" dirty="0">
                <a:solidFill>
                  <a:schemeClr val="tx2"/>
                </a:solidFill>
              </a:rPr>
              <a:t>ƒ</a:t>
            </a:r>
            <a:r>
              <a:rPr lang="en-US" altLang="ko-KR" sz="7200" dirty="0" smtClean="0">
                <a:solidFill>
                  <a:schemeClr val="tx2"/>
                </a:solidFill>
              </a:rPr>
              <a:t> E</a:t>
            </a:r>
            <a:endParaRPr lang="en-US" altLang="ko-KR" sz="72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89025" y="4118914"/>
            <a:ext cx="6628906" cy="17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altLang="ko-KR" sz="7200" dirty="0">
                <a:solidFill>
                  <a:schemeClr val="tx2"/>
                </a:solidFill>
              </a:rPr>
              <a:t>(λ</a:t>
            </a:r>
            <a:r>
              <a:rPr lang="en-US" altLang="ko-KR" sz="7200" dirty="0" err="1">
                <a:solidFill>
                  <a:schemeClr val="tx2"/>
                </a:solidFill>
              </a:rPr>
              <a:t>x.ƒx</a:t>
            </a:r>
            <a:r>
              <a:rPr lang="en-US" altLang="ko-KR" sz="7200" dirty="0">
                <a:solidFill>
                  <a:schemeClr val="tx2"/>
                </a:solidFill>
              </a:rPr>
              <a:t>)E</a:t>
            </a:r>
            <a:endParaRPr lang="ko-KR" sz="7200" dirty="0">
              <a:solidFill>
                <a:schemeClr val="tx2"/>
              </a:solidFill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9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4135" y="2895600"/>
            <a:ext cx="201930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https://jurogrammer.tistory.com/132?category=959000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https://ko.wikipedia.org/wiki/%EC%BF%A0%EB%A5%B4%ED%8A%B8_%EA%B4%B4%EB%8D%B8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https://ko.wikipedia.org/wiki/%EB%8B%A4%EB%B9%84%ED%8A%B8_%ED%9E%90%EB%B2%A0%EB%A5%B4%ED%8A%B8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dirty="0">
                <a:solidFill>
                  <a:schemeClr val="accent1"/>
                </a:solidFill>
                <a:ea typeface="맑은 고딕"/>
              </a:rPr>
              <a:t>https://www.sangkon.com/haskell-study-part02/</a:t>
            </a:r>
            <a:endParaRPr lang="ko-KR" altLang="en-US">
              <a:solidFill>
                <a:schemeClr val="accent1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B3915E-4F05-4FE2-B1C0-DFF638F9751B}"/>
              </a:ext>
            </a:extLst>
          </p:cNvPr>
          <p:cNvSpPr txBox="1"/>
          <p:nvPr/>
        </p:nvSpPr>
        <p:spPr>
          <a:xfrm>
            <a:off x="11563859" y="620486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0" dirty="0">
                <a:solidFill>
                  <a:srgbClr val="000000"/>
                </a:solidFill>
                <a:ea typeface="맑은 고딕"/>
              </a:rPr>
              <a:t>출처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JAVA] 람다식(Lambda)의 개념 및 사용법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759" y="4621763"/>
            <a:ext cx="6972194" cy="6934200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365250" y="429524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Content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35225" y="1983686"/>
            <a:ext cx="176799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38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630" y="5041641"/>
            <a:ext cx="11585575" cy="95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Malgun Gothic"/>
                <a:ea typeface="맑은 고딕"/>
              </a:rPr>
              <a:t>1. </a:t>
            </a:r>
            <a:r>
              <a:rPr lang="en-US" altLang="ko-KR" sz="6000" b="1" dirty="0" err="1">
                <a:solidFill>
                  <a:schemeClr val="accent1"/>
                </a:solidFill>
                <a:latin typeface="Malgun Gothic"/>
                <a:ea typeface="맑은 고딕"/>
              </a:rPr>
              <a:t>주제선정이유</a:t>
            </a:r>
          </a:p>
          <a:p>
            <a:pPr marL="742950" indent="-742950">
              <a:buAutoNum type="arabicPeriod"/>
            </a:pPr>
            <a:endParaRPr lang="en-US" altLang="ko-KR" sz="6000" b="1" dirty="0">
              <a:solidFill>
                <a:schemeClr val="accent1"/>
              </a:solidFill>
              <a:latin typeface="Malgun Gothic"/>
              <a:ea typeface="맑은 고딕"/>
            </a:endParaRPr>
          </a:p>
          <a:p>
            <a:r>
              <a:rPr lang="en-US" altLang="ko-KR" sz="6000" b="1" dirty="0">
                <a:solidFill>
                  <a:schemeClr val="accent1"/>
                </a:solidFill>
                <a:latin typeface="Malgun Gothic"/>
                <a:ea typeface="맑은 고딕"/>
              </a:rPr>
              <a:t>2. </a:t>
            </a:r>
            <a:r>
              <a:rPr lang="en-US" altLang="ko-KR" sz="6000" b="1" dirty="0" smtClean="0">
                <a:solidFill>
                  <a:schemeClr val="accent1"/>
                </a:solidFill>
                <a:latin typeface="Malgun Gothic"/>
                <a:ea typeface="맑은 고딕"/>
              </a:rPr>
              <a:t>Lambda</a:t>
            </a:r>
            <a:endParaRPr lang="en-US" altLang="ko-KR" sz="6000" b="1" dirty="0">
              <a:solidFill>
                <a:schemeClr val="accent1"/>
              </a:solidFill>
              <a:latin typeface="Malgun Gothic"/>
              <a:ea typeface="맑은 고딕"/>
            </a:endParaRPr>
          </a:p>
          <a:p>
            <a:pPr marL="742950" indent="-742950">
              <a:buAutoNum type="arabicPeriod"/>
            </a:pPr>
            <a:endParaRPr lang="en-US" altLang="ko-KR" sz="6000" b="1" dirty="0">
              <a:solidFill>
                <a:schemeClr val="accent1"/>
              </a:solidFill>
              <a:latin typeface="Malgun Gothic"/>
              <a:ea typeface="맑은 고딕"/>
            </a:endParaRPr>
          </a:p>
          <a:p>
            <a:r>
              <a:rPr lang="el-GR" sz="6000" b="1" dirty="0">
                <a:solidFill>
                  <a:schemeClr val="tx2"/>
                </a:solidFill>
                <a:ea typeface="맑은 고딕"/>
              </a:rPr>
              <a:t>3. λ</a:t>
            </a:r>
            <a:r>
              <a:rPr lang="en-US" sz="6000" b="1" dirty="0">
                <a:solidFill>
                  <a:schemeClr val="tx2"/>
                </a:solidFill>
                <a:latin typeface="Malgun Gothic"/>
                <a:ea typeface="맑은 고딕"/>
              </a:rPr>
              <a:t>-expression</a:t>
            </a:r>
          </a:p>
          <a:p>
            <a:endParaRPr lang="en-US" sz="6000" b="1" dirty="0">
              <a:solidFill>
                <a:schemeClr val="tx2"/>
              </a:solidFill>
              <a:latin typeface="Malgun Gothic"/>
              <a:ea typeface="맑은 고딕"/>
            </a:endParaRPr>
          </a:p>
          <a:p>
            <a:r>
              <a:rPr lang="en-US" sz="6000" b="1" dirty="0">
                <a:solidFill>
                  <a:schemeClr val="tx2"/>
                </a:solidFill>
                <a:latin typeface="Malgun Gothic"/>
                <a:ea typeface="맑은 고딕"/>
              </a:rPr>
              <a:t>4. β-reduction</a:t>
            </a:r>
          </a:p>
          <a:p>
            <a:pPr marL="742950" indent="-742950">
              <a:buAutoNum type="arabicPeriod"/>
            </a:pPr>
            <a:endParaRPr lang="en-US" altLang="ko-KR" sz="8000" b="1" dirty="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 marL="742950" indent="-742950">
              <a:buAutoNum type="arabicPeriod"/>
            </a:pPr>
            <a:endParaRPr lang="en-US" altLang="ko-KR" sz="8000" b="1" dirty="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 marL="742950" indent="-742950">
              <a:buFont typeface="+mj-lt"/>
              <a:buAutoNum type="arabicPeriod"/>
            </a:pPr>
            <a:endParaRPr lang="ko-KR" altLang="en-US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8838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8836025" y="5317376"/>
            <a:ext cx="87645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ko-KR" altLang="en-US" sz="11500" b="1" dirty="0" smtClean="0">
                <a:solidFill>
                  <a:schemeClr val="tx2"/>
                </a:solidFill>
                <a:ea typeface="맑은 고딕" panose="020B0503020000020004" pitchFamily="50" charset="-127"/>
              </a:rPr>
              <a:t>감사합니다</a:t>
            </a:r>
            <a:r>
              <a:rPr lang="en-US" altLang="ko-KR" sz="11500" b="1" dirty="0" smtClean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en-US" altLang="ko-KR" sz="11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0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JAVA] 람다식(Lambda)의 개념 및 사용법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48" y="3912637"/>
            <a:ext cx="5926905" cy="5889172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42AB33-269A-42CA-8D0D-46BAD2154BFB}"/>
              </a:ext>
            </a:extLst>
          </p:cNvPr>
          <p:cNvSpPr txBox="1"/>
          <p:nvPr/>
        </p:nvSpPr>
        <p:spPr>
          <a:xfrm>
            <a:off x="10275913" y="6181531"/>
            <a:ext cx="98175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1. 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813815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1368425" y="81181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140607" y="1370013"/>
            <a:ext cx="176799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38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Lambda calculus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874995"/>
            <a:ext cx="230022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US" altLang="ko-KR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Haskell -&gt; </a:t>
            </a:r>
            <a:r>
              <a:rPr lang="en-US" altLang="ko-KR" sz="6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programming </a:t>
            </a:r>
          </a:p>
          <a:p>
            <a:pPr algn="ctr"/>
            <a:endParaRPr lang="en-US" altLang="ko-KR" sz="6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US" altLang="ko-KR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programming -&gt; </a:t>
            </a:r>
            <a:r>
              <a:rPr lang="ko-KR" altLang="en-US" sz="6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수학식</a:t>
            </a:r>
            <a:r>
              <a:rPr lang="ko-KR" altLang="en-US" sz="6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6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programming</a:t>
            </a:r>
          </a:p>
          <a:p>
            <a:pPr algn="ctr"/>
            <a:r>
              <a:rPr lang="en-US" altLang="ko-KR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-&gt; </a:t>
            </a:r>
            <a:r>
              <a:rPr lang="en-US" altLang="ko-KR" sz="6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calculus</a:t>
            </a:r>
            <a:r>
              <a:rPr lang="ko-KR" altLang="en-US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 모델</a:t>
            </a:r>
            <a:endParaRPr lang="en-US" altLang="ko-KR" sz="6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6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ko-KR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</a:t>
            </a:r>
            <a:r>
              <a:rPr lang="ko-KR" altLang="en-US" sz="6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haskell</a:t>
            </a:r>
            <a:r>
              <a:rPr lang="ko-KR" altLang="en-US" sz="6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6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calculus</a:t>
            </a:r>
            <a:r>
              <a:rPr lang="ko-KR" altLang="en-US" sz="6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원리를 따른다</a:t>
            </a:r>
            <a:r>
              <a:rPr lang="en-US" altLang="ko-KR" sz="6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JAVA] 람다식(Lambda)의 개념 및 사용법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48" y="3912637"/>
            <a:ext cx="5926905" cy="5889172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42AB33-269A-42CA-8D0D-46BAD2154BFB}"/>
              </a:ext>
            </a:extLst>
          </p:cNvPr>
          <p:cNvSpPr txBox="1"/>
          <p:nvPr/>
        </p:nvSpPr>
        <p:spPr>
          <a:xfrm>
            <a:off x="10275913" y="6181531"/>
            <a:ext cx="98175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600" b="1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altLang="en-US" sz="9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Lambda</a:t>
            </a:r>
            <a:endParaRPr lang="ko-KR" altLang="en-US" sz="96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5295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3"/>
          <p:cNvSpPr txBox="1">
            <a:spLocks noChangeArrowheads="1"/>
          </p:cNvSpPr>
          <p:nvPr/>
        </p:nvSpPr>
        <p:spPr bwMode="auto">
          <a:xfrm>
            <a:off x="3503613" y="1370013"/>
            <a:ext cx="24141112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2663825" y="2924175"/>
            <a:ext cx="109743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15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David Hilbert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188" y="5319011"/>
            <a:ext cx="769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독일의 수학자</a:t>
            </a:r>
            <a:endParaRPr lang="en-US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188" y="4666309"/>
            <a:ext cx="61864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1862 ~ 1943</a:t>
            </a:r>
          </a:p>
        </p:txBody>
      </p:sp>
      <p:pic>
        <p:nvPicPr>
          <p:cNvPr id="18434" name="Picture 2" descr="(1912년 사진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87" y="1971078"/>
            <a:ext cx="7388832" cy="99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640722" y="6962676"/>
            <a:ext cx="9445626" cy="3831818"/>
            <a:chOff x="2640722" y="6962676"/>
            <a:chExt cx="9445626" cy="3831818"/>
          </a:xfrm>
        </p:grpSpPr>
        <p:sp>
          <p:nvSpPr>
            <p:cNvPr id="7173" name="TextBox 10"/>
            <p:cNvSpPr txBox="1">
              <a:spLocks noChangeArrowheads="1"/>
            </p:cNvSpPr>
            <p:nvPr/>
          </p:nvSpPr>
          <p:spPr bwMode="auto">
            <a:xfrm>
              <a:off x="2640722" y="6962676"/>
              <a:ext cx="9445626" cy="383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ko-KR" altLang="en-US" sz="5400" dirty="0">
                  <a:solidFill>
                    <a:schemeClr val="tx2"/>
                  </a:solidFill>
                  <a:latin typeface="+mj-lt"/>
                  <a:ea typeface="Montserrat Light"/>
                  <a:cs typeface="Montserrat Light"/>
                </a:rPr>
                <a:t> </a:t>
              </a:r>
              <a:r>
                <a:rPr lang="ko-KR" altLang="en-US" sz="5400" dirty="0">
                  <a:solidFill>
                    <a:schemeClr val="tx2"/>
                  </a:solidFill>
                  <a:latin typeface="+mj-ea"/>
                  <a:ea typeface="+mj-ea"/>
                  <a:cs typeface="Montserrat Light"/>
                </a:rPr>
                <a:t>수학적인 명제 입력 </a:t>
              </a:r>
              <a:endParaRPr lang="en-US" altLang="ko-KR" sz="5400" dirty="0">
                <a:solidFill>
                  <a:schemeClr val="tx2"/>
                </a:solidFill>
                <a:latin typeface="+mj-ea"/>
                <a:ea typeface="+mj-ea"/>
                <a:cs typeface="Montserrat Light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ko-KR" sz="5400" dirty="0">
                  <a:solidFill>
                    <a:schemeClr val="tx2"/>
                  </a:solidFill>
                  <a:latin typeface="+mj-ea"/>
                  <a:ea typeface="+mj-ea"/>
                  <a:cs typeface="Montserrat Light"/>
                </a:rPr>
                <a:t>		 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ko-KR" altLang="en-US" sz="5400" dirty="0">
                  <a:solidFill>
                    <a:schemeClr val="tx2"/>
                  </a:solidFill>
                  <a:latin typeface="+mj-ea"/>
                  <a:ea typeface="+mj-ea"/>
                  <a:cs typeface="Montserrat Light"/>
                </a:rPr>
                <a:t>참과 거짓 출력</a:t>
              </a:r>
              <a:endParaRPr lang="en-US" altLang="ko-KR" sz="5400" dirty="0">
                <a:solidFill>
                  <a:schemeClr val="tx2"/>
                </a:solidFill>
                <a:latin typeface="+mj-ea"/>
                <a:ea typeface="+mj-ea"/>
                <a:cs typeface="Montserrat Light"/>
              </a:endParaRPr>
            </a:p>
          </p:txBody>
        </p:sp>
        <p:sp>
          <p:nvSpPr>
            <p:cNvPr id="2" name="아래쪽 화살표 1"/>
            <p:cNvSpPr/>
            <p:nvPr/>
          </p:nvSpPr>
          <p:spPr>
            <a:xfrm>
              <a:off x="6899228" y="8415052"/>
              <a:ext cx="974819" cy="1143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0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3"/>
          <p:cNvSpPr txBox="1">
            <a:spLocks noChangeArrowheads="1"/>
          </p:cNvSpPr>
          <p:nvPr/>
        </p:nvSpPr>
        <p:spPr bwMode="auto">
          <a:xfrm>
            <a:off x="3503613" y="1370013"/>
            <a:ext cx="24141112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2663825" y="2924175"/>
            <a:ext cx="109743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15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Kurt </a:t>
            </a:r>
            <a:r>
              <a:rPr lang="en-US" altLang="ko-KR" sz="11500" b="1" dirty="0">
                <a:solidFill>
                  <a:schemeClr val="tx2"/>
                </a:solidFill>
                <a:latin typeface="Montserrat"/>
              </a:rPr>
              <a:t>Gödel</a:t>
            </a:r>
            <a:endParaRPr lang="en-US" altLang="ko-KR" sz="11500" b="1" dirty="0">
              <a:solidFill>
                <a:schemeClr val="tx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0722" y="5271869"/>
            <a:ext cx="769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수학자이자 논리학자</a:t>
            </a:r>
            <a:endParaRPr lang="en-US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3825" y="4666309"/>
            <a:ext cx="61864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1906 ~ 1978</a:t>
            </a:r>
          </a:p>
        </p:txBody>
      </p:sp>
      <p:pic>
        <p:nvPicPr>
          <p:cNvPr id="22530" name="Picture 2" descr="쿠르트 괴델 (192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888" y="2163763"/>
            <a:ext cx="7505275" cy="97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3527" y="6505367"/>
            <a:ext cx="1011869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2"/>
                </a:solidFill>
                <a:latin typeface="+mj-ea"/>
                <a:ea typeface="+mj-ea"/>
              </a:rPr>
              <a:t>불완전성 정리 </a:t>
            </a:r>
            <a:r>
              <a:rPr lang="en-US" altLang="ko-KR" sz="4800" dirty="0">
                <a:solidFill>
                  <a:schemeClr val="tx2"/>
                </a:solidFill>
                <a:latin typeface="+mj-ea"/>
                <a:ea typeface="+mj-ea"/>
              </a:rPr>
              <a:t>(Incompleteness Theorem)</a:t>
            </a:r>
          </a:p>
          <a:p>
            <a:r>
              <a:rPr lang="en-US" altLang="ko-KR" sz="4800" dirty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lang="ko-KR" altLang="en-US" sz="4800" dirty="0">
                <a:solidFill>
                  <a:schemeClr val="tx2"/>
                </a:solidFill>
                <a:latin typeface="+mj-ea"/>
                <a:ea typeface="+mj-ea"/>
              </a:rPr>
              <a:t>모든 수학적인 논리 체계에는 논리 자체적으로 증명할 수 없는 명제들이 존재한다 </a:t>
            </a:r>
            <a:endParaRPr lang="en-US" altLang="ko-KR" sz="48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ko-KR" sz="4800" dirty="0">
              <a:solidFill>
                <a:schemeClr val="tx2"/>
              </a:solidFill>
              <a:latin typeface="+mj-ea"/>
              <a:ea typeface="+mj-ea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+mj-ea"/>
                <a:ea typeface="+mj-ea"/>
              </a:rPr>
              <a:t>=&gt; </a:t>
            </a:r>
            <a:r>
              <a:rPr lang="ko-KR" altLang="en-US" sz="4800" dirty="0">
                <a:solidFill>
                  <a:srgbClr val="FF0000"/>
                </a:solidFill>
                <a:latin typeface="+mj-ea"/>
                <a:ea typeface="+mj-ea"/>
              </a:rPr>
              <a:t>풀 수 없는 문제가 존재한다</a:t>
            </a:r>
            <a:r>
              <a:rPr lang="en-US" altLang="ko-KR" sz="48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183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3"/>
          <p:cNvSpPr txBox="1">
            <a:spLocks noChangeArrowheads="1"/>
          </p:cNvSpPr>
          <p:nvPr/>
        </p:nvSpPr>
        <p:spPr bwMode="auto">
          <a:xfrm>
            <a:off x="3503613" y="1370013"/>
            <a:ext cx="24141112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2663825" y="2924175"/>
            <a:ext cx="109743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15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Alonzo Church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493" y="5407414"/>
            <a:ext cx="769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미국의 수학자이자 논리학자</a:t>
            </a:r>
            <a:endParaRPr lang="en-US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667493" y="6526644"/>
            <a:ext cx="94456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계산 가능한 </a:t>
            </a:r>
            <a:r>
              <a:rPr lang="ko-KR" altLang="en-US" sz="5400" dirty="0" err="1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함수에대해</a:t>
            </a:r>
            <a:r>
              <a:rPr lang="ko-KR" altLang="en-US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 연구 </a:t>
            </a:r>
            <a:endParaRPr lang="en-US" altLang="ko-KR" sz="5400" dirty="0">
              <a:solidFill>
                <a:schemeClr val="tx2"/>
              </a:solidFill>
              <a:latin typeface="+mj-lt"/>
              <a:ea typeface="Montserrat Light"/>
              <a:cs typeface="Montserrat Light"/>
            </a:endParaRPr>
          </a:p>
          <a:p>
            <a:pPr marL="685800" indent="-685800" eaLnBrk="1" hangingPunct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1930</a:t>
            </a:r>
            <a:r>
              <a:rPr lang="ko-KR" altLang="en-US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년대 발표한</a:t>
            </a:r>
            <a:endParaRPr lang="en-US" altLang="ko-KR" sz="5400" dirty="0">
              <a:solidFill>
                <a:schemeClr val="tx2"/>
              </a:solidFill>
              <a:latin typeface="+mj-lt"/>
              <a:ea typeface="Montserrat Light"/>
              <a:cs typeface="Montserrat Ligh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	“lambda calculus”</a:t>
            </a:r>
            <a:r>
              <a:rPr lang="ko-KR" altLang="en-US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 </a:t>
            </a:r>
            <a:endParaRPr lang="en-US" altLang="ko-KR" sz="5400" dirty="0">
              <a:solidFill>
                <a:schemeClr val="tx2"/>
              </a:solidFill>
              <a:latin typeface="+mj-lt"/>
              <a:ea typeface="Montserrat Light"/>
              <a:cs typeface="Montserrat Light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5400" dirty="0">
                <a:solidFill>
                  <a:schemeClr val="tx2"/>
                </a:solidFill>
                <a:latin typeface="+mj-lt"/>
                <a:ea typeface="Montserrat Light"/>
                <a:cs typeface="Montserrat Light"/>
              </a:rPr>
              <a:t>추론 또는 계산 모델의 일종</a:t>
            </a:r>
            <a:endParaRPr lang="en-US" altLang="ko-KR" sz="5400" dirty="0">
              <a:solidFill>
                <a:schemeClr val="tx2"/>
              </a:solidFill>
              <a:latin typeface="+mj-lt"/>
              <a:ea typeface="Montserrat Light"/>
              <a:cs typeface="Montserrat Light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2400" dirty="0"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3825" y="4666309"/>
            <a:ext cx="61864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1903 ~ 1995</a:t>
            </a:r>
          </a:p>
        </p:txBody>
      </p:sp>
      <p:pic>
        <p:nvPicPr>
          <p:cNvPr id="7178" name="Picture 10" descr="Alonzo 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782" y="2463800"/>
            <a:ext cx="7254875" cy="96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7"/>
          <p:cNvSpPr txBox="1">
            <a:spLocks noChangeArrowheads="1"/>
          </p:cNvSpPr>
          <p:nvPr/>
        </p:nvSpPr>
        <p:spPr bwMode="auto">
          <a:xfrm>
            <a:off x="911225" y="148950"/>
            <a:ext cx="1633855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23900" b="1" dirty="0">
                <a:solidFill>
                  <a:srgbClr val="F7F7F7"/>
                </a:solidFill>
                <a:latin typeface="Montserrat"/>
                <a:ea typeface="Montserrat"/>
                <a:cs typeface="Montserrat"/>
              </a:rPr>
              <a:t>Lambda</a:t>
            </a:r>
          </a:p>
        </p:txBody>
      </p:sp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1801429" y="1370013"/>
            <a:ext cx="1767998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/>
            <a:r>
              <a:rPr lang="en-US" altLang="ko-KR" sz="13800" b="1" dirty="0">
                <a:solidFill>
                  <a:schemeClr val="tx2"/>
                </a:solidFill>
                <a:latin typeface="Montserrat"/>
                <a:ea typeface="Montserrat"/>
                <a:cs typeface="Montserrat"/>
              </a:rPr>
              <a:t>Lambda calculus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5625" y="4419600"/>
            <a:ext cx="222504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accent1"/>
                </a:solidFill>
                <a:latin typeface="+mj-lt"/>
              </a:rPr>
              <a:t>소프트웨어가 의미하는 것을 수학적으로 표현한 모델</a:t>
            </a:r>
            <a:endParaRPr lang="en-US" altLang="ko-KR" sz="6600" dirty="0">
              <a:solidFill>
                <a:schemeClr val="accent1"/>
              </a:solidFill>
              <a:latin typeface="+mj-lt"/>
            </a:endParaRPr>
          </a:p>
          <a:p>
            <a:r>
              <a:rPr lang="ko-KR" altLang="en-US" sz="6600" dirty="0">
                <a:solidFill>
                  <a:schemeClr val="accent1"/>
                </a:solidFill>
                <a:latin typeface="+mj-lt"/>
              </a:rPr>
              <a:t> </a:t>
            </a:r>
            <a:endParaRPr lang="en-US" altLang="ko-KR" sz="6600" dirty="0">
              <a:solidFill>
                <a:schemeClr val="accent1"/>
              </a:solidFill>
              <a:latin typeface="+mj-lt"/>
            </a:endParaRPr>
          </a:p>
          <a:p>
            <a:pPr marL="685800" indent="-685800">
              <a:buFont typeface="Symbol" panose="05050102010706020507" pitchFamily="18" charset="2"/>
              <a:buChar char="Þ"/>
            </a:pPr>
            <a:r>
              <a:rPr lang="ko-KR" altLang="en-US" sz="5400" dirty="0">
                <a:solidFill>
                  <a:schemeClr val="accent1"/>
                </a:solidFill>
                <a:latin typeface="+mj-lt"/>
              </a:rPr>
              <a:t> 직관적으로 계산 가능한 모든 것들을 표현</a:t>
            </a:r>
            <a:endParaRPr lang="en-US" altLang="ko-KR" sz="5400" dirty="0">
              <a:solidFill>
                <a:schemeClr val="accent1"/>
              </a:solidFill>
              <a:latin typeface="+mj-lt"/>
            </a:endParaRPr>
          </a:p>
          <a:p>
            <a:pPr marL="685800" indent="-685800">
              <a:buFont typeface="Symbol" panose="05050102010706020507" pitchFamily="18" charset="2"/>
              <a:buChar char="Þ"/>
            </a:pPr>
            <a:r>
              <a:rPr lang="ko-KR" altLang="en-US" sz="5400" dirty="0">
                <a:solidFill>
                  <a:schemeClr val="accent1"/>
                </a:solidFill>
                <a:latin typeface="+mj-lt"/>
              </a:rPr>
              <a:t> 소프트웨어가 계산하는 과정을 표현가능</a:t>
            </a:r>
            <a:endParaRPr lang="en-US" altLang="ko-KR" sz="5400" dirty="0">
              <a:solidFill>
                <a:schemeClr val="accent1"/>
              </a:solidFill>
              <a:latin typeface="+mj-lt"/>
            </a:endParaRPr>
          </a:p>
          <a:p>
            <a:endParaRPr lang="en-US" altLang="ko-KR" sz="5400" dirty="0">
              <a:solidFill>
                <a:schemeClr val="accent1"/>
              </a:solidFill>
              <a:latin typeface="+mj-lt"/>
            </a:endParaRPr>
          </a:p>
          <a:p>
            <a:r>
              <a:rPr lang="en-US" altLang="ko-KR" sz="7200" dirty="0">
                <a:solidFill>
                  <a:schemeClr val="accent1"/>
                </a:solidFill>
                <a:latin typeface="+mj-lt"/>
              </a:rPr>
              <a:t>Formal system </a:t>
            </a:r>
          </a:p>
          <a:p>
            <a:endParaRPr lang="en-US" altLang="ko-KR" sz="1400" dirty="0">
              <a:solidFill>
                <a:schemeClr val="accent1"/>
              </a:solidFill>
              <a:latin typeface="+mj-lt"/>
            </a:endParaRPr>
          </a:p>
          <a:p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=&gt; </a:t>
            </a:r>
            <a:r>
              <a:rPr lang="ko-KR" altLang="en-US" sz="5400" dirty="0">
                <a:solidFill>
                  <a:srgbClr val="FF0000"/>
                </a:solidFill>
                <a:latin typeface="+mj-lt"/>
              </a:rPr>
              <a:t>공리</a:t>
            </a:r>
            <a:r>
              <a:rPr lang="ko-KR" altLang="en-US" sz="5400" dirty="0">
                <a:solidFill>
                  <a:schemeClr val="accent1"/>
                </a:solidFill>
                <a:latin typeface="+mj-lt"/>
              </a:rPr>
              <a:t>로부터 </a:t>
            </a:r>
            <a:r>
              <a:rPr lang="ko-KR" altLang="en-US" sz="5400" dirty="0">
                <a:solidFill>
                  <a:srgbClr val="FF0000"/>
                </a:solidFill>
                <a:latin typeface="+mj-lt"/>
              </a:rPr>
              <a:t>추론규칙</a:t>
            </a:r>
            <a:r>
              <a:rPr lang="ko-KR" altLang="en-US" sz="5400" dirty="0">
                <a:solidFill>
                  <a:schemeClr val="accent1"/>
                </a:solidFill>
                <a:latin typeface="+mj-lt"/>
              </a:rPr>
              <a:t>을 통해 </a:t>
            </a:r>
            <a:r>
              <a:rPr lang="ko-KR" altLang="en-US" sz="5400" dirty="0">
                <a:solidFill>
                  <a:srgbClr val="FF0000"/>
                </a:solidFill>
                <a:latin typeface="+mj-lt"/>
              </a:rPr>
              <a:t>정리</a:t>
            </a:r>
            <a:r>
              <a:rPr lang="ko-KR" altLang="en-US" sz="5400" dirty="0">
                <a:solidFill>
                  <a:schemeClr val="accent1"/>
                </a:solidFill>
                <a:latin typeface="+mj-lt"/>
              </a:rPr>
              <a:t>를 이끌어낼 수 있는 논리적 체계 </a:t>
            </a:r>
          </a:p>
        </p:txBody>
      </p:sp>
    </p:spTree>
    <p:extLst>
      <p:ext uri="{BB962C8B-B14F-4D97-AF65-F5344CB8AC3E}">
        <p14:creationId xmlns:p14="http://schemas.microsoft.com/office/powerpoint/2010/main" val="1146503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41499</TotalTime>
  <Words>794</Words>
  <Application>Microsoft Office PowerPoint</Application>
  <PresentationFormat>사용자 지정</PresentationFormat>
  <Paragraphs>178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굴림</vt:lpstr>
      <vt:lpstr>맑은 고딕</vt:lpstr>
      <vt:lpstr>맑은 고딕</vt:lpstr>
      <vt:lpstr>Arial</vt:lpstr>
      <vt:lpstr>Calibri</vt:lpstr>
      <vt:lpstr>Calibri Light</vt:lpstr>
      <vt:lpstr>Lato Light</vt:lpstr>
      <vt:lpstr>Montserrat</vt:lpstr>
      <vt:lpstr>Montserrat Hairline</vt:lpstr>
      <vt:lpstr>Montserrat Light</vt:lpstr>
      <vt:lpstr>Montserrat Medium</vt:lpstr>
      <vt:lpstr>Symbol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Awesome PPT</Manager>
  <Company>Awesome PPT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Microsoft 계정</cp:lastModifiedBy>
  <cp:revision>6419</cp:revision>
  <dcterms:created xsi:type="dcterms:W3CDTF">2014-11-12T21:47:38Z</dcterms:created>
  <dcterms:modified xsi:type="dcterms:W3CDTF">2021-04-28T11:16:35Z</dcterms:modified>
  <cp:category>Awesome PPT</cp:category>
</cp:coreProperties>
</file>