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7" r:id="rId2"/>
    <p:sldId id="358" r:id="rId3"/>
    <p:sldId id="35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68" d="100"/>
          <a:sy n="168" d="100"/>
        </p:scale>
        <p:origin x="-228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7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SSL Handshake with no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483518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830261"/>
            <a:ext cx="0" cy="426176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483518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099456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85199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</a:t>
            </a:r>
            <a:r>
              <a:rPr lang="en-US" altLang="ko-KR" sz="1100" dirty="0" smtClean="0"/>
              <a:t>Hello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390715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151186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</a:t>
            </a:r>
            <a:r>
              <a:rPr lang="en-US" altLang="ko-KR" sz="1100" dirty="0" smtClean="0"/>
              <a:t>Hello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987552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94F729B-379B-4653-B3B4-E0CE68964F4C}"/>
              </a:ext>
            </a:extLst>
          </p:cNvPr>
          <p:cNvSpPr txBox="1"/>
          <p:nvPr/>
        </p:nvSpPr>
        <p:spPr>
          <a:xfrm>
            <a:off x="2917968" y="1749025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Server </a:t>
            </a:r>
            <a:r>
              <a:rPr lang="en-US" altLang="ko-KR" sz="1100" dirty="0" smtClean="0"/>
              <a:t>Key Exchange </a:t>
            </a:r>
            <a:r>
              <a:rPr lang="en-US" altLang="ko-KR" sz="1100" dirty="0"/>
              <a:t>(Optional)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E327FFC-11F2-47BB-BB81-71D688D585D7}"/>
              </a:ext>
            </a:extLst>
          </p:cNvPr>
          <p:cNvCxnSpPr>
            <a:cxnSpLocks/>
          </p:cNvCxnSpPr>
          <p:nvPr/>
        </p:nvCxnSpPr>
        <p:spPr>
          <a:xfrm flipH="1">
            <a:off x="2554008" y="257023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5C4A01C-9E5E-4F58-B561-9BB389256B27}"/>
              </a:ext>
            </a:extLst>
          </p:cNvPr>
          <p:cNvSpPr txBox="1"/>
          <p:nvPr/>
        </p:nvSpPr>
        <p:spPr>
          <a:xfrm>
            <a:off x="2954539" y="2330710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Server </a:t>
            </a:r>
            <a:r>
              <a:rPr lang="en-US" altLang="ko-KR" sz="1100" dirty="0" smtClean="0"/>
              <a:t>Hello </a:t>
            </a:r>
            <a:r>
              <a:rPr lang="en-US" altLang="ko-KR" sz="1100" dirty="0"/>
              <a:t>D</a:t>
            </a:r>
            <a:r>
              <a:rPr lang="en-US" altLang="ko-KR" sz="1100" dirty="0" smtClean="0"/>
              <a:t>one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39891AFB-9156-427A-8543-7BB3A8A9C9E6}"/>
              </a:ext>
            </a:extLst>
          </p:cNvPr>
          <p:cNvCxnSpPr/>
          <p:nvPr/>
        </p:nvCxnSpPr>
        <p:spPr>
          <a:xfrm>
            <a:off x="2554008" y="286000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12811A8-A851-48FF-93C0-66CCAB421337}"/>
              </a:ext>
            </a:extLst>
          </p:cNvPr>
          <p:cNvSpPr txBox="1"/>
          <p:nvPr/>
        </p:nvSpPr>
        <p:spPr>
          <a:xfrm>
            <a:off x="2954541" y="262148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Certificate </a:t>
            </a:r>
            <a:r>
              <a:rPr lang="en-US" altLang="ko-KR" sz="1100" dirty="0"/>
              <a:t>(Optional) 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DDA4906D-07DC-4DE6-A86A-B5D11F151D8B}"/>
              </a:ext>
            </a:extLst>
          </p:cNvPr>
          <p:cNvCxnSpPr>
            <a:cxnSpLocks/>
          </p:cNvCxnSpPr>
          <p:nvPr/>
        </p:nvCxnSpPr>
        <p:spPr>
          <a:xfrm flipH="1">
            <a:off x="2554008" y="227945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F1A670D-8814-4CE0-86EB-15EB50C8933B}"/>
              </a:ext>
            </a:extLst>
          </p:cNvPr>
          <p:cNvSpPr txBox="1"/>
          <p:nvPr/>
        </p:nvSpPr>
        <p:spPr>
          <a:xfrm>
            <a:off x="2917968" y="204093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</a:t>
            </a:r>
            <a:r>
              <a:rPr lang="en-US" altLang="ko-KR" sz="1100" dirty="0" smtClean="0"/>
              <a:t>. Client Certificate Request (Optional)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269273A2-7BF0-4651-95E2-1818B874A510}"/>
              </a:ext>
            </a:extLst>
          </p:cNvPr>
          <p:cNvCxnSpPr/>
          <p:nvPr/>
        </p:nvCxnSpPr>
        <p:spPr>
          <a:xfrm>
            <a:off x="2554008" y="31532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B65787-1943-491F-9EE6-687435E76CB7}"/>
              </a:ext>
            </a:extLst>
          </p:cNvPr>
          <p:cNvSpPr txBox="1"/>
          <p:nvPr/>
        </p:nvSpPr>
        <p:spPr>
          <a:xfrm>
            <a:off x="2954541" y="29147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8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Key </a:t>
            </a:r>
            <a:r>
              <a:rPr lang="en-US" altLang="ko-KR" sz="1100" dirty="0"/>
              <a:t>(Pre-master S</a:t>
            </a:r>
            <a:r>
              <a:rPr lang="en-US" altLang="ko-KR" sz="1100" dirty="0" smtClean="0"/>
              <a:t>ecret)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73E7F8E-ACC3-4152-A16D-B15756D81FE5}"/>
              </a:ext>
            </a:extLst>
          </p:cNvPr>
          <p:cNvCxnSpPr/>
          <p:nvPr/>
        </p:nvCxnSpPr>
        <p:spPr>
          <a:xfrm>
            <a:off x="2554008" y="3444484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77B5788-FC26-4BF1-9A4A-B35A06086490}"/>
              </a:ext>
            </a:extLst>
          </p:cNvPr>
          <p:cNvSpPr txBox="1"/>
          <p:nvPr/>
        </p:nvSpPr>
        <p:spPr>
          <a:xfrm>
            <a:off x="2954541" y="320595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9</a:t>
            </a:r>
            <a:r>
              <a:rPr lang="en-US" altLang="ko-KR" sz="1100" dirty="0" smtClean="0"/>
              <a:t>. </a:t>
            </a:r>
            <a:r>
              <a:rPr lang="en-US" altLang="ko-KR" sz="1100" dirty="0"/>
              <a:t>Client </a:t>
            </a:r>
            <a:r>
              <a:rPr lang="en-US" altLang="ko-KR" sz="1100" dirty="0" smtClean="0"/>
              <a:t>Certificate </a:t>
            </a:r>
            <a:r>
              <a:rPr lang="en-US" altLang="ko-KR" sz="1100" dirty="0"/>
              <a:t>V</a:t>
            </a:r>
            <a:r>
              <a:rPr lang="en-US" altLang="ko-KR" sz="1100" dirty="0" smtClean="0"/>
              <a:t>erify </a:t>
            </a:r>
            <a:r>
              <a:rPr lang="en-US" altLang="ko-KR" sz="1100" dirty="0"/>
              <a:t>(Optional)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894325AA-AB75-44F0-9F2D-213706D9840B}"/>
              </a:ext>
            </a:extLst>
          </p:cNvPr>
          <p:cNvCxnSpPr/>
          <p:nvPr/>
        </p:nvCxnSpPr>
        <p:spPr>
          <a:xfrm>
            <a:off x="2547829" y="37324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DD5CDE2-131D-40A5-9F71-78FDA27CA543}"/>
              </a:ext>
            </a:extLst>
          </p:cNvPr>
          <p:cNvSpPr txBox="1"/>
          <p:nvPr/>
        </p:nvSpPr>
        <p:spPr>
          <a:xfrm>
            <a:off x="2948362" y="34939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10. </a:t>
            </a:r>
            <a:r>
              <a:rPr lang="en-US" altLang="ko-KR" sz="1100" dirty="0"/>
              <a:t>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6E400A8A-FF7C-4A75-9F67-A1F83E81BDDD}"/>
              </a:ext>
            </a:extLst>
          </p:cNvPr>
          <p:cNvCxnSpPr/>
          <p:nvPr/>
        </p:nvCxnSpPr>
        <p:spPr>
          <a:xfrm>
            <a:off x="2554008" y="402324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8754042-8D1C-45CF-9349-6D386CCAC557}"/>
              </a:ext>
            </a:extLst>
          </p:cNvPr>
          <p:cNvSpPr txBox="1"/>
          <p:nvPr/>
        </p:nvSpPr>
        <p:spPr>
          <a:xfrm>
            <a:off x="2954541" y="378471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11. 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393BCCF4-E01A-44C6-8782-42051C54257B}"/>
              </a:ext>
            </a:extLst>
          </p:cNvPr>
          <p:cNvCxnSpPr/>
          <p:nvPr/>
        </p:nvCxnSpPr>
        <p:spPr>
          <a:xfrm>
            <a:off x="2547829" y="431114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9B00122-7477-4434-A379-93470BC63028}"/>
              </a:ext>
            </a:extLst>
          </p:cNvPr>
          <p:cNvSpPr txBox="1"/>
          <p:nvPr/>
        </p:nvSpPr>
        <p:spPr>
          <a:xfrm>
            <a:off x="2948362" y="407262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12. </a:t>
            </a:r>
            <a:r>
              <a:rPr lang="en-US" altLang="ko-KR" sz="1100" dirty="0"/>
              <a:t>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6462EE50-3860-4BF9-8B5B-9E9C6F8DEF5B}"/>
              </a:ext>
            </a:extLst>
          </p:cNvPr>
          <p:cNvCxnSpPr/>
          <p:nvPr/>
        </p:nvCxnSpPr>
        <p:spPr>
          <a:xfrm>
            <a:off x="2554008" y="460192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1F040DA-CEF1-4CF3-A39F-3C18BFE737F3}"/>
              </a:ext>
            </a:extLst>
          </p:cNvPr>
          <p:cNvCxnSpPr/>
          <p:nvPr/>
        </p:nvCxnSpPr>
        <p:spPr>
          <a:xfrm>
            <a:off x="2554008" y="4971119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BF6C344-CEEC-4BED-8EAC-BC32A20073DD}"/>
              </a:ext>
            </a:extLst>
          </p:cNvPr>
          <p:cNvSpPr txBox="1"/>
          <p:nvPr/>
        </p:nvSpPr>
        <p:spPr>
          <a:xfrm>
            <a:off x="2954541" y="436340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13. 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D88113C-C756-4D18-A2F2-B401F3084479}"/>
              </a:ext>
            </a:extLst>
          </p:cNvPr>
          <p:cNvSpPr txBox="1"/>
          <p:nvPr/>
        </p:nvSpPr>
        <p:spPr>
          <a:xfrm>
            <a:off x="2954541" y="4732592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 smtClean="0"/>
              <a:t>14. </a:t>
            </a:r>
            <a:r>
              <a:rPr lang="en-US" altLang="ko-KR" sz="1100" dirty="0"/>
              <a:t>App </a:t>
            </a:r>
            <a:r>
              <a:rPr lang="en-US" altLang="ko-KR" sz="1100" dirty="0" smtClean="0"/>
              <a:t>Data</a:t>
            </a:r>
            <a:endParaRPr lang="ko-KR" altLang="en-US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E80DC9F-9923-4F26-B693-EBC87DB1CE27}"/>
              </a:ext>
            </a:extLst>
          </p:cNvPr>
          <p:cNvCxnSpPr>
            <a:cxnSpLocks/>
          </p:cNvCxnSpPr>
          <p:nvPr/>
        </p:nvCxnSpPr>
        <p:spPr>
          <a:xfrm flipH="1">
            <a:off x="2554008" y="1684206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94F729B-379B-4653-B3B4-E0CE68964F4C}"/>
              </a:ext>
            </a:extLst>
          </p:cNvPr>
          <p:cNvSpPr txBox="1"/>
          <p:nvPr/>
        </p:nvSpPr>
        <p:spPr>
          <a:xfrm>
            <a:off x="2917968" y="1445679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Server C</a:t>
            </a:r>
            <a:r>
              <a:rPr lang="en-US" altLang="ko-KR" sz="1100" dirty="0" smtClean="0"/>
              <a:t>ertificate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554008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SSL Handshake with session 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2162" y="586304"/>
            <a:ext cx="144369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Client</a:t>
            </a:r>
            <a:endParaRPr lang="ko-KR" altLang="en-US" sz="1400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547731" y="933047"/>
            <a:ext cx="0" cy="214275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149" y="586304"/>
            <a:ext cx="166516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 err="1"/>
              <a:t>SSL</a:t>
            </a:r>
            <a:r>
              <a:rPr lang="en-US" altLang="ko-KR" sz="1400" dirty="0"/>
              <a:t> Server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54008" y="120224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4541" y="954777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1. Client H</a:t>
            </a:r>
            <a:r>
              <a:rPr lang="en-US" altLang="ko-KR" sz="1100" dirty="0" smtClean="0"/>
              <a:t>ello</a:t>
            </a:r>
            <a:endParaRPr lang="ko-KR" altLang="en-US" sz="1100" dirty="0"/>
          </a:p>
        </p:txBody>
      </p: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2554008" y="1493501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4539" y="125397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2. Server H</a:t>
            </a:r>
            <a:r>
              <a:rPr lang="en-US" altLang="ko-KR" sz="1100" dirty="0" smtClean="0"/>
              <a:t>ello</a:t>
            </a:r>
            <a:endParaRPr lang="en-US" altLang="ko-KR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9FA9947-4719-41E6-95DB-DCCA789F6C97}"/>
              </a:ext>
            </a:extLst>
          </p:cNvPr>
          <p:cNvCxnSpPr>
            <a:cxnSpLocks/>
          </p:cNvCxnSpPr>
          <p:nvPr/>
        </p:nvCxnSpPr>
        <p:spPr>
          <a:xfrm flipH="1">
            <a:off x="2554008" y="6338669"/>
            <a:ext cx="399284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FBD6DBB-8D81-4556-A8B6-6870395055BB}"/>
              </a:ext>
            </a:extLst>
          </p:cNvPr>
          <p:cNvSpPr txBox="1"/>
          <p:nvPr/>
        </p:nvSpPr>
        <p:spPr>
          <a:xfrm>
            <a:off x="2917968" y="6100142"/>
            <a:ext cx="319266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5. Server hello done</a:t>
            </a:r>
            <a:endParaRPr lang="en-US" altLang="ko-KR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894325AA-AB75-44F0-9F2D-213706D9840B}"/>
              </a:ext>
            </a:extLst>
          </p:cNvPr>
          <p:cNvCxnSpPr/>
          <p:nvPr/>
        </p:nvCxnSpPr>
        <p:spPr>
          <a:xfrm>
            <a:off x="2547829" y="177840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DD5CDE2-131D-40A5-9F71-78FDA27CA543}"/>
              </a:ext>
            </a:extLst>
          </p:cNvPr>
          <p:cNvSpPr txBox="1"/>
          <p:nvPr/>
        </p:nvSpPr>
        <p:spPr>
          <a:xfrm>
            <a:off x="2948362" y="153987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3. 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6E400A8A-FF7C-4A75-9F67-A1F83E81BDDD}"/>
              </a:ext>
            </a:extLst>
          </p:cNvPr>
          <p:cNvCxnSpPr/>
          <p:nvPr/>
        </p:nvCxnSpPr>
        <p:spPr>
          <a:xfrm>
            <a:off x="2554008" y="2069182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8754042-8D1C-45CF-9349-6D386CCAC557}"/>
              </a:ext>
            </a:extLst>
          </p:cNvPr>
          <p:cNvSpPr txBox="1"/>
          <p:nvPr/>
        </p:nvSpPr>
        <p:spPr>
          <a:xfrm>
            <a:off x="2954541" y="1830655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4. Client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393BCCF4-E01A-44C6-8782-42051C54257B}"/>
              </a:ext>
            </a:extLst>
          </p:cNvPr>
          <p:cNvCxnSpPr/>
          <p:nvPr/>
        </p:nvCxnSpPr>
        <p:spPr>
          <a:xfrm>
            <a:off x="2547829" y="235708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9B00122-7477-4434-A379-93470BC63028}"/>
              </a:ext>
            </a:extLst>
          </p:cNvPr>
          <p:cNvSpPr txBox="1"/>
          <p:nvPr/>
        </p:nvSpPr>
        <p:spPr>
          <a:xfrm>
            <a:off x="2948362" y="211855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5. Change </a:t>
            </a:r>
            <a:r>
              <a:rPr lang="en-US" altLang="ko-KR" sz="1100" dirty="0" smtClean="0"/>
              <a:t>Cipher </a:t>
            </a:r>
            <a:r>
              <a:rPr lang="en-US" altLang="ko-KR" sz="1100" dirty="0"/>
              <a:t>S</a:t>
            </a:r>
            <a:r>
              <a:rPr lang="en-US" altLang="ko-KR" sz="1100" dirty="0" smtClean="0"/>
              <a:t>pec</a:t>
            </a:r>
            <a:endParaRPr lang="ko-KR" altLang="en-US" sz="11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6462EE50-3860-4BF9-8B5B-9E9C6F8DEF5B}"/>
              </a:ext>
            </a:extLst>
          </p:cNvPr>
          <p:cNvCxnSpPr/>
          <p:nvPr/>
        </p:nvCxnSpPr>
        <p:spPr>
          <a:xfrm>
            <a:off x="2554008" y="2647865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1F040DA-CEF1-4CF3-A39F-3C18BFE737F3}"/>
              </a:ext>
            </a:extLst>
          </p:cNvPr>
          <p:cNvCxnSpPr/>
          <p:nvPr/>
        </p:nvCxnSpPr>
        <p:spPr>
          <a:xfrm>
            <a:off x="2554008" y="3003798"/>
            <a:ext cx="39937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BF6C344-CEEC-4BED-8EAC-BC32A20073DD}"/>
              </a:ext>
            </a:extLst>
          </p:cNvPr>
          <p:cNvSpPr txBox="1"/>
          <p:nvPr/>
        </p:nvSpPr>
        <p:spPr>
          <a:xfrm>
            <a:off x="2954541" y="2409338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6. Client </a:t>
            </a:r>
            <a:r>
              <a:rPr lang="en-US" altLang="ko-KR" sz="1100" dirty="0" smtClean="0"/>
              <a:t>Finish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D88113C-C756-4D18-A2F2-B401F3084479}"/>
              </a:ext>
            </a:extLst>
          </p:cNvPr>
          <p:cNvSpPr txBox="1"/>
          <p:nvPr/>
        </p:nvSpPr>
        <p:spPr>
          <a:xfrm>
            <a:off x="2954541" y="2765271"/>
            <a:ext cx="319265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7. App </a:t>
            </a:r>
            <a:r>
              <a:rPr lang="en-US" altLang="ko-KR" sz="1100" dirty="0" smtClean="0"/>
              <a:t>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01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Certificate Tree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66262" y="1343041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Root CA’s Certificate  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779858" y="1619905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Root CA’s Public key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666262" y="1907688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Root CA’s signature</a:t>
            </a:r>
            <a:endParaRPr lang="ko-KR" altLang="en-US" sz="1000" dirty="0"/>
          </a:p>
        </p:txBody>
      </p:sp>
      <p:sp>
        <p:nvSpPr>
          <p:cNvPr id="4" name="자유형 3"/>
          <p:cNvSpPr/>
          <p:nvPr/>
        </p:nvSpPr>
        <p:spPr>
          <a:xfrm flipV="1">
            <a:off x="1392133" y="2016665"/>
            <a:ext cx="442860" cy="334487"/>
          </a:xfrm>
          <a:custGeom>
            <a:avLst/>
            <a:gdLst>
              <a:gd name="connsiteX0" fmla="*/ 387350 w 387350"/>
              <a:gd name="connsiteY0" fmla="*/ 0 h 419100"/>
              <a:gd name="connsiteX1" fmla="*/ 387350 w 387350"/>
              <a:gd name="connsiteY1" fmla="*/ 0 h 419100"/>
              <a:gd name="connsiteX2" fmla="*/ 0 w 387350"/>
              <a:gd name="connsiteY2" fmla="*/ 0 h 419100"/>
              <a:gd name="connsiteX3" fmla="*/ 0 w 387350"/>
              <a:gd name="connsiteY3" fmla="*/ 419100 h 419100"/>
              <a:gd name="connsiteX4" fmla="*/ 241300 w 38735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419100">
                <a:moveTo>
                  <a:pt x="387350" y="0"/>
                </a:moveTo>
                <a:lnTo>
                  <a:pt x="387350" y="0"/>
                </a:lnTo>
                <a:lnTo>
                  <a:pt x="0" y="0"/>
                </a:lnTo>
                <a:lnTo>
                  <a:pt x="0" y="419100"/>
                </a:lnTo>
                <a:lnTo>
                  <a:pt x="241300" y="41910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67544" y="2044884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/>
              <a:t>Self-sign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96388" y="2242379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A’s Certificate  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809984" y="2519243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A’s Public key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696388" y="2807026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Root CA’s signature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2612880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/>
              <a:t>Sign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1875408" y="2464750"/>
            <a:ext cx="1820980" cy="441006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79858" y="2237557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Root CA’s Private Key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809984" y="3116519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A’s Private key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5712612" y="3116519"/>
            <a:ext cx="1825618" cy="56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B’s Certificate  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826208" y="3393383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B’s Public key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5712612" y="3681166"/>
            <a:ext cx="1825618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</a:t>
            </a:r>
            <a:r>
              <a:rPr lang="en-US" altLang="ko-KR" sz="1000" dirty="0"/>
              <a:t>A</a:t>
            </a:r>
            <a:r>
              <a:rPr lang="en-US" altLang="ko-KR" sz="1000" dirty="0" smtClean="0"/>
              <a:t>’s signature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5756" y="351776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/>
              <a:t>Sign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3899020" y="3343711"/>
            <a:ext cx="1813592" cy="451051"/>
          </a:xfrm>
          <a:custGeom>
            <a:avLst/>
            <a:gdLst>
              <a:gd name="connsiteX0" fmla="*/ 0 w 1619250"/>
              <a:gd name="connsiteY0" fmla="*/ 0 h 1174750"/>
              <a:gd name="connsiteX1" fmla="*/ 0 w 1619250"/>
              <a:gd name="connsiteY1" fmla="*/ 1174750 h 1174750"/>
              <a:gd name="connsiteX2" fmla="*/ 1619250 w 1619250"/>
              <a:gd name="connsiteY2" fmla="*/ 11747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0" h="1174750">
                <a:moveTo>
                  <a:pt x="0" y="0"/>
                </a:moveTo>
                <a:lnTo>
                  <a:pt x="0" y="1174750"/>
                </a:lnTo>
                <a:lnTo>
                  <a:pt x="1619250" y="117475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826208" y="4000742"/>
            <a:ext cx="1598426" cy="227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Owner B’s Private key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70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32596</TotalTime>
  <Words>188</Words>
  <Application>Microsoft Office PowerPoint</Application>
  <PresentationFormat>화면 슬라이드 쇼(16:9)</PresentationFormat>
  <Paragraphs>49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SSL Handshake with no session id</vt:lpstr>
      <vt:lpstr>SSL Handshake with session id</vt:lpstr>
      <vt:lpstr>Certificate Tree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4854</cp:revision>
  <dcterms:created xsi:type="dcterms:W3CDTF">2006-10-05T04:04:58Z</dcterms:created>
  <dcterms:modified xsi:type="dcterms:W3CDTF">2018-10-22T03:46:03Z</dcterms:modified>
</cp:coreProperties>
</file>