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5" r:id="rId3"/>
    <p:sldId id="341" r:id="rId4"/>
    <p:sldId id="317" r:id="rId5"/>
    <p:sldId id="318" r:id="rId6"/>
    <p:sldId id="342" r:id="rId7"/>
    <p:sldId id="345" r:id="rId8"/>
    <p:sldId id="346" r:id="rId9"/>
    <p:sldId id="347" r:id="rId10"/>
    <p:sldId id="344" r:id="rId11"/>
    <p:sldId id="295" r:id="rId12"/>
    <p:sldId id="348" r:id="rId13"/>
    <p:sldId id="305" r:id="rId14"/>
    <p:sldId id="336" r:id="rId15"/>
    <p:sldId id="337" r:id="rId16"/>
    <p:sldId id="350" r:id="rId17"/>
    <p:sldId id="306" r:id="rId18"/>
    <p:sldId id="352" r:id="rId19"/>
    <p:sldId id="349" r:id="rId20"/>
    <p:sldId id="302" r:id="rId21"/>
    <p:sldId id="298" r:id="rId22"/>
    <p:sldId id="319" r:id="rId23"/>
    <p:sldId id="320" r:id="rId24"/>
    <p:sldId id="339" r:id="rId25"/>
    <p:sldId id="357" r:id="rId26"/>
    <p:sldId id="340" r:id="rId27"/>
    <p:sldId id="358" r:id="rId28"/>
    <p:sldId id="351" r:id="rId29"/>
    <p:sldId id="299" r:id="rId30"/>
    <p:sldId id="322" r:id="rId31"/>
    <p:sldId id="324" r:id="rId32"/>
    <p:sldId id="325" r:id="rId33"/>
    <p:sldId id="314" r:id="rId34"/>
    <p:sldId id="311" r:id="rId35"/>
    <p:sldId id="353" r:id="rId36"/>
    <p:sldId id="279" r:id="rId37"/>
    <p:sldId id="280" r:id="rId38"/>
    <p:sldId id="354" r:id="rId39"/>
    <p:sldId id="330" r:id="rId40"/>
    <p:sldId id="331" r:id="rId41"/>
    <p:sldId id="332" r:id="rId42"/>
    <p:sldId id="355" r:id="rId43"/>
    <p:sldId id="281" r:id="rId44"/>
    <p:sldId id="329" r:id="rId45"/>
    <p:sldId id="282" r:id="rId46"/>
    <p:sldId id="283" r:id="rId47"/>
    <p:sldId id="284" r:id="rId48"/>
    <p:sldId id="285" r:id="rId49"/>
    <p:sldId id="286" r:id="rId50"/>
    <p:sldId id="356" r:id="rId51"/>
    <p:sldId id="288" r:id="rId52"/>
    <p:sldId id="333" r:id="rId53"/>
    <p:sldId id="289" r:id="rId54"/>
    <p:sldId id="290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78543" autoAdjust="0"/>
  </p:normalViewPr>
  <p:slideViewPr>
    <p:cSldViewPr>
      <p:cViewPr varScale="1">
        <p:scale>
          <a:sx n="103" d="100"/>
          <a:sy n="103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ECE26-3B66-4F6A-8C11-18DE20616B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F475A8C-314B-4C79-A67A-8DC699AE6C3A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Software I/O Virtualization</a:t>
          </a:r>
          <a:endParaRPr lang="ko-KR" altLang="en-US" sz="1800" dirty="0"/>
        </a:p>
      </dgm:t>
    </dgm:pt>
    <dgm:pt modelId="{28138D34-5B8F-4BD6-ABD0-ABAB841D6D86}" type="parTrans" cxnId="{F1178827-E400-45CF-B75B-A8A87FBA0C58}">
      <dgm:prSet/>
      <dgm:spPr/>
      <dgm:t>
        <a:bodyPr/>
        <a:lstStyle/>
        <a:p>
          <a:pPr latinLnBrk="1"/>
          <a:endParaRPr lang="ko-KR" altLang="en-US" sz="1600"/>
        </a:p>
      </dgm:t>
    </dgm:pt>
    <dgm:pt modelId="{FC3E2B8B-9611-40BA-824F-BBCC48D32C7C}" type="sibTrans" cxnId="{F1178827-E400-45CF-B75B-A8A87FBA0C58}">
      <dgm:prSet/>
      <dgm:spPr/>
      <dgm:t>
        <a:bodyPr/>
        <a:lstStyle/>
        <a:p>
          <a:pPr latinLnBrk="1"/>
          <a:endParaRPr lang="ko-KR" altLang="en-US" sz="1600"/>
        </a:p>
      </dgm:t>
    </dgm:pt>
    <dgm:pt modelId="{8C23AD40-1A42-4F93-8CEA-F2D5A248604F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장점 </a:t>
          </a:r>
          <a:r>
            <a:rPr lang="en-US" altLang="ko-KR" sz="1600" dirty="0" smtClean="0"/>
            <a:t>- </a:t>
          </a:r>
          <a:r>
            <a:rPr lang="ko-KR" altLang="en-US" sz="1600" dirty="0" smtClean="0"/>
            <a:t>모든 </a:t>
          </a:r>
          <a:r>
            <a:rPr lang="en-US" altLang="ko-KR" sz="1600" dirty="0" smtClean="0"/>
            <a:t>I/O </a:t>
          </a:r>
          <a:r>
            <a:rPr lang="ko-KR" altLang="en-US" sz="1600" dirty="0" smtClean="0"/>
            <a:t>장치에 적용 가능</a:t>
          </a:r>
          <a:r>
            <a:rPr lang="en-US" altLang="ko-KR" sz="1600" dirty="0" smtClean="0"/>
            <a:t> </a:t>
          </a:r>
          <a:endParaRPr lang="ko-KR" altLang="en-US" sz="1600" dirty="0"/>
        </a:p>
      </dgm:t>
    </dgm:pt>
    <dgm:pt modelId="{D69F35D1-4147-4922-B853-E9CB43979680}" type="parTrans" cxnId="{B631793C-DBAB-4840-B58E-D054D8B016F4}">
      <dgm:prSet/>
      <dgm:spPr/>
      <dgm:t>
        <a:bodyPr/>
        <a:lstStyle/>
        <a:p>
          <a:pPr latinLnBrk="1"/>
          <a:endParaRPr lang="ko-KR" altLang="en-US" sz="1600"/>
        </a:p>
      </dgm:t>
    </dgm:pt>
    <dgm:pt modelId="{4A9348A5-B8D8-4BEA-ABDA-6B845748E9FB}" type="sibTrans" cxnId="{B631793C-DBAB-4840-B58E-D054D8B016F4}">
      <dgm:prSet/>
      <dgm:spPr/>
      <dgm:t>
        <a:bodyPr/>
        <a:lstStyle/>
        <a:p>
          <a:pPr latinLnBrk="1"/>
          <a:endParaRPr lang="ko-KR" altLang="en-US" sz="1600"/>
        </a:p>
      </dgm:t>
    </dgm:pt>
    <dgm:pt modelId="{444B5D11-C845-43D0-8ACF-2B78678D8E00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Hardware-assisted I/O Virtualization</a:t>
          </a:r>
          <a:endParaRPr lang="ko-KR" altLang="en-US" sz="2000" dirty="0"/>
        </a:p>
      </dgm:t>
    </dgm:pt>
    <dgm:pt modelId="{A6E84E13-2616-47B5-A9B1-B21CEEFF848D}" type="parTrans" cxnId="{FBB13FB4-3219-4C55-8012-6601CA638386}">
      <dgm:prSet/>
      <dgm:spPr/>
      <dgm:t>
        <a:bodyPr/>
        <a:lstStyle/>
        <a:p>
          <a:pPr latinLnBrk="1"/>
          <a:endParaRPr lang="ko-KR" altLang="en-US" sz="1600"/>
        </a:p>
      </dgm:t>
    </dgm:pt>
    <dgm:pt modelId="{E227C750-7D4E-498A-8FDB-1F8783C7FBB5}" type="sibTrans" cxnId="{FBB13FB4-3219-4C55-8012-6601CA638386}">
      <dgm:prSet/>
      <dgm:spPr/>
      <dgm:t>
        <a:bodyPr/>
        <a:lstStyle/>
        <a:p>
          <a:pPr latinLnBrk="1"/>
          <a:endParaRPr lang="ko-KR" altLang="en-US" sz="1600"/>
        </a:p>
      </dgm:t>
    </dgm:pt>
    <dgm:pt modelId="{D78F0441-B185-4B12-A88A-4789B5221B93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장점 </a:t>
          </a:r>
          <a:r>
            <a:rPr lang="en-US" altLang="ko-KR" sz="1600" dirty="0" smtClean="0"/>
            <a:t>- </a:t>
          </a:r>
          <a:r>
            <a:rPr lang="ko-KR" altLang="en-US" sz="1600" dirty="0" smtClean="0"/>
            <a:t>가상 </a:t>
          </a:r>
          <a:r>
            <a:rPr lang="ko-KR" altLang="en-US" sz="1600" dirty="0" err="1" smtClean="0"/>
            <a:t>머신의</a:t>
          </a:r>
          <a:r>
            <a:rPr lang="ko-KR" altLang="en-US" sz="1600" dirty="0" smtClean="0"/>
            <a:t> 높은 </a:t>
          </a:r>
          <a:r>
            <a:rPr lang="en-US" altLang="ko-KR" sz="1600" dirty="0" smtClean="0"/>
            <a:t>I/O </a:t>
          </a:r>
          <a:r>
            <a:rPr lang="ko-KR" altLang="en-US" sz="1600" dirty="0" smtClean="0"/>
            <a:t>성능 </a:t>
          </a:r>
          <a:endParaRPr lang="ko-KR" altLang="en-US" sz="1600" dirty="0"/>
        </a:p>
      </dgm:t>
    </dgm:pt>
    <dgm:pt modelId="{99A85D89-3C3F-4D2B-845E-7BD12BF4B22D}" type="parTrans" cxnId="{6729CD4E-2D7A-43ED-9E85-27A1C6419912}">
      <dgm:prSet/>
      <dgm:spPr/>
      <dgm:t>
        <a:bodyPr/>
        <a:lstStyle/>
        <a:p>
          <a:pPr latinLnBrk="1"/>
          <a:endParaRPr lang="ko-KR" altLang="en-US" sz="1600"/>
        </a:p>
      </dgm:t>
    </dgm:pt>
    <dgm:pt modelId="{4B64F603-8883-417F-B715-914033FC0755}" type="sibTrans" cxnId="{6729CD4E-2D7A-43ED-9E85-27A1C6419912}">
      <dgm:prSet/>
      <dgm:spPr/>
      <dgm:t>
        <a:bodyPr/>
        <a:lstStyle/>
        <a:p>
          <a:pPr latinLnBrk="1"/>
          <a:endParaRPr lang="ko-KR" altLang="en-US" sz="1600"/>
        </a:p>
      </dgm:t>
    </dgm:pt>
    <dgm:pt modelId="{23012794-B2C2-4B83-90AE-1D6EC8A93372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C264D0AE-829F-4C56-8398-67F6BFC790D8}" type="parTrans" cxnId="{0A3359EF-3783-4A6B-8CE9-299FC12E3806}">
      <dgm:prSet/>
      <dgm:spPr/>
      <dgm:t>
        <a:bodyPr/>
        <a:lstStyle/>
        <a:p>
          <a:pPr latinLnBrk="1"/>
          <a:endParaRPr lang="ko-KR" altLang="en-US" sz="1600"/>
        </a:p>
      </dgm:t>
    </dgm:pt>
    <dgm:pt modelId="{010970BC-54AA-44A9-8715-7F8D8864AFA4}" type="sibTrans" cxnId="{0A3359EF-3783-4A6B-8CE9-299FC12E3806}">
      <dgm:prSet/>
      <dgm:spPr/>
      <dgm:t>
        <a:bodyPr/>
        <a:lstStyle/>
        <a:p>
          <a:pPr latinLnBrk="1"/>
          <a:endParaRPr lang="ko-KR" altLang="en-US" sz="1600"/>
        </a:p>
      </dgm:t>
    </dgm:pt>
    <dgm:pt modelId="{0047DCF6-1E76-4109-8D73-B6A0F64D65FD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단점 </a:t>
          </a:r>
          <a:r>
            <a:rPr lang="en-US" altLang="ko-KR" sz="1600" dirty="0" smtClean="0"/>
            <a:t>- </a:t>
          </a:r>
          <a:r>
            <a:rPr lang="ko-KR" altLang="en-US" sz="1600" dirty="0" smtClean="0"/>
            <a:t>특정 기능이 적용된</a:t>
          </a:r>
          <a:r>
            <a:rPr lang="en-US" altLang="ko-KR" sz="1600" dirty="0" smtClean="0"/>
            <a:t> I/O </a:t>
          </a:r>
          <a:r>
            <a:rPr lang="ko-KR" altLang="en-US" sz="1600" dirty="0" smtClean="0"/>
            <a:t>장치에만 적용 가능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높은 가격</a:t>
          </a:r>
          <a:endParaRPr lang="ko-KR" altLang="en-US" sz="1600" dirty="0"/>
        </a:p>
      </dgm:t>
    </dgm:pt>
    <dgm:pt modelId="{C35C5513-E06A-48C3-907B-2FBFE465F8B5}" type="parTrans" cxnId="{60D44159-B6D7-4196-A1F1-81340D6DFA33}">
      <dgm:prSet/>
      <dgm:spPr/>
      <dgm:t>
        <a:bodyPr/>
        <a:lstStyle/>
        <a:p>
          <a:pPr latinLnBrk="1"/>
          <a:endParaRPr lang="ko-KR" altLang="en-US" sz="1600"/>
        </a:p>
      </dgm:t>
    </dgm:pt>
    <dgm:pt modelId="{9D2393F8-0FE6-4B50-970F-E9C3F8B680A2}" type="sibTrans" cxnId="{60D44159-B6D7-4196-A1F1-81340D6DFA33}">
      <dgm:prSet/>
      <dgm:spPr/>
      <dgm:t>
        <a:bodyPr/>
        <a:lstStyle/>
        <a:p>
          <a:pPr latinLnBrk="1"/>
          <a:endParaRPr lang="ko-KR" altLang="en-US" sz="1600"/>
        </a:p>
      </dgm:t>
    </dgm:pt>
    <dgm:pt modelId="{83321943-1B3A-444B-BD83-5CABBC9EF866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단점 </a:t>
          </a:r>
          <a:r>
            <a:rPr lang="en-US" altLang="ko-KR" sz="1600" dirty="0" smtClean="0"/>
            <a:t>- </a:t>
          </a:r>
          <a:r>
            <a:rPr lang="ko-KR" altLang="en-US" sz="1600" dirty="0" smtClean="0"/>
            <a:t>가상 </a:t>
          </a:r>
          <a:r>
            <a:rPr lang="ko-KR" altLang="en-US" sz="1600" dirty="0" err="1" smtClean="0"/>
            <a:t>머신의</a:t>
          </a:r>
          <a:r>
            <a:rPr lang="ko-KR" altLang="en-US" sz="1600" dirty="0" smtClean="0"/>
            <a:t> 낮은 </a:t>
          </a:r>
          <a:r>
            <a:rPr lang="en-US" altLang="ko-KR" sz="1600" dirty="0" smtClean="0"/>
            <a:t>I/O </a:t>
          </a:r>
          <a:r>
            <a:rPr lang="ko-KR" altLang="en-US" sz="1600" dirty="0" smtClean="0"/>
            <a:t>성능</a:t>
          </a:r>
          <a:endParaRPr lang="ko-KR" altLang="en-US" sz="1600" dirty="0"/>
        </a:p>
      </dgm:t>
    </dgm:pt>
    <dgm:pt modelId="{5817BA51-0BED-4E23-B457-EAF1D30115C8}" type="parTrans" cxnId="{5B2B7319-FCCB-4FC4-BA9E-A79B1280D240}">
      <dgm:prSet/>
      <dgm:spPr/>
      <dgm:t>
        <a:bodyPr/>
        <a:lstStyle/>
        <a:p>
          <a:pPr latinLnBrk="1"/>
          <a:endParaRPr lang="ko-KR" altLang="en-US" sz="1600"/>
        </a:p>
      </dgm:t>
    </dgm:pt>
    <dgm:pt modelId="{AA48AD1E-18CE-4CC0-9538-19125C1902BE}" type="sibTrans" cxnId="{5B2B7319-FCCB-4FC4-BA9E-A79B1280D240}">
      <dgm:prSet/>
      <dgm:spPr/>
      <dgm:t>
        <a:bodyPr/>
        <a:lstStyle/>
        <a:p>
          <a:pPr latinLnBrk="1"/>
          <a:endParaRPr lang="ko-KR" altLang="en-US" sz="1600"/>
        </a:p>
      </dgm:t>
    </dgm:pt>
    <dgm:pt modelId="{1001E0C2-B502-42DA-B934-AD2FA8C8179E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38EA7A7A-9F1C-47CD-8010-C88C772E8A61}" type="parTrans" cxnId="{CCC885DD-52AC-4E56-86C9-788E3371992A}">
      <dgm:prSet/>
      <dgm:spPr/>
      <dgm:t>
        <a:bodyPr/>
        <a:lstStyle/>
        <a:p>
          <a:pPr latinLnBrk="1"/>
          <a:endParaRPr lang="ko-KR" altLang="en-US"/>
        </a:p>
      </dgm:t>
    </dgm:pt>
    <dgm:pt modelId="{28217871-FBAE-4BCA-B7AA-97613350C83A}" type="sibTrans" cxnId="{CCC885DD-52AC-4E56-86C9-788E3371992A}">
      <dgm:prSet/>
      <dgm:spPr/>
      <dgm:t>
        <a:bodyPr/>
        <a:lstStyle/>
        <a:p>
          <a:pPr latinLnBrk="1"/>
          <a:endParaRPr lang="ko-KR" altLang="en-US"/>
        </a:p>
      </dgm:t>
    </dgm:pt>
    <dgm:pt modelId="{98D55524-75CA-4F17-B1BF-733A46D5B876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3F5DB81B-75B1-4191-9945-269654B4E706}" type="parTrans" cxnId="{2ED7C7F4-F2E4-4825-8A71-FE82983B2E1E}">
      <dgm:prSet/>
      <dgm:spPr/>
      <dgm:t>
        <a:bodyPr/>
        <a:lstStyle/>
        <a:p>
          <a:pPr latinLnBrk="1"/>
          <a:endParaRPr lang="ko-KR" altLang="en-US"/>
        </a:p>
      </dgm:t>
    </dgm:pt>
    <dgm:pt modelId="{725E9CD3-40EE-47BC-8DE5-BAD71DED5598}" type="sibTrans" cxnId="{2ED7C7F4-F2E4-4825-8A71-FE82983B2E1E}">
      <dgm:prSet/>
      <dgm:spPr/>
      <dgm:t>
        <a:bodyPr/>
        <a:lstStyle/>
        <a:p>
          <a:pPr latinLnBrk="1"/>
          <a:endParaRPr lang="ko-KR" altLang="en-US"/>
        </a:p>
      </dgm:t>
    </dgm:pt>
    <dgm:pt modelId="{4D847B9D-11AA-4307-95F8-27B0A42BC3BF}" type="pres">
      <dgm:prSet presAssocID="{116ECE26-3B66-4F6A-8C11-18DE20616B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551549-229B-4ADE-8D93-248014C8B878}" type="pres">
      <dgm:prSet presAssocID="{2F475A8C-314B-4C79-A67A-8DC699AE6C3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114753-7C40-4605-ADD4-73BB3B60BDE9}" type="pres">
      <dgm:prSet presAssocID="{2F475A8C-314B-4C79-A67A-8DC699AE6C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A37799-1F94-4762-A3EA-7180ACFCEF00}" type="pres">
      <dgm:prSet presAssocID="{444B5D11-C845-43D0-8ACF-2B78678D8E0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A0C7A3-32BF-4E3B-B289-A57A2716BC1A}" type="pres">
      <dgm:prSet presAssocID="{444B5D11-C845-43D0-8ACF-2B78678D8E0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B13FB4-3219-4C55-8012-6601CA638386}" srcId="{116ECE26-3B66-4F6A-8C11-18DE20616BFC}" destId="{444B5D11-C845-43D0-8ACF-2B78678D8E00}" srcOrd="1" destOrd="0" parTransId="{A6E84E13-2616-47B5-A9B1-B21CEEFF848D}" sibTransId="{E227C750-7D4E-498A-8FDB-1F8783C7FBB5}"/>
    <dgm:cxn modelId="{CFAF3B00-9A0C-4B91-B2DD-4A8E2BC74034}" type="presOf" srcId="{2F475A8C-314B-4C79-A67A-8DC699AE6C3A}" destId="{8E551549-229B-4ADE-8D93-248014C8B878}" srcOrd="0" destOrd="0" presId="urn:microsoft.com/office/officeart/2005/8/layout/vList2"/>
    <dgm:cxn modelId="{A0278DF8-513B-4971-A95D-324AE3DC0FD3}" type="presOf" srcId="{0047DCF6-1E76-4109-8D73-B6A0F64D65FD}" destId="{4EA0C7A3-32BF-4E3B-B289-A57A2716BC1A}" srcOrd="0" destOrd="1" presId="urn:microsoft.com/office/officeart/2005/8/layout/vList2"/>
    <dgm:cxn modelId="{FF3E5B55-6B48-455E-A378-1BA0B68CD0DD}" type="presOf" srcId="{23012794-B2C2-4B83-90AE-1D6EC8A93372}" destId="{4EA0C7A3-32BF-4E3B-B289-A57A2716BC1A}" srcOrd="0" destOrd="2" presId="urn:microsoft.com/office/officeart/2005/8/layout/vList2"/>
    <dgm:cxn modelId="{0A3359EF-3783-4A6B-8CE9-299FC12E3806}" srcId="{444B5D11-C845-43D0-8ACF-2B78678D8E00}" destId="{23012794-B2C2-4B83-90AE-1D6EC8A93372}" srcOrd="2" destOrd="0" parTransId="{C264D0AE-829F-4C56-8398-67F6BFC790D8}" sibTransId="{010970BC-54AA-44A9-8715-7F8D8864AFA4}"/>
    <dgm:cxn modelId="{5B2B7319-FCCB-4FC4-BA9E-A79B1280D240}" srcId="{2F475A8C-314B-4C79-A67A-8DC699AE6C3A}" destId="{83321943-1B3A-444B-BD83-5CABBC9EF866}" srcOrd="1" destOrd="0" parTransId="{5817BA51-0BED-4E23-B457-EAF1D30115C8}" sibTransId="{AA48AD1E-18CE-4CC0-9538-19125C1902BE}"/>
    <dgm:cxn modelId="{047D986F-06E4-42FA-821F-EA92F5534EE0}" type="presOf" srcId="{8C23AD40-1A42-4F93-8CEA-F2D5A248604F}" destId="{D3114753-7C40-4605-ADD4-73BB3B60BDE9}" srcOrd="0" destOrd="0" presId="urn:microsoft.com/office/officeart/2005/8/layout/vList2"/>
    <dgm:cxn modelId="{B631793C-DBAB-4840-B58E-D054D8B016F4}" srcId="{2F475A8C-314B-4C79-A67A-8DC699AE6C3A}" destId="{8C23AD40-1A42-4F93-8CEA-F2D5A248604F}" srcOrd="0" destOrd="0" parTransId="{D69F35D1-4147-4922-B853-E9CB43979680}" sibTransId="{4A9348A5-B8D8-4BEA-ABDA-6B845748E9FB}"/>
    <dgm:cxn modelId="{9CC86AD2-1DB5-449E-99BB-E6E9BCF67E03}" type="presOf" srcId="{444B5D11-C845-43D0-8ACF-2B78678D8E00}" destId="{F7A37799-1F94-4762-A3EA-7180ACFCEF00}" srcOrd="0" destOrd="0" presId="urn:microsoft.com/office/officeart/2005/8/layout/vList2"/>
    <dgm:cxn modelId="{0DC1A5A0-EF04-411C-991D-B06032D482F0}" type="presOf" srcId="{83321943-1B3A-444B-BD83-5CABBC9EF866}" destId="{D3114753-7C40-4605-ADD4-73BB3B60BDE9}" srcOrd="0" destOrd="1" presId="urn:microsoft.com/office/officeart/2005/8/layout/vList2"/>
    <dgm:cxn modelId="{CCC885DD-52AC-4E56-86C9-788E3371992A}" srcId="{2F475A8C-314B-4C79-A67A-8DC699AE6C3A}" destId="{1001E0C2-B502-42DA-B934-AD2FA8C8179E}" srcOrd="3" destOrd="0" parTransId="{38EA7A7A-9F1C-47CD-8010-C88C772E8A61}" sibTransId="{28217871-FBAE-4BCA-B7AA-97613350C83A}"/>
    <dgm:cxn modelId="{BBB62B9A-66C2-4A15-AB7C-0CEAE4F7E31F}" type="presOf" srcId="{1001E0C2-B502-42DA-B934-AD2FA8C8179E}" destId="{D3114753-7C40-4605-ADD4-73BB3B60BDE9}" srcOrd="0" destOrd="3" presId="urn:microsoft.com/office/officeart/2005/8/layout/vList2"/>
    <dgm:cxn modelId="{8CAAFDCD-8974-4C6D-8D3F-AC5D152636C7}" type="presOf" srcId="{98D55524-75CA-4F17-B1BF-733A46D5B876}" destId="{D3114753-7C40-4605-ADD4-73BB3B60BDE9}" srcOrd="0" destOrd="2" presId="urn:microsoft.com/office/officeart/2005/8/layout/vList2"/>
    <dgm:cxn modelId="{2ED7C7F4-F2E4-4825-8A71-FE82983B2E1E}" srcId="{2F475A8C-314B-4C79-A67A-8DC699AE6C3A}" destId="{98D55524-75CA-4F17-B1BF-733A46D5B876}" srcOrd="2" destOrd="0" parTransId="{3F5DB81B-75B1-4191-9945-269654B4E706}" sibTransId="{725E9CD3-40EE-47BC-8DE5-BAD71DED5598}"/>
    <dgm:cxn modelId="{71BA9FAB-8E62-47CD-8866-728603F64B51}" type="presOf" srcId="{D78F0441-B185-4B12-A88A-4789B5221B93}" destId="{4EA0C7A3-32BF-4E3B-B289-A57A2716BC1A}" srcOrd="0" destOrd="0" presId="urn:microsoft.com/office/officeart/2005/8/layout/vList2"/>
    <dgm:cxn modelId="{F1178827-E400-45CF-B75B-A8A87FBA0C58}" srcId="{116ECE26-3B66-4F6A-8C11-18DE20616BFC}" destId="{2F475A8C-314B-4C79-A67A-8DC699AE6C3A}" srcOrd="0" destOrd="0" parTransId="{28138D34-5B8F-4BD6-ABD0-ABAB841D6D86}" sibTransId="{FC3E2B8B-9611-40BA-824F-BBCC48D32C7C}"/>
    <dgm:cxn modelId="{60D44159-B6D7-4196-A1F1-81340D6DFA33}" srcId="{444B5D11-C845-43D0-8ACF-2B78678D8E00}" destId="{0047DCF6-1E76-4109-8D73-B6A0F64D65FD}" srcOrd="1" destOrd="0" parTransId="{C35C5513-E06A-48C3-907B-2FBFE465F8B5}" sibTransId="{9D2393F8-0FE6-4B50-970F-E9C3F8B680A2}"/>
    <dgm:cxn modelId="{6729CD4E-2D7A-43ED-9E85-27A1C6419912}" srcId="{444B5D11-C845-43D0-8ACF-2B78678D8E00}" destId="{D78F0441-B185-4B12-A88A-4789B5221B93}" srcOrd="0" destOrd="0" parTransId="{99A85D89-3C3F-4D2B-845E-7BD12BF4B22D}" sibTransId="{4B64F603-8883-417F-B715-914033FC0755}"/>
    <dgm:cxn modelId="{F3D01A2C-B25C-4871-A6B7-09A0FC62F834}" type="presOf" srcId="{116ECE26-3B66-4F6A-8C11-18DE20616BFC}" destId="{4D847B9D-11AA-4307-95F8-27B0A42BC3BF}" srcOrd="0" destOrd="0" presId="urn:microsoft.com/office/officeart/2005/8/layout/vList2"/>
    <dgm:cxn modelId="{C12A814B-7B2C-494C-93A6-BD9136B1F4E9}" type="presParOf" srcId="{4D847B9D-11AA-4307-95F8-27B0A42BC3BF}" destId="{8E551549-229B-4ADE-8D93-248014C8B878}" srcOrd="0" destOrd="0" presId="urn:microsoft.com/office/officeart/2005/8/layout/vList2"/>
    <dgm:cxn modelId="{271D02FD-AA23-416F-BA59-48B326A8A3CE}" type="presParOf" srcId="{4D847B9D-11AA-4307-95F8-27B0A42BC3BF}" destId="{D3114753-7C40-4605-ADD4-73BB3B60BDE9}" srcOrd="1" destOrd="0" presId="urn:microsoft.com/office/officeart/2005/8/layout/vList2"/>
    <dgm:cxn modelId="{45509B6A-10DD-4F87-8597-A5B9F0668389}" type="presParOf" srcId="{4D847B9D-11AA-4307-95F8-27B0A42BC3BF}" destId="{F7A37799-1F94-4762-A3EA-7180ACFCEF00}" srcOrd="2" destOrd="0" presId="urn:microsoft.com/office/officeart/2005/8/layout/vList2"/>
    <dgm:cxn modelId="{73D42750-1839-4112-B6AA-AECD6126DAAC}" type="presParOf" srcId="{4D847B9D-11AA-4307-95F8-27B0A42BC3BF}" destId="{4EA0C7A3-32BF-4E3B-B289-A57A2716BC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1549-229B-4ADE-8D93-248014C8B878}">
      <dsp:nvSpPr>
        <dsp:cNvPr id="0" name=""/>
        <dsp:cNvSpPr/>
      </dsp:nvSpPr>
      <dsp:spPr>
        <a:xfrm>
          <a:off x="0" y="1661"/>
          <a:ext cx="6696744" cy="523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Software I/O Virtualization</a:t>
          </a:r>
          <a:endParaRPr lang="ko-KR" altLang="en-US" sz="1800" kern="1200" dirty="0"/>
        </a:p>
      </dsp:txBody>
      <dsp:txXfrm>
        <a:off x="25574" y="27235"/>
        <a:ext cx="6645596" cy="472731"/>
      </dsp:txXfrm>
    </dsp:sp>
    <dsp:sp modelId="{D3114753-7C40-4605-ADD4-73BB3B60BDE9}">
      <dsp:nvSpPr>
        <dsp:cNvPr id="0" name=""/>
        <dsp:cNvSpPr/>
      </dsp:nvSpPr>
      <dsp:spPr>
        <a:xfrm>
          <a:off x="0" y="525540"/>
          <a:ext cx="6696744" cy="1297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22" tIns="20320" rIns="113792" bIns="2032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kern="1200" dirty="0" smtClean="0"/>
            <a:t>장점 </a:t>
          </a:r>
          <a:r>
            <a:rPr lang="en-US" altLang="ko-KR" sz="1600" kern="1200" dirty="0" smtClean="0"/>
            <a:t>- </a:t>
          </a:r>
          <a:r>
            <a:rPr lang="ko-KR" altLang="en-US" sz="1600" kern="1200" dirty="0" smtClean="0"/>
            <a:t>모든 </a:t>
          </a:r>
          <a:r>
            <a:rPr lang="en-US" altLang="ko-KR" sz="1600" kern="1200" dirty="0" smtClean="0"/>
            <a:t>I/O </a:t>
          </a:r>
          <a:r>
            <a:rPr lang="ko-KR" altLang="en-US" sz="1600" kern="1200" dirty="0" smtClean="0"/>
            <a:t>장치에 적용 가능</a:t>
          </a:r>
          <a:r>
            <a:rPr lang="en-US" altLang="ko-KR" sz="1600" kern="1200" dirty="0" smtClean="0"/>
            <a:t> 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kern="1200" dirty="0" smtClean="0"/>
            <a:t>단점 </a:t>
          </a:r>
          <a:r>
            <a:rPr lang="en-US" altLang="ko-KR" sz="1600" kern="1200" dirty="0" smtClean="0"/>
            <a:t>- </a:t>
          </a:r>
          <a:r>
            <a:rPr lang="ko-KR" altLang="en-US" sz="1600" kern="1200" dirty="0" smtClean="0"/>
            <a:t>가상 </a:t>
          </a:r>
          <a:r>
            <a:rPr lang="ko-KR" altLang="en-US" sz="1600" kern="1200" dirty="0" err="1" smtClean="0"/>
            <a:t>머신의</a:t>
          </a:r>
          <a:r>
            <a:rPr lang="ko-KR" altLang="en-US" sz="1600" kern="1200" dirty="0" smtClean="0"/>
            <a:t> 낮은 </a:t>
          </a:r>
          <a:r>
            <a:rPr lang="en-US" altLang="ko-KR" sz="1600" kern="1200" dirty="0" smtClean="0"/>
            <a:t>I/O </a:t>
          </a:r>
          <a:r>
            <a:rPr lang="ko-KR" altLang="en-US" sz="1600" kern="1200" dirty="0" smtClean="0"/>
            <a:t>성능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600" kern="1200" dirty="0"/>
        </a:p>
      </dsp:txBody>
      <dsp:txXfrm>
        <a:off x="0" y="525540"/>
        <a:ext cx="6696744" cy="1297171"/>
      </dsp:txXfrm>
    </dsp:sp>
    <dsp:sp modelId="{F7A37799-1F94-4762-A3EA-7180ACFCEF00}">
      <dsp:nvSpPr>
        <dsp:cNvPr id="0" name=""/>
        <dsp:cNvSpPr/>
      </dsp:nvSpPr>
      <dsp:spPr>
        <a:xfrm>
          <a:off x="0" y="1822712"/>
          <a:ext cx="6696744" cy="523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Hardware-assisted I/O Virtualization</a:t>
          </a:r>
          <a:endParaRPr lang="ko-KR" altLang="en-US" sz="2000" kern="1200" dirty="0"/>
        </a:p>
      </dsp:txBody>
      <dsp:txXfrm>
        <a:off x="25574" y="1848286"/>
        <a:ext cx="6645596" cy="472731"/>
      </dsp:txXfrm>
    </dsp:sp>
    <dsp:sp modelId="{4EA0C7A3-32BF-4E3B-B289-A57A2716BC1A}">
      <dsp:nvSpPr>
        <dsp:cNvPr id="0" name=""/>
        <dsp:cNvSpPr/>
      </dsp:nvSpPr>
      <dsp:spPr>
        <a:xfrm>
          <a:off x="0" y="2346592"/>
          <a:ext cx="6696744" cy="96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22" tIns="20320" rIns="113792" bIns="2032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kern="1200" dirty="0" smtClean="0"/>
            <a:t>장점 </a:t>
          </a:r>
          <a:r>
            <a:rPr lang="en-US" altLang="ko-KR" sz="1600" kern="1200" dirty="0" smtClean="0"/>
            <a:t>- </a:t>
          </a:r>
          <a:r>
            <a:rPr lang="ko-KR" altLang="en-US" sz="1600" kern="1200" dirty="0" smtClean="0"/>
            <a:t>가상 </a:t>
          </a:r>
          <a:r>
            <a:rPr lang="ko-KR" altLang="en-US" sz="1600" kern="1200" dirty="0" err="1" smtClean="0"/>
            <a:t>머신의</a:t>
          </a:r>
          <a:r>
            <a:rPr lang="ko-KR" altLang="en-US" sz="1600" kern="1200" dirty="0" smtClean="0"/>
            <a:t> 높은 </a:t>
          </a:r>
          <a:r>
            <a:rPr lang="en-US" altLang="ko-KR" sz="1600" kern="1200" dirty="0" smtClean="0"/>
            <a:t>I/O </a:t>
          </a:r>
          <a:r>
            <a:rPr lang="ko-KR" altLang="en-US" sz="1600" kern="1200" dirty="0" smtClean="0"/>
            <a:t>성능 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kern="1200" dirty="0" smtClean="0"/>
            <a:t>단점 </a:t>
          </a:r>
          <a:r>
            <a:rPr lang="en-US" altLang="ko-KR" sz="1600" kern="1200" dirty="0" smtClean="0"/>
            <a:t>- </a:t>
          </a:r>
          <a:r>
            <a:rPr lang="ko-KR" altLang="en-US" sz="1600" kern="1200" dirty="0" smtClean="0"/>
            <a:t>특정 기능이 적용된</a:t>
          </a:r>
          <a:r>
            <a:rPr lang="en-US" altLang="ko-KR" sz="1600" kern="1200" dirty="0" smtClean="0"/>
            <a:t> I/O </a:t>
          </a:r>
          <a:r>
            <a:rPr lang="ko-KR" altLang="en-US" sz="1600" kern="1200" dirty="0" smtClean="0"/>
            <a:t>장치에만 적용 가능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높은 가격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600" kern="1200" dirty="0"/>
        </a:p>
      </dsp:txBody>
      <dsp:txXfrm>
        <a:off x="0" y="2346592"/>
        <a:ext cx="6696744" cy="964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9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Cloud 1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I1</a:t>
            </a:r>
            <a:r>
              <a:rPr lang="ko-KR" altLang="en-US" dirty="0" smtClean="0"/>
              <a:t>팀 </a:t>
            </a:r>
            <a:r>
              <a:rPr lang="ko-KR" altLang="en-US" dirty="0"/>
              <a:t>신</a:t>
            </a:r>
            <a:r>
              <a:rPr lang="ko-KR" altLang="en-US" dirty="0" smtClean="0"/>
              <a:t>정섭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Software 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Software </a:t>
            </a:r>
            <a:r>
              <a:rPr lang="en-US" altLang="ko-KR" sz="1600" b="1" dirty="0"/>
              <a:t>I/O Virtualization = I/O Device Emulation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Hypervisor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을 통해 가상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생성하고 가상 </a:t>
            </a:r>
            <a:r>
              <a:rPr lang="ko-KR" altLang="en-US" sz="1600" dirty="0" err="1" smtClean="0"/>
              <a:t>머신에게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Full-</a:t>
            </a:r>
            <a:r>
              <a:rPr lang="en-US" altLang="ko-KR" sz="1600" dirty="0" err="1" smtClean="0"/>
              <a:t>Virtualiztion</a:t>
            </a:r>
            <a:r>
              <a:rPr lang="en-US" altLang="ko-KR" sz="1600" dirty="0" smtClean="0"/>
              <a:t> / </a:t>
            </a:r>
            <a:r>
              <a:rPr lang="en-US" altLang="ko-KR" sz="1600" dirty="0" err="1" smtClean="0"/>
              <a:t>Paravirtualization</a:t>
            </a:r>
            <a:endParaRPr lang="en-US" altLang="ko-KR" sz="1600" dirty="0" smtClean="0"/>
          </a:p>
          <a:p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30122" y="4203086"/>
            <a:ext cx="6211748" cy="1512168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Hypervisor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0122" y="5859270"/>
            <a:ext cx="6211748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4923166"/>
            <a:ext cx="2978540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4347102"/>
            <a:ext cx="2978540" cy="450050"/>
          </a:xfrm>
          <a:prstGeom prst="roundRect">
            <a:avLst>
              <a:gd name="adj" fmla="val 1829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Device Emulation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2042" y="3140968"/>
            <a:ext cx="3011756" cy="954106"/>
          </a:xfrm>
          <a:prstGeom prst="roundRect">
            <a:avLst>
              <a:gd name="adj" fmla="val 11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5996" y="3140968"/>
            <a:ext cx="3105874" cy="954106"/>
          </a:xfrm>
          <a:prstGeom prst="roundRect">
            <a:avLst>
              <a:gd name="adj" fmla="val 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544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Unmodified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0879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</a:t>
            </a:r>
            <a:r>
              <a:rPr lang="en-US" altLang="ko-KR" sz="1400" b="1" dirty="0" smtClean="0"/>
              <a:t>odified</a:t>
            </a:r>
            <a:r>
              <a:rPr lang="en-US" altLang="ko-KR" sz="1400" dirty="0" smtClean="0"/>
              <a:t> Device Driver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7664" y="4662215"/>
            <a:ext cx="289613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Trap Handler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2555776" y="3717032"/>
            <a:ext cx="439955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2" idx="1"/>
          </p:cNvCxnSpPr>
          <p:nvPr/>
        </p:nvCxnSpPr>
        <p:spPr>
          <a:xfrm flipV="1">
            <a:off x="4443798" y="4572127"/>
            <a:ext cx="128202" cy="315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flipH="1">
            <a:off x="2937920" y="3717032"/>
            <a:ext cx="3123350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1" idx="0"/>
          </p:cNvCxnSpPr>
          <p:nvPr/>
        </p:nvCxnSpPr>
        <p:spPr>
          <a:xfrm>
            <a:off x="6061270" y="4797152"/>
            <a:ext cx="0" cy="1260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6061270" y="5373216"/>
            <a:ext cx="0" cy="4860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245640" y="4271657"/>
            <a:ext cx="103021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97768" y="4167082"/>
            <a:ext cx="1030216" cy="414046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Hypercall</a:t>
            </a:r>
            <a:r>
              <a:rPr lang="en-US" altLang="ko-KR" sz="1200" dirty="0" smtClean="0"/>
              <a:t> /</a:t>
            </a:r>
          </a:p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I/O </a:t>
            </a:r>
            <a:r>
              <a:rPr lang="en-US" altLang="ko-KR" dirty="0" smtClean="0"/>
              <a:t>Full-Virtualization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물리 </a:t>
            </a:r>
            <a:r>
              <a:rPr lang="ko-KR" altLang="en-US" sz="1600" dirty="0" err="1" smtClean="0"/>
              <a:t>머신에서</a:t>
            </a:r>
            <a:r>
              <a:rPr lang="ko-KR" altLang="en-US" sz="1600" dirty="0" smtClean="0"/>
              <a:t> 이용하는 </a:t>
            </a:r>
            <a:r>
              <a:rPr lang="en-US" altLang="ko-KR" sz="1600" dirty="0" smtClean="0"/>
              <a:t>Physical Device Driver</a:t>
            </a:r>
            <a:r>
              <a:rPr lang="ko-KR" altLang="en-US" sz="1600" dirty="0" smtClean="0"/>
              <a:t>를 가상 </a:t>
            </a:r>
            <a:r>
              <a:rPr lang="ko-KR" altLang="en-US" sz="1600" dirty="0" err="1" smtClean="0"/>
              <a:t>머신에서</a:t>
            </a:r>
            <a:r>
              <a:rPr lang="ko-KR" altLang="en-US" sz="1600" dirty="0" smtClean="0"/>
              <a:t> 그대로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이용하는 기법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- Device Driver</a:t>
            </a:r>
            <a:r>
              <a:rPr lang="ko-KR" altLang="en-US" sz="1600" dirty="0" smtClean="0"/>
              <a:t>의 수정 불필요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단점 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큰</a:t>
            </a:r>
            <a:r>
              <a:rPr lang="en-US" altLang="ko-KR" sz="1600" dirty="0" smtClean="0"/>
              <a:t> Emulation Overhead (VM-Exit) </a:t>
            </a:r>
            <a:r>
              <a:rPr lang="ko-KR" altLang="en-US" sz="1600" dirty="0" smtClean="0"/>
              <a:t>발생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낮은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성능</a:t>
            </a:r>
            <a:r>
              <a:rPr lang="en-US" altLang="ko-KR" sz="1600" dirty="0" smtClean="0"/>
              <a:t>, CPU </a:t>
            </a:r>
            <a:r>
              <a:rPr lang="ko-KR" altLang="en-US" sz="1600" dirty="0" smtClean="0"/>
              <a:t>성능 저하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Ex) QEMU (KVM, XEN)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861048"/>
            <a:ext cx="6120680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void </a:t>
            </a:r>
            <a:r>
              <a:rPr lang="en-US" altLang="ko-KR" sz="1400" dirty="0" err="1">
                <a:solidFill>
                  <a:schemeClr val="tx1"/>
                </a:solidFill>
              </a:rPr>
              <a:t>nic_write_buffer</a:t>
            </a:r>
            <a:r>
              <a:rPr lang="en-US" altLang="ko-KR" sz="1400" dirty="0">
                <a:solidFill>
                  <a:schemeClr val="tx1"/>
                </a:solidFill>
              </a:rPr>
              <a:t> (char *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size)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{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for (; size &gt; 0; size--){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	</a:t>
            </a:r>
            <a:r>
              <a:rPr lang="en-US" altLang="ko-KR" sz="1400" dirty="0" err="1">
                <a:solidFill>
                  <a:schemeClr val="tx1"/>
                </a:solidFill>
              </a:rPr>
              <a:t>nic_poll_ready</a:t>
            </a:r>
            <a:r>
              <a:rPr lang="en-US" altLang="ko-KR" sz="1400" dirty="0" smtClean="0">
                <a:solidFill>
                  <a:schemeClr val="tx1"/>
                </a:solidFill>
              </a:rPr>
              <a:t>();		// VM-Exit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	</a:t>
            </a:r>
            <a:r>
              <a:rPr lang="en-US" altLang="ko-KR" sz="1400" dirty="0" err="1">
                <a:solidFill>
                  <a:schemeClr val="tx1"/>
                </a:solidFill>
              </a:rPr>
              <a:t>outb</a:t>
            </a:r>
            <a:r>
              <a:rPr lang="en-US" altLang="ko-KR" sz="1400" dirty="0">
                <a:solidFill>
                  <a:schemeClr val="tx1"/>
                </a:solidFill>
              </a:rPr>
              <a:t>(NIX_TX_BUF, *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 smtClean="0">
                <a:solidFill>
                  <a:schemeClr val="tx1"/>
                </a:solidFill>
              </a:rPr>
              <a:t>++);	// VM-Exit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}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KVM+QEMU Architecture (1/3)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844824"/>
            <a:ext cx="6192688" cy="4032448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40152" y="2348880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480212" y="2492896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40152" y="3322988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480212" y="342900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원형 화살표 30"/>
          <p:cNvSpPr/>
          <p:nvPr/>
        </p:nvSpPr>
        <p:spPr>
          <a:xfrm>
            <a:off x="4974611" y="2507458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34364" y="5013176"/>
            <a:ext cx="4272076" cy="432048"/>
          </a:xfrm>
          <a:prstGeom prst="roundRect">
            <a:avLst>
              <a:gd name="adj" fmla="val 137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endParaRPr lang="ko-KR" altLang="en-US" sz="1400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Event-Driven + Parallel Architecture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34364" y="1988840"/>
            <a:ext cx="4272076" cy="2933766"/>
          </a:xfrm>
          <a:prstGeom prst="roundRect">
            <a:avLst>
              <a:gd name="adj" fmla="val 3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 Core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78380" y="2114294"/>
            <a:ext cx="1637790" cy="2380265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Event Loop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6306" y="2131296"/>
            <a:ext cx="1040386" cy="111812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r>
              <a:rPr lang="en-US" altLang="ko-KR" sz="1200" dirty="0" smtClean="0"/>
              <a:t> (KVM)</a:t>
            </a:r>
            <a:endParaRPr lang="ko-KR" altLang="en-US" sz="1200" dirty="0"/>
          </a:p>
        </p:txBody>
      </p:sp>
      <p:sp>
        <p:nvSpPr>
          <p:cNvPr id="26" name="원형 화살표 25"/>
          <p:cNvSpPr/>
          <p:nvPr/>
        </p:nvSpPr>
        <p:spPr>
          <a:xfrm>
            <a:off x="2281251" y="3770478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원형 화살표 26"/>
          <p:cNvSpPr/>
          <p:nvPr/>
        </p:nvSpPr>
        <p:spPr>
          <a:xfrm>
            <a:off x="3750475" y="243833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7544" y="2852936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 Descriptor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46307" y="3376435"/>
            <a:ext cx="1040386" cy="111812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r>
              <a:rPr lang="en-US" altLang="ko-KR" sz="1200" dirty="0" smtClean="0"/>
              <a:t> (KVM)</a:t>
            </a:r>
            <a:endParaRPr lang="ko-KR" altLang="en-US" sz="1200" dirty="0"/>
          </a:p>
        </p:txBody>
      </p:sp>
      <p:sp>
        <p:nvSpPr>
          <p:cNvPr id="40" name="원형 화살표 39"/>
          <p:cNvSpPr/>
          <p:nvPr/>
        </p:nvSpPr>
        <p:spPr>
          <a:xfrm>
            <a:off x="3750475" y="369847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19262" y="2131296"/>
            <a:ext cx="1040386" cy="111812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r>
              <a:rPr lang="en-US" altLang="ko-KR" sz="1200" dirty="0" smtClean="0"/>
              <a:t> (KVM)</a:t>
            </a:r>
            <a:endParaRPr lang="ko-KR" altLang="en-US" sz="1200" dirty="0"/>
          </a:p>
        </p:txBody>
      </p:sp>
      <p:sp>
        <p:nvSpPr>
          <p:cNvPr id="42" name="원형 화살표 41"/>
          <p:cNvSpPr/>
          <p:nvPr/>
        </p:nvSpPr>
        <p:spPr>
          <a:xfrm>
            <a:off x="4923431" y="243833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19262" y="3373846"/>
            <a:ext cx="1040386" cy="111812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r>
              <a:rPr lang="en-US" altLang="ko-KR" sz="1200" dirty="0" smtClean="0"/>
              <a:t> (KVM)</a:t>
            </a:r>
            <a:endParaRPr lang="ko-KR" altLang="en-US" sz="1200" dirty="0"/>
          </a:p>
        </p:txBody>
      </p:sp>
      <p:sp>
        <p:nvSpPr>
          <p:cNvPr id="44" name="원형 화살표 43"/>
          <p:cNvSpPr/>
          <p:nvPr/>
        </p:nvSpPr>
        <p:spPr>
          <a:xfrm>
            <a:off x="4923431" y="368088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원호 44"/>
          <p:cNvSpPr/>
          <p:nvPr/>
        </p:nvSpPr>
        <p:spPr>
          <a:xfrm rot="21301922" flipH="1">
            <a:off x="2391376" y="2106295"/>
            <a:ext cx="4423187" cy="1096142"/>
          </a:xfrm>
          <a:prstGeom prst="arc">
            <a:avLst>
              <a:gd name="adj1" fmla="val 10984442"/>
              <a:gd name="adj2" fmla="val 22223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호 45"/>
          <p:cNvSpPr/>
          <p:nvPr/>
        </p:nvSpPr>
        <p:spPr>
          <a:xfrm rot="353307" flipH="1">
            <a:off x="2473571" y="2565831"/>
            <a:ext cx="4285756" cy="1096142"/>
          </a:xfrm>
          <a:prstGeom prst="arc">
            <a:avLst>
              <a:gd name="adj1" fmla="val 10800576"/>
              <a:gd name="adj2" fmla="val 21523349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11760" y="6021288"/>
            <a:ext cx="1902931" cy="504056"/>
          </a:xfrm>
          <a:prstGeom prst="roundRect">
            <a:avLst>
              <a:gd name="adj" fmla="val 16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85293" y="6021288"/>
            <a:ext cx="1902931" cy="504056"/>
          </a:xfrm>
          <a:prstGeom prst="roundRect">
            <a:avLst>
              <a:gd name="adj" fmla="val 13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TAP (Network)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28" idx="0"/>
            <a:endCxn id="25" idx="2"/>
          </p:cNvCxnSpPr>
          <p:nvPr/>
        </p:nvCxnSpPr>
        <p:spPr>
          <a:xfrm flipH="1" flipV="1">
            <a:off x="2497275" y="3356992"/>
            <a:ext cx="865951" cy="26642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0"/>
          </p:cNvCxnSpPr>
          <p:nvPr/>
        </p:nvCxnSpPr>
        <p:spPr>
          <a:xfrm flipH="1" flipV="1">
            <a:off x="2497275" y="3376435"/>
            <a:ext cx="3139484" cy="264485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KVM+QEMU Architecture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Event Loop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File Descriptor</a:t>
            </a:r>
            <a:r>
              <a:rPr lang="ko-KR" altLang="en-US" sz="1400" dirty="0" smtClean="0"/>
              <a:t>를 통해 이벤트를 전달 받는다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이벤트를 전달 받으면 이벤트 종류에 따른 </a:t>
            </a:r>
            <a:r>
              <a:rPr lang="en-US" altLang="ko-KR" sz="1400" b="1" dirty="0" smtClean="0"/>
              <a:t>Callback Function</a:t>
            </a:r>
            <a:r>
              <a:rPr lang="ko-KR" altLang="en-US" sz="1400" dirty="0" smtClean="0"/>
              <a:t>을 수행한다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대부분의 시간 동안 </a:t>
            </a:r>
            <a:r>
              <a:rPr lang="en-US" altLang="ko-KR" sz="1400" dirty="0"/>
              <a:t>File </a:t>
            </a:r>
            <a:r>
              <a:rPr lang="en-US" altLang="ko-KR" sz="1400" dirty="0" smtClean="0"/>
              <a:t>Descriptor</a:t>
            </a:r>
            <a:r>
              <a:rPr lang="ko-KR" altLang="en-US" sz="1400" dirty="0" smtClean="0"/>
              <a:t>에 의해서 </a:t>
            </a:r>
            <a:r>
              <a:rPr lang="en-US" altLang="ko-KR" sz="1400" dirty="0" smtClean="0"/>
              <a:t>blocking </a:t>
            </a:r>
            <a:r>
              <a:rPr lang="ko-KR" altLang="en-US" sz="1400" dirty="0" smtClean="0"/>
              <a:t>상태를 유지한다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Callback Function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Network </a:t>
            </a:r>
            <a:r>
              <a:rPr lang="en-US" altLang="ko-KR" sz="1400" dirty="0" smtClean="0"/>
              <a:t>Packet </a:t>
            </a:r>
            <a:r>
              <a:rPr lang="ko-KR" altLang="en-US" sz="1400" dirty="0"/>
              <a:t>송수신</a:t>
            </a:r>
            <a:r>
              <a:rPr lang="en-US" altLang="ko-KR" sz="1400" dirty="0"/>
              <a:t>, 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/</a:t>
            </a:r>
            <a:r>
              <a:rPr lang="ko-KR" altLang="en-US" sz="1400" dirty="0" smtClean="0"/>
              <a:t>쓰기</a:t>
            </a:r>
            <a:r>
              <a:rPr lang="en-US" altLang="ko-KR" sz="1400" dirty="0" smtClean="0"/>
              <a:t>, Device Emulation </a:t>
            </a:r>
            <a:r>
              <a:rPr lang="ko-KR" altLang="en-US" sz="1400" dirty="0" smtClean="0"/>
              <a:t>등을 수행한다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병렬화를 고려하지 않아도 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Blocking I/O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함수나 </a:t>
            </a:r>
            <a:r>
              <a:rPr lang="en-US" altLang="ko-KR" sz="1400" dirty="0" smtClean="0"/>
              <a:t>Long-running Code</a:t>
            </a:r>
            <a:r>
              <a:rPr lang="ko-KR" altLang="en-US" sz="1400" dirty="0" smtClean="0"/>
              <a:t>를 수행하면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vCPU</a:t>
            </a:r>
            <a:r>
              <a:rPr lang="en-US" altLang="ko-KR" sz="1600" dirty="0"/>
              <a:t> Thread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Guest Code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수행하거나</a:t>
            </a:r>
            <a:r>
              <a:rPr lang="en-US" altLang="ko-KR" sz="1400" dirty="0" smtClean="0"/>
              <a:t>, Device Emulation </a:t>
            </a:r>
            <a:r>
              <a:rPr lang="ko-KR" altLang="en-US" sz="1400" dirty="0" smtClean="0"/>
              <a:t>등을 수행한다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대부분의 시간 동안 </a:t>
            </a:r>
            <a:r>
              <a:rPr lang="en-US" altLang="ko-KR" sz="1400" dirty="0"/>
              <a:t>Guest Code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수행한다</a:t>
            </a:r>
            <a:r>
              <a:rPr lang="en-US" altLang="ko-KR" sz="1400" dirty="0" smtClean="0"/>
              <a:t>. ( </a:t>
            </a:r>
            <a:r>
              <a:rPr lang="en-US" altLang="ko-KR" sz="1400" dirty="0" err="1" smtClean="0"/>
              <a:t>ioctl</a:t>
            </a:r>
            <a:r>
              <a:rPr lang="en-US" altLang="ko-KR" sz="1400" dirty="0" smtClean="0"/>
              <a:t>(KVM_RUN) 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KVM+QEMU Architecture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QEMU Core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Device Emulation</a:t>
            </a:r>
            <a:r>
              <a:rPr lang="ko-KR" altLang="en-US" sz="1400" dirty="0" smtClean="0"/>
              <a:t>을 수행하는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들의 집합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Device Emulation Code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Thread-safe</a:t>
            </a:r>
            <a:r>
              <a:rPr lang="ko-KR" altLang="en-US" sz="1400" dirty="0"/>
              <a:t>하지 않기 때문에 </a:t>
            </a:r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Serialize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Worker </a:t>
            </a:r>
            <a:r>
              <a:rPr lang="en-US" altLang="ko-KR" sz="1600" dirty="0"/>
              <a:t>Thread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Callback Function</a:t>
            </a:r>
            <a:r>
              <a:rPr lang="ko-KR" altLang="en-US" sz="1400" dirty="0"/>
              <a:t>에서 수행하지 못하는 </a:t>
            </a:r>
            <a:r>
              <a:rPr lang="en-US" altLang="ko-KR" sz="1400" dirty="0"/>
              <a:t>Blocking I/O</a:t>
            </a:r>
            <a:r>
              <a:rPr lang="ko-KR" altLang="en-US" sz="1400" dirty="0"/>
              <a:t> 함수나 </a:t>
            </a:r>
            <a:r>
              <a:rPr lang="en-US" altLang="ko-KR" sz="1400" dirty="0"/>
              <a:t>Long-running Code</a:t>
            </a:r>
            <a:r>
              <a:rPr lang="ko-KR" altLang="en-US" sz="1400" dirty="0"/>
              <a:t>를 대신 수행한다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Worker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의 동작이 완료되면 </a:t>
            </a:r>
            <a:r>
              <a:rPr lang="en-US" altLang="ko-KR" sz="1400" dirty="0" smtClean="0"/>
              <a:t>Event Loop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File </a:t>
            </a:r>
            <a:r>
              <a:rPr lang="en-US" altLang="ko-KR" sz="1400" dirty="0" smtClean="0"/>
              <a:t>Descriptor</a:t>
            </a:r>
            <a:r>
              <a:rPr lang="ko-KR" altLang="en-US" sz="1400" dirty="0" smtClean="0"/>
              <a:t>로 이벤트를 전달한다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3817580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4531980"/>
            <a:ext cx="259228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1877722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dirty="0" smtClean="0"/>
              <a:t>Guest Kernel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1629710" cy="37032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Physical Device Driver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5696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367644" y="3140968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67744" y="3954495"/>
            <a:ext cx="0" cy="589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267744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947382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08104" y="3658736"/>
            <a:ext cx="2042698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 Loop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3996" y="2708920"/>
            <a:ext cx="1877722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Physical Device Emulation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51920" y="3573016"/>
            <a:ext cx="0" cy="9712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5508104" y="2708920"/>
            <a:ext cx="204269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Wait I/O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08488" y="4343665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33" idx="2"/>
          </p:cNvCxnSpPr>
          <p:nvPr/>
        </p:nvCxnSpPr>
        <p:spPr>
          <a:xfrm>
            <a:off x="4452857" y="3573016"/>
            <a:ext cx="1487295" cy="9712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164288" y="3573016"/>
            <a:ext cx="0" cy="958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2"/>
            <a:endCxn id="9" idx="3"/>
          </p:cNvCxnSpPr>
          <p:nvPr/>
        </p:nvCxnSpPr>
        <p:spPr>
          <a:xfrm flipH="1">
            <a:off x="4143566" y="3573016"/>
            <a:ext cx="2385887" cy="13795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061401" y="3429000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1722160" y="38282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743907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71999" y="361454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056275" y="414907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73275" y="3853427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61828" y="40846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61828" y="340537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40152" y="5374947"/>
            <a:ext cx="0" cy="556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88224" y="5373216"/>
            <a:ext cx="0" cy="558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156176" y="547151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KVM + QEMU</a:t>
            </a:r>
            <a:endParaRPr lang="ko-KR" altLang="en-US" sz="4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2015164"/>
            <a:ext cx="5004049" cy="37180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83968" y="3212976"/>
            <a:ext cx="4536504" cy="26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3968" y="2837218"/>
            <a:ext cx="4536504" cy="17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592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3608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283968" y="3619500"/>
            <a:ext cx="3528392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4077072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(QEMU)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6" idx="2"/>
          </p:cNvCxnSpPr>
          <p:nvPr/>
        </p:nvCxnSpPr>
        <p:spPr>
          <a:xfrm>
            <a:off x="1763688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5576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8" idx="0"/>
          </p:cNvCxnSpPr>
          <p:nvPr/>
        </p:nvCxnSpPr>
        <p:spPr>
          <a:xfrm>
            <a:off x="755576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6488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95736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IDE Controller (QEMU)</a:t>
            </a:r>
            <a:endParaRPr lang="ko-KR" altLang="en-US" sz="1200" dirty="0"/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843808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833766" y="4509120"/>
            <a:ext cx="4858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479715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619672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endCxn id="61" idx="0"/>
          </p:cNvCxnSpPr>
          <p:nvPr/>
        </p:nvCxnSpPr>
        <p:spPr>
          <a:xfrm>
            <a:off x="2195736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915816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DVD-ROM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3491880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96534" y="4808185"/>
            <a:ext cx="87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IDE Cable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I/O </a:t>
            </a:r>
            <a:r>
              <a:rPr lang="en-US" altLang="ko-KR" sz="1800" b="1" dirty="0" err="1" smtClean="0"/>
              <a:t>Paravirtualization</a:t>
            </a:r>
            <a:r>
              <a:rPr lang="en-US" altLang="ko-KR" sz="1800" b="1" dirty="0" smtClean="0"/>
              <a:t> (</a:t>
            </a:r>
            <a:r>
              <a:rPr lang="en-US" altLang="ko-KR" sz="1800" b="1" dirty="0" err="1" smtClean="0"/>
              <a:t>VirtiO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vhost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I/O </a:t>
            </a:r>
            <a:r>
              <a:rPr lang="en-US" altLang="ko-KR" dirty="0" err="1" smtClean="0"/>
              <a:t>Paravirtualization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가상 머신 전용 </a:t>
            </a:r>
            <a:r>
              <a:rPr lang="en-US" altLang="ko-KR" sz="1600" dirty="0" smtClean="0"/>
              <a:t>Device Driver</a:t>
            </a:r>
            <a:r>
              <a:rPr lang="ko-KR" altLang="en-US" sz="1600" dirty="0" smtClean="0"/>
              <a:t>를 이용하는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장점 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Emulation Overhead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최소화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Hypercall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이용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가능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/>
              <a:t>-&gt;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smtClean="0"/>
              <a:t>I/O, CPU </a:t>
            </a:r>
            <a:r>
              <a:rPr lang="ko-KR" altLang="en-US" sz="1600" dirty="0" smtClean="0"/>
              <a:t>성능 향상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디바이스 드라이버 변경 필요</a:t>
            </a:r>
            <a:r>
              <a:rPr lang="en-US" altLang="ko-KR" sz="1600" dirty="0" smtClean="0"/>
              <a:t> (Kernel Configuration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Ex) KVM - </a:t>
            </a:r>
            <a:r>
              <a:rPr lang="en-US" altLang="ko-KR" sz="1600" dirty="0" err="1"/>
              <a:t>VirtIO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XEN </a:t>
            </a:r>
            <a:r>
              <a:rPr lang="en-US" altLang="ko-KR" sz="1600" dirty="0"/>
              <a:t>- Split Device </a:t>
            </a:r>
            <a:r>
              <a:rPr lang="en-US" altLang="ko-KR" sz="1600" dirty="0" smtClean="0"/>
              <a:t>Driver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645024"/>
            <a:ext cx="6120680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void </a:t>
            </a:r>
            <a:r>
              <a:rPr lang="en-US" altLang="ko-KR" sz="1400" dirty="0" err="1">
                <a:solidFill>
                  <a:schemeClr val="tx1"/>
                </a:solidFill>
              </a:rPr>
              <a:t>nic_write_buffer</a:t>
            </a:r>
            <a:r>
              <a:rPr lang="en-US" altLang="ko-KR" sz="1400" dirty="0">
                <a:solidFill>
                  <a:schemeClr val="tx1"/>
                </a:solidFill>
              </a:rPr>
              <a:t> (char *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size)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buffer_write</a:t>
            </a:r>
            <a:r>
              <a:rPr lang="en-US" altLang="ko-KR" sz="1400" dirty="0" smtClean="0">
                <a:solidFill>
                  <a:schemeClr val="tx1"/>
                </a:solidFill>
              </a:rPr>
              <a:t>(NIC_TX_BUF,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buf</a:t>
            </a:r>
            <a:r>
              <a:rPr lang="en-US" altLang="ko-KR" sz="1400" dirty="0" smtClean="0">
                <a:solidFill>
                  <a:schemeClr val="tx1"/>
                </a:solidFill>
              </a:rPr>
              <a:t>, size);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buffer_kick</a:t>
            </a:r>
            <a:r>
              <a:rPr lang="en-US" altLang="ko-KR" sz="1400" dirty="0" smtClean="0">
                <a:solidFill>
                  <a:schemeClr val="tx1"/>
                </a:solidFill>
              </a:rPr>
              <a:t>();	  // VM-Exit (Exception 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Hypercall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Paravirtualized</a:t>
            </a:r>
            <a:r>
              <a:rPr lang="en-US" altLang="ko-KR" sz="2000" dirty="0" smtClean="0"/>
              <a:t> device driver.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276872"/>
            <a:ext cx="6984776" cy="2088232"/>
          </a:xfrm>
          <a:prstGeom prst="roundRect">
            <a:avLst>
              <a:gd name="adj" fmla="val 474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QEMU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2420888"/>
            <a:ext cx="2232248" cy="1080120"/>
          </a:xfrm>
          <a:prstGeom prst="roundRect">
            <a:avLst>
              <a:gd name="adj" fmla="val 474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Device Emulator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(Backend)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2420888"/>
            <a:ext cx="3170996" cy="1080120"/>
          </a:xfrm>
          <a:prstGeom prst="roundRect">
            <a:avLst>
              <a:gd name="adj" fmla="val 626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Guest Kernel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8936" y="2559380"/>
            <a:ext cx="2731016" cy="540060"/>
          </a:xfrm>
          <a:prstGeom prst="roundRect">
            <a:avLst>
              <a:gd name="adj" fmla="val 1204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Driver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(Frontend)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90268" y="3573016"/>
            <a:ext cx="3168352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vCPU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0324" y="2631388"/>
            <a:ext cx="1599416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Virtqueue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5" idx="0"/>
            <a:endCxn id="14" idx="2"/>
          </p:cNvCxnSpPr>
          <p:nvPr/>
        </p:nvCxnSpPr>
        <p:spPr>
          <a:xfrm flipH="1" flipV="1">
            <a:off x="4860032" y="3027432"/>
            <a:ext cx="610746" cy="1553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569356" y="4581128"/>
            <a:ext cx="1802844" cy="554340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Shared Memory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(Zero-copy)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3573016"/>
            <a:ext cx="2232248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Event Loop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 + </a:t>
            </a:r>
            <a:r>
              <a:rPr lang="en-US" altLang="ko-KR" dirty="0" err="1" smtClean="0"/>
              <a:t>VirtIO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+ I/O </a:t>
            </a:r>
            <a:r>
              <a:rPr lang="en-US" altLang="ko-KR" sz="1600" dirty="0" err="1" smtClean="0"/>
              <a:t>Paravirtualization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VirtIO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4807" y="2708920"/>
            <a:ext cx="2592288" cy="864096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Device Emulation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4531980"/>
            <a:ext cx="259228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2304256" cy="370324"/>
          </a:xfrm>
          <a:prstGeom prst="roundRect">
            <a:avLst>
              <a:gd name="adj" fmla="val 474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Device Driver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326354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143567" y="3068960"/>
            <a:ext cx="811240" cy="166704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370232" y="393305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924944"/>
            <a:ext cx="93239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3995936" y="2564904"/>
            <a:ext cx="100811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irtqueue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3356992"/>
            <a:ext cx="811240" cy="16670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491880" y="4559689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6237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 Loop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88940" y="3479569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1797595" y="400506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9952" y="281140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27199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863364" y="3564906"/>
            <a:ext cx="7367" cy="967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236296" y="3598300"/>
            <a:ext cx="0" cy="94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863364" y="5362598"/>
            <a:ext cx="7367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236296" y="5362598"/>
            <a:ext cx="0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946006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022410" y="3068960"/>
            <a:ext cx="9099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602480" y="29664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50865" y="375111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62219" y="40770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62219" y="33957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 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-net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Network Device Emulation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virtio-blk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Restricted </a:t>
            </a:r>
            <a:r>
              <a:rPr lang="en-US" altLang="ko-KR" sz="1400" dirty="0" smtClean="0"/>
              <a:t>SCSI Controller + Block Device Emulation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virtio-scsi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Full SCSI Controller Emulation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virtio-pci</a:t>
            </a:r>
            <a:r>
              <a:rPr lang="en-US" altLang="ko-KR" sz="18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가상 머신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부팅 시 </a:t>
            </a:r>
            <a:r>
              <a:rPr lang="en-US" altLang="ko-KR" sz="1400" dirty="0" smtClean="0"/>
              <a:t>PCI Enumeration</a:t>
            </a:r>
            <a:r>
              <a:rPr lang="ko-KR" altLang="en-US" sz="1400" dirty="0" smtClean="0"/>
              <a:t>을 통해서 가상 </a:t>
            </a:r>
            <a:r>
              <a:rPr lang="ko-KR" altLang="en-US" sz="1400" dirty="0" err="1" smtClean="0"/>
              <a:t>머신의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PCI</a:t>
            </a:r>
            <a:r>
              <a:rPr lang="ko-KR" altLang="en-US" sz="1400" dirty="0" smtClean="0"/>
              <a:t>에 연결된 </a:t>
            </a:r>
            <a:r>
              <a:rPr lang="en-US" altLang="ko-KR" sz="1400" dirty="0" err="1" smtClean="0"/>
              <a:t>VirtiO</a:t>
            </a:r>
            <a:r>
              <a:rPr lang="en-US" altLang="ko-KR" sz="1400" dirty="0" smtClean="0"/>
              <a:t> Device</a:t>
            </a:r>
            <a:r>
              <a:rPr lang="ko-KR" altLang="en-US" sz="1400" dirty="0" smtClean="0"/>
              <a:t>를 인식할 수 있도록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virtio-blk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Restricted SCSI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Block </a:t>
            </a:r>
            <a:r>
              <a:rPr lang="en-US" altLang="ko-KR" sz="1600" dirty="0" smtClean="0"/>
              <a:t>Device</a:t>
            </a:r>
            <a:r>
              <a:rPr lang="ko-KR" altLang="en-US" sz="1600" dirty="0" smtClean="0"/>
              <a:t>를 한번에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-&gt; Emulation Overhead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virtio-scsi</a:t>
            </a:r>
            <a:r>
              <a:rPr lang="ko-KR" altLang="en-US" sz="1600" dirty="0" smtClean="0"/>
              <a:t>보다 작다</a:t>
            </a:r>
            <a:r>
              <a:rPr lang="en-US" altLang="ko-KR" sz="1600" dirty="0" smtClean="0"/>
              <a:t>.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제한된 </a:t>
            </a:r>
            <a:r>
              <a:rPr lang="en-US" altLang="ko-KR" sz="1600" dirty="0" smtClean="0"/>
              <a:t>SCSI Command</a:t>
            </a:r>
            <a:r>
              <a:rPr lang="ko-KR" altLang="en-US" sz="1600" dirty="0" smtClean="0"/>
              <a:t>만 이용할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-&gt; Read, Write, Flush</a:t>
            </a:r>
            <a:br>
              <a:rPr lang="en-US" altLang="ko-KR" sz="1600" dirty="0" smtClean="0"/>
            </a:b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서버 관리 시 유용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SCSI Command</a:t>
            </a:r>
            <a:r>
              <a:rPr lang="ko-KR" altLang="en-US" sz="1600" dirty="0" smtClean="0"/>
              <a:t>를 이용할 수 없다</a:t>
            </a:r>
            <a:r>
              <a:rPr lang="en-US" altLang="ko-KR" sz="1600" dirty="0" smtClean="0"/>
              <a:t>. Ex) Persistent Reservation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PCI Function</a:t>
            </a:r>
            <a:r>
              <a:rPr lang="ko-KR" altLang="en-US" sz="1600" dirty="0" smtClean="0"/>
              <a:t>당 하나의 </a:t>
            </a:r>
            <a:r>
              <a:rPr lang="en-US" altLang="ko-KR" sz="1600" dirty="0" smtClean="0"/>
              <a:t>Block Device</a:t>
            </a:r>
            <a:r>
              <a:rPr lang="ko-KR" altLang="en-US" sz="1600" dirty="0" smtClean="0"/>
              <a:t>만을 붙일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확장성이</a:t>
            </a:r>
            <a:r>
              <a:rPr lang="ko-KR" altLang="en-US" sz="1600" dirty="0" smtClean="0"/>
              <a:t> 떨어진다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vdx</a:t>
            </a:r>
            <a:r>
              <a:rPr lang="en-US" altLang="ko-KR" sz="1600" dirty="0" smtClean="0"/>
              <a:t> (/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vda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vdb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-&gt; Virtual to Physical, Physical to Virtual Migration </a:t>
            </a:r>
            <a:r>
              <a:rPr lang="ko-KR" altLang="en-US" sz="1600" dirty="0" smtClean="0"/>
              <a:t>수행 시 충돌 가능성이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411760" y="4293096"/>
            <a:ext cx="1296144" cy="1224136"/>
          </a:xfrm>
          <a:prstGeom prst="roundRect">
            <a:avLst>
              <a:gd name="adj" fmla="val 520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</a:t>
            </a:r>
            <a:r>
              <a:rPr lang="en-US" altLang="ko-KR" sz="1200" dirty="0" err="1" smtClean="0"/>
              <a:t>irtio-blk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-net + </a:t>
            </a:r>
            <a:r>
              <a:rPr lang="en-US" altLang="ko-KR" sz="3600" dirty="0" err="1" smtClean="0"/>
              <a:t>virtio-blk</a:t>
            </a:r>
            <a:endParaRPr lang="ko-KR" altLang="en-US" sz="3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61" y="2056104"/>
            <a:ext cx="4954039" cy="367715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115616" y="2276872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3140968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4149080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20" idx="2"/>
          </p:cNvCxnSpPr>
          <p:nvPr/>
        </p:nvCxnSpPr>
        <p:spPr>
          <a:xfrm>
            <a:off x="1979712" y="3573016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3856092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971600" y="3856092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2512" y="3861048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5776" y="4365888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3059832" y="3861048"/>
            <a:ext cx="0" cy="50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576" y="3246378"/>
            <a:ext cx="3697808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28418" y="3625850"/>
            <a:ext cx="3600400" cy="144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4797152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Block 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irtio-scsi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Full SCSI </a:t>
            </a:r>
            <a:r>
              <a:rPr lang="en-US" altLang="ko-KR" sz="1600" dirty="0" smtClean="0"/>
              <a:t>Controller Emulation.</a:t>
            </a:r>
            <a:br>
              <a:rPr lang="en-US" altLang="ko-KR" sz="1600" dirty="0" smtClean="0"/>
            </a:br>
            <a:r>
              <a:rPr lang="en-US" altLang="ko-KR" sz="1600" dirty="0" smtClean="0"/>
              <a:t>-&gt; SCSI Controller</a:t>
            </a:r>
            <a:r>
              <a:rPr lang="ko-KR" altLang="en-US" sz="1600" dirty="0" smtClean="0"/>
              <a:t>만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하기 때문에 실제 </a:t>
            </a:r>
            <a:r>
              <a:rPr lang="en-US" altLang="ko-KR" sz="1600" dirty="0" smtClean="0"/>
              <a:t>SCSI Target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이용하거나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SCSI Target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을 추가적으로 수행해야 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-&gt; SCSI Target Emulation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QEMU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LIO</a:t>
            </a:r>
            <a:r>
              <a:rPr lang="ko-KR" altLang="en-US" sz="1600" dirty="0" smtClean="0"/>
              <a:t>를 이용 할 수 있다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/>
              <a:t>s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 (/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/>
              <a:t>s</a:t>
            </a:r>
            <a:r>
              <a:rPr lang="en-US" altLang="ko-KR" sz="1600" dirty="0" err="1" smtClean="0"/>
              <a:t>da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/>
              <a:t>s</a:t>
            </a: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-&gt; </a:t>
            </a:r>
            <a:r>
              <a:rPr lang="en-US" altLang="ko-KR" sz="1600" dirty="0"/>
              <a:t>SCSI Target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QEMU</a:t>
            </a:r>
            <a:r>
              <a:rPr lang="ko-KR" altLang="en-US" sz="1600" dirty="0" smtClean="0"/>
              <a:t>가 수행한다면 </a:t>
            </a:r>
            <a:r>
              <a:rPr lang="en-US" altLang="ko-KR" sz="1600" dirty="0"/>
              <a:t>Virtual to Physical, Physical to Virtual </a:t>
            </a:r>
            <a:r>
              <a:rPr lang="en-US" altLang="ko-KR" sz="1600" dirty="0" smtClean="0"/>
              <a:t>Migration</a:t>
            </a:r>
            <a:r>
              <a:rPr lang="ko-KR" altLang="en-US" sz="1600" dirty="0" smtClean="0"/>
              <a:t>을 쉽게 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endParaRPr lang="ko-KR" altLang="en-US" sz="3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89" y="1988840"/>
            <a:ext cx="4956711" cy="36724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8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0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2"/>
            <a:endCxn id="30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Problem of 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Global </a:t>
            </a:r>
            <a:r>
              <a:rPr lang="en-US" altLang="ko-KR" sz="2000" dirty="0" err="1" smtClean="0"/>
              <a:t>Mutex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가상 </a:t>
            </a:r>
            <a:r>
              <a:rPr lang="ko-KR" altLang="en-US" sz="1600" dirty="0" err="1" smtClean="0"/>
              <a:t>머신의</a:t>
            </a:r>
            <a:r>
              <a:rPr lang="ko-KR" altLang="en-US" sz="1600" dirty="0" smtClean="0"/>
              <a:t> 모든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Global </a:t>
            </a:r>
            <a:r>
              <a:rPr lang="en-US" altLang="ko-KR" sz="1600" dirty="0" err="1" smtClean="0"/>
              <a:t>Mutex</a:t>
            </a:r>
            <a:r>
              <a:rPr lang="ko-KR" altLang="en-US" sz="1600" dirty="0" smtClean="0"/>
              <a:t>에 의해서 </a:t>
            </a:r>
            <a:r>
              <a:rPr lang="en-US" altLang="ko-KR" sz="1600" dirty="0" smtClean="0"/>
              <a:t>Serialize </a:t>
            </a:r>
            <a:r>
              <a:rPr lang="ko-KR" altLang="en-US" sz="1600" dirty="0" smtClean="0"/>
              <a:t>되기 때문에 병렬로 처리되지 못한다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Virtio</a:t>
            </a:r>
            <a:r>
              <a:rPr lang="en-US" altLang="ko-KR" sz="1600" dirty="0" smtClean="0"/>
              <a:t> Device</a:t>
            </a:r>
            <a:r>
              <a:rPr lang="ko-KR" altLang="en-US" sz="1600" dirty="0" smtClean="0"/>
              <a:t>의 경우도 병렬로 처리되지 못한다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vHost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host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QEMU</a:t>
            </a:r>
            <a:r>
              <a:rPr lang="ko-KR" altLang="en-US" sz="1600" dirty="0" smtClean="0"/>
              <a:t>가 수행하는 </a:t>
            </a:r>
            <a:r>
              <a:rPr lang="en-US" altLang="ko-KR" sz="1600" dirty="0" err="1" smtClean="0"/>
              <a:t>VirtIO</a:t>
            </a:r>
            <a:r>
              <a:rPr lang="en-US" altLang="ko-KR" sz="1600" dirty="0" smtClean="0"/>
              <a:t> Device Emulation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Kernel Level</a:t>
            </a:r>
            <a:r>
              <a:rPr lang="ko-KR" altLang="en-US" sz="1600" dirty="0" smtClean="0"/>
              <a:t>에서 수행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QEMU Global </a:t>
            </a:r>
            <a:r>
              <a:rPr lang="en-US" altLang="ko-KR" sz="1400" dirty="0" err="1" smtClean="0"/>
              <a:t>Mutex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회피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System Call </a:t>
            </a:r>
            <a:r>
              <a:rPr lang="ko-KR" altLang="en-US" sz="1400" dirty="0" smtClean="0"/>
              <a:t>최소화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Linux Kernel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vhost</a:t>
            </a:r>
            <a:r>
              <a:rPr lang="en-US" altLang="ko-KR" sz="1600" dirty="0" smtClean="0"/>
              <a:t>-net, </a:t>
            </a:r>
            <a:r>
              <a:rPr lang="en-US" altLang="ko-KR" sz="1600" dirty="0" err="1" smtClean="0"/>
              <a:t>vhost-scsi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종류의 </a:t>
            </a:r>
            <a:r>
              <a:rPr lang="en-US" altLang="ko-KR" sz="1600" dirty="0" err="1" smtClean="0"/>
              <a:t>vhost</a:t>
            </a:r>
            <a:r>
              <a:rPr lang="ko-KR" altLang="en-US" sz="1600" dirty="0" smtClean="0"/>
              <a:t>만 추가되어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host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vhost</a:t>
            </a:r>
            <a:r>
              <a:rPr lang="en-US" altLang="ko-KR" sz="1600" dirty="0" smtClean="0"/>
              <a:t>-net, 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vhost-scsi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디바이스 파일을 생성한다</a:t>
            </a:r>
            <a:r>
              <a:rPr lang="en-US" altLang="ko-KR" sz="1600" dirty="0" smtClean="0"/>
              <a:t>. QEMU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vhost</a:t>
            </a:r>
            <a:r>
              <a:rPr lang="ko-KR" altLang="en-US" sz="1600" dirty="0" smtClean="0"/>
              <a:t> 디바이스 파일들을 이용하여 </a:t>
            </a:r>
            <a:r>
              <a:rPr lang="en-US" altLang="ko-KR" sz="1600" dirty="0" err="1" smtClean="0"/>
              <a:t>vhost</a:t>
            </a:r>
            <a:r>
              <a:rPr lang="ko-KR" altLang="en-US" sz="1600" dirty="0" smtClean="0"/>
              <a:t>를 초기화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</a:t>
            </a:r>
            <a:r>
              <a:rPr lang="ko-KR" altLang="en-US" sz="1600" dirty="0" smtClean="0"/>
              <a:t>를 초기화하는 동안 </a:t>
            </a:r>
            <a:r>
              <a:rPr lang="en-US" altLang="ko-KR" sz="1600" b="1" dirty="0" err="1" smtClean="0"/>
              <a:t>vhost</a:t>
            </a:r>
            <a:r>
              <a:rPr lang="en-US" altLang="ko-KR" sz="1600" b="1" dirty="0" smtClean="0"/>
              <a:t>-</a:t>
            </a:r>
            <a:r>
              <a:rPr lang="en-US" altLang="ko-KR" sz="1600" b="1" dirty="0"/>
              <a:t>$</a:t>
            </a:r>
            <a:r>
              <a:rPr lang="en-US" altLang="ko-KR" sz="1600" b="1" dirty="0" smtClean="0"/>
              <a:t>QEMU-PID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kernel </a:t>
            </a:r>
            <a:r>
              <a:rPr lang="ko-KR" altLang="en-US" sz="1600" dirty="0" err="1" smtClean="0"/>
              <a:t>쓰레드를</a:t>
            </a:r>
            <a:r>
              <a:rPr lang="ko-KR" altLang="en-US" sz="1600" dirty="0" smtClean="0"/>
              <a:t> 생성한다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16" y="3439092"/>
            <a:ext cx="4442720" cy="3302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"/>
          <a:stretch/>
        </p:blipFill>
        <p:spPr>
          <a:xfrm>
            <a:off x="4619691" y="1196752"/>
            <a:ext cx="4430957" cy="33123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6376" y="3485768"/>
            <a:ext cx="648072" cy="349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5311300"/>
            <a:ext cx="4104456" cy="637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</a:t>
            </a:r>
            <a:r>
              <a:rPr lang="en-US" altLang="ko-KR" sz="3600" dirty="0" smtClean="0"/>
              <a:t>-net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</a:t>
            </a:r>
            <a:r>
              <a:rPr lang="en-US" altLang="ko-KR" sz="1600" dirty="0" smtClean="0"/>
              <a:t>-net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network device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4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macvtap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macvlan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-net Device Driver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vhost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-net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-net Emulation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958514" y="3047521"/>
            <a:ext cx="909630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virtqueue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58514" y="5733256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Device Driver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660232" y="5523233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660232" y="6093296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vhost-scsi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vhost-scsi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scsi</a:t>
            </a:r>
            <a:r>
              <a:rPr lang="en-US" altLang="ko-KR" sz="1600" dirty="0" smtClean="0"/>
              <a:t> controller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075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SCSI, SATA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0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vhost-scsi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virtio-scsi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Emulation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virtio-scsi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Device Driver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804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LIO (Linux I/O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Target)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2872" y="5720121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Block Device Driver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958514" y="3047521"/>
            <a:ext cx="909630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virtqueue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660232" y="5517232"/>
            <a:ext cx="0" cy="222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660232" y="6080162"/>
            <a:ext cx="0" cy="211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81" name="타원 80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LIO (Linux-IO Target)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Linux kernel</a:t>
            </a:r>
            <a:r>
              <a:rPr lang="ko-KR" altLang="en-US" sz="1800" dirty="0" smtClean="0"/>
              <a:t>안에서 </a:t>
            </a:r>
            <a:r>
              <a:rPr lang="en-US" altLang="ko-KR" sz="1800" dirty="0" smtClean="0"/>
              <a:t>SCSI Target</a:t>
            </a:r>
            <a:r>
              <a:rPr lang="ko-KR" altLang="en-US" sz="1800" dirty="0" smtClean="0"/>
              <a:t>을 수행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Fabric modules - SCSI Target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Frontend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Backstores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-</a:t>
            </a:r>
            <a:r>
              <a:rPr lang="en-US" altLang="ko-KR" sz="1800" dirty="0" smtClean="0"/>
              <a:t> SCSI Target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Backend</a:t>
            </a:r>
            <a:endParaRPr lang="ko-KR" altLang="en-US" sz="1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51920" y="5157192"/>
            <a:ext cx="136815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LIO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40152" y="5157192"/>
            <a:ext cx="136815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Backstores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63688" y="5157192"/>
            <a:ext cx="136815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Fabric modules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5896" y="3861048"/>
            <a:ext cx="180020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Library and API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5896" y="3284984"/>
            <a:ext cx="180020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TargetCLI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4437112"/>
            <a:ext cx="8064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8" idx="1"/>
          </p:cNvCxnSpPr>
          <p:nvPr/>
        </p:nvCxnSpPr>
        <p:spPr>
          <a:xfrm>
            <a:off x="3131840" y="5373216"/>
            <a:ext cx="7200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9" idx="1"/>
          </p:cNvCxnSpPr>
          <p:nvPr/>
        </p:nvCxnSpPr>
        <p:spPr>
          <a:xfrm>
            <a:off x="5220072" y="5373216"/>
            <a:ext cx="7200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63688" y="4437112"/>
            <a:ext cx="136815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Kernel Space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4149080"/>
            <a:ext cx="136815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User Space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4509120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FC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5576" y="4725144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FCoE</a:t>
            </a:r>
            <a:endParaRPr lang="en-US" altLang="ko-KR" sz="12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5576" y="4941168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FireWire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5576" y="5157192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iSCSI</a:t>
            </a:r>
            <a:endParaRPr lang="en-US" altLang="ko-KR" sz="12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5576" y="5373216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iSER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576" y="5589240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SRP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55576" y="5790024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loop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55576" y="6021288"/>
            <a:ext cx="79208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vHost</a:t>
            </a:r>
            <a:endParaRPr lang="en-US" altLang="ko-KR" sz="12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52320" y="4725144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FILEIO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52320" y="4939972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IBLOCK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52320" y="5157192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RBD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52320" y="5373216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pSCSI</a:t>
            </a:r>
            <a:endParaRPr lang="en-US" altLang="ko-KR" sz="12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52320" y="5592256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RAMDISK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52320" y="5805264"/>
            <a:ext cx="936104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TCMU</a:t>
            </a:r>
          </a:p>
        </p:txBody>
      </p:sp>
      <p:cxnSp>
        <p:nvCxnSpPr>
          <p:cNvPr id="41" name="직선 연결선 40"/>
          <p:cNvCxnSpPr>
            <a:stCxn id="10" idx="1"/>
            <a:endCxn id="24" idx="3"/>
          </p:cNvCxnSpPr>
          <p:nvPr/>
        </p:nvCxnSpPr>
        <p:spPr>
          <a:xfrm flipH="1" flipV="1">
            <a:off x="1547664" y="4653136"/>
            <a:ext cx="216024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1"/>
            <a:endCxn id="25" idx="3"/>
          </p:cNvCxnSpPr>
          <p:nvPr/>
        </p:nvCxnSpPr>
        <p:spPr>
          <a:xfrm flipH="1" flipV="1">
            <a:off x="1547664" y="4869160"/>
            <a:ext cx="216024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1"/>
            <a:endCxn id="26" idx="3"/>
          </p:cNvCxnSpPr>
          <p:nvPr/>
        </p:nvCxnSpPr>
        <p:spPr>
          <a:xfrm flipH="1" flipV="1">
            <a:off x="1547664" y="5085184"/>
            <a:ext cx="21602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0" idx="1"/>
          </p:cNvCxnSpPr>
          <p:nvPr/>
        </p:nvCxnSpPr>
        <p:spPr>
          <a:xfrm flipH="1" flipV="1">
            <a:off x="1547664" y="5301208"/>
            <a:ext cx="216024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0" idx="1"/>
          </p:cNvCxnSpPr>
          <p:nvPr/>
        </p:nvCxnSpPr>
        <p:spPr>
          <a:xfrm flipH="1">
            <a:off x="1547664" y="5373216"/>
            <a:ext cx="216024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1"/>
            <a:endCxn id="29" idx="3"/>
          </p:cNvCxnSpPr>
          <p:nvPr/>
        </p:nvCxnSpPr>
        <p:spPr>
          <a:xfrm flipH="1">
            <a:off x="1547664" y="5373216"/>
            <a:ext cx="21602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0" idx="1"/>
            <a:endCxn id="30" idx="3"/>
          </p:cNvCxnSpPr>
          <p:nvPr/>
        </p:nvCxnSpPr>
        <p:spPr>
          <a:xfrm flipH="1">
            <a:off x="1547664" y="5373216"/>
            <a:ext cx="216024" cy="56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0" idx="1"/>
            <a:endCxn id="31" idx="3"/>
          </p:cNvCxnSpPr>
          <p:nvPr/>
        </p:nvCxnSpPr>
        <p:spPr>
          <a:xfrm flipH="1">
            <a:off x="1547664" y="5373216"/>
            <a:ext cx="216024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9" idx="3"/>
          </p:cNvCxnSpPr>
          <p:nvPr/>
        </p:nvCxnSpPr>
        <p:spPr>
          <a:xfrm flipV="1">
            <a:off x="7308304" y="4869160"/>
            <a:ext cx="144016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9" idx="3"/>
            <a:endCxn id="33" idx="1"/>
          </p:cNvCxnSpPr>
          <p:nvPr/>
        </p:nvCxnSpPr>
        <p:spPr>
          <a:xfrm flipV="1">
            <a:off x="7308304" y="5083988"/>
            <a:ext cx="144016" cy="289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9" idx="3"/>
            <a:endCxn id="34" idx="1"/>
          </p:cNvCxnSpPr>
          <p:nvPr/>
        </p:nvCxnSpPr>
        <p:spPr>
          <a:xfrm flipV="1">
            <a:off x="7308304" y="5301208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9" idx="3"/>
            <a:endCxn id="35" idx="1"/>
          </p:cNvCxnSpPr>
          <p:nvPr/>
        </p:nvCxnSpPr>
        <p:spPr>
          <a:xfrm>
            <a:off x="7308304" y="5373216"/>
            <a:ext cx="144016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9" idx="3"/>
            <a:endCxn id="36" idx="1"/>
          </p:cNvCxnSpPr>
          <p:nvPr/>
        </p:nvCxnSpPr>
        <p:spPr>
          <a:xfrm>
            <a:off x="7308304" y="5373216"/>
            <a:ext cx="144016" cy="363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" idx="3"/>
            <a:endCxn id="37" idx="1"/>
          </p:cNvCxnSpPr>
          <p:nvPr/>
        </p:nvCxnSpPr>
        <p:spPr>
          <a:xfrm>
            <a:off x="7308304" y="5373216"/>
            <a:ext cx="144016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TargetCLI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LIO management shell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TargetCLI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LIO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library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이용하여 제작</a:t>
            </a:r>
            <a:r>
              <a:rPr lang="ko-KR" altLang="en-US" sz="1800" dirty="0"/>
              <a:t>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36912"/>
            <a:ext cx="4968552" cy="369671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r>
              <a:rPr lang="en-US" altLang="ko-KR" sz="3200" dirty="0" smtClean="0"/>
              <a:t> + </a:t>
            </a:r>
            <a:r>
              <a:rPr lang="en-US" altLang="ko-KR" sz="3200" dirty="0" err="1" smtClean="0"/>
              <a:t>vhost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vhost-scsi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4943286" cy="36775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23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4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2"/>
            <a:endCxn id="32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(LIO)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Hardware-assisted I/O Virtualization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Problem of Software </a:t>
            </a:r>
            <a:r>
              <a:rPr lang="en-US" altLang="ko-KR" sz="3600" dirty="0"/>
              <a:t>I/O Virtualization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가상 </a:t>
            </a:r>
            <a:r>
              <a:rPr lang="ko-KR" altLang="en-US" sz="1800" dirty="0" err="1" smtClean="0"/>
              <a:t>머신의</a:t>
            </a:r>
            <a:r>
              <a:rPr lang="ko-KR" altLang="en-US" sz="1800" dirty="0" smtClean="0"/>
              <a:t> 모든 </a:t>
            </a:r>
            <a:r>
              <a:rPr lang="en-US" altLang="ko-KR" sz="1800" dirty="0" smtClean="0"/>
              <a:t>I/O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Device Emulation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과정을 거친다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Device Emulation </a:t>
            </a:r>
            <a:r>
              <a:rPr lang="ko-KR" altLang="en-US" sz="1400" dirty="0" smtClean="0"/>
              <a:t>오버헤드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긴 </a:t>
            </a:r>
            <a:r>
              <a:rPr lang="en-US" altLang="ko-KR" sz="1400" dirty="0" smtClean="0"/>
              <a:t>I/O </a:t>
            </a:r>
            <a:r>
              <a:rPr lang="ko-KR" altLang="en-US" sz="1400" dirty="0" smtClean="0"/>
              <a:t>경로</a:t>
            </a:r>
            <a:endParaRPr lang="en-US" altLang="ko-KR" sz="14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043608" y="3092584"/>
            <a:ext cx="3240360" cy="3216736"/>
            <a:chOff x="1043608" y="3092584"/>
            <a:chExt cx="3240360" cy="32167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043608" y="4219952"/>
              <a:ext cx="3240360" cy="1608936"/>
            </a:xfrm>
            <a:prstGeom prst="roundRect">
              <a:avLst>
                <a:gd name="adj" fmla="val 28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Kernel / KVM</a:t>
              </a:r>
              <a:endParaRPr lang="ko-KR" altLang="en-US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23628" y="4725144"/>
              <a:ext cx="2916324" cy="408424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Device Driver</a:t>
              </a:r>
              <a:endParaRPr lang="ko-KR" altLang="en-US" sz="14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81790" y="3092584"/>
              <a:ext cx="1602178" cy="1080120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VM</a:t>
              </a:r>
              <a:endParaRPr lang="ko-KR" altLang="en-US" sz="14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43608" y="5900896"/>
              <a:ext cx="3240360" cy="408424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Device</a:t>
              </a:r>
              <a:endParaRPr lang="ko-KR" altLang="en-US" sz="14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043608" y="3092584"/>
              <a:ext cx="1585724" cy="1080120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QEMU</a:t>
              </a:r>
              <a:endParaRPr lang="ko-KR" altLang="en-US" sz="1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70396" y="3308608"/>
              <a:ext cx="1332148" cy="408424"/>
            </a:xfrm>
            <a:prstGeom prst="roundRect">
              <a:avLst>
                <a:gd name="adj" fmla="val 5316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Device Emulation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44008" y="3092584"/>
            <a:ext cx="3240360" cy="3216736"/>
            <a:chOff x="4644008" y="3092584"/>
            <a:chExt cx="3240360" cy="32167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44008" y="4219952"/>
              <a:ext cx="3240360" cy="1608936"/>
            </a:xfrm>
            <a:prstGeom prst="roundRect">
              <a:avLst>
                <a:gd name="adj" fmla="val 28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Kernel / KVM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4028" y="4388728"/>
              <a:ext cx="2916324" cy="408424"/>
            </a:xfrm>
            <a:prstGeom prst="roundRect">
              <a:avLst>
                <a:gd name="adj" fmla="val 5316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Device Emulation (</a:t>
              </a:r>
              <a:r>
                <a:rPr lang="en-US" altLang="ko-KR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vhost</a:t>
              </a:r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824028" y="5036800"/>
              <a:ext cx="2916324" cy="408424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Device Driver</a:t>
              </a:r>
              <a:endParaRPr lang="ko-KR" altLang="en-US" sz="14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282190" y="3092584"/>
              <a:ext cx="1602178" cy="1080120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VM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644008" y="5900896"/>
              <a:ext cx="3240360" cy="408424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Device</a:t>
              </a:r>
              <a:endParaRPr lang="ko-KR" altLang="en-US" sz="14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3092584"/>
              <a:ext cx="1585724" cy="1080120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QEMU</a:t>
              </a:r>
              <a:endParaRPr lang="ko-KR" altLang="en-US" sz="1400" dirty="0"/>
            </a:p>
          </p:txBody>
        </p:sp>
      </p:grpSp>
      <p:sp>
        <p:nvSpPr>
          <p:cNvPr id="19" name="자유형 18"/>
          <p:cNvSpPr/>
          <p:nvPr/>
        </p:nvSpPr>
        <p:spPr>
          <a:xfrm>
            <a:off x="2267744" y="3719072"/>
            <a:ext cx="1197755" cy="745352"/>
          </a:xfrm>
          <a:custGeom>
            <a:avLst/>
            <a:gdLst>
              <a:gd name="connsiteX0" fmla="*/ 1160289 w 1160289"/>
              <a:gd name="connsiteY0" fmla="*/ 453358 h 745352"/>
              <a:gd name="connsiteX1" fmla="*/ 1160289 w 1160289"/>
              <a:gd name="connsiteY1" fmla="*/ 745352 h 745352"/>
              <a:gd name="connsiteX2" fmla="*/ 0 w 1160289"/>
              <a:gd name="connsiteY2" fmla="*/ 745352 h 745352"/>
              <a:gd name="connsiteX3" fmla="*/ 0 w 1160289"/>
              <a:gd name="connsiteY3" fmla="*/ 0 h 74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289" h="745352">
                <a:moveTo>
                  <a:pt x="1160289" y="453358"/>
                </a:moveTo>
                <a:lnTo>
                  <a:pt x="1160289" y="745352"/>
                </a:lnTo>
                <a:lnTo>
                  <a:pt x="0" y="745352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719072"/>
            <a:ext cx="0" cy="10060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403648" y="5134844"/>
            <a:ext cx="0" cy="76605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7083279" y="4172704"/>
            <a:ext cx="1" cy="2160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083279" y="4797152"/>
            <a:ext cx="2" cy="2396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083281" y="5445224"/>
            <a:ext cx="0" cy="4556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Hardware-assisted I/O Virtualization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Device Emulation Overhead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SR-IOV (Single Root-IO </a:t>
            </a:r>
            <a:r>
              <a:rPr lang="en-US" altLang="ko-KR" sz="1600" dirty="0" err="1" smtClean="0"/>
              <a:t>Virtualiation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가상 </a:t>
            </a:r>
            <a:r>
              <a:rPr lang="ko-KR" altLang="en-US" sz="2000" dirty="0" err="1" smtClean="0"/>
              <a:t>머신의</a:t>
            </a:r>
            <a:r>
              <a:rPr lang="ko-KR" altLang="en-US" sz="2000" dirty="0" smtClean="0"/>
              <a:t> 긴 </a:t>
            </a:r>
            <a:r>
              <a:rPr lang="en-US" altLang="ko-KR" sz="2000" dirty="0" smtClean="0"/>
              <a:t>I/O </a:t>
            </a:r>
            <a:r>
              <a:rPr lang="ko-KR" altLang="en-US" sz="2000" dirty="0" smtClean="0"/>
              <a:t>경로 단축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Data </a:t>
            </a:r>
            <a:r>
              <a:rPr lang="ko-KR" altLang="en-US" sz="1600" dirty="0" smtClean="0"/>
              <a:t>경로 단축 </a:t>
            </a:r>
            <a:r>
              <a:rPr lang="en-US" altLang="ko-KR" sz="1600" dirty="0" smtClean="0"/>
              <a:t>-&gt; IOMMU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Interrupt </a:t>
            </a:r>
            <a:r>
              <a:rPr lang="ko-KR" altLang="en-US" sz="1600" dirty="0" smtClean="0"/>
              <a:t>경로 단축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가능하지만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제약사항</a:t>
            </a:r>
            <a:r>
              <a:rPr lang="ko-KR" altLang="en-US" sz="1600" dirty="0" smtClean="0"/>
              <a:t>으로 인해서 거의 사용되지 않음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(Intel VT-d)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장치의 </a:t>
            </a:r>
            <a:r>
              <a:rPr lang="en-US" altLang="ko-KR" sz="1600" dirty="0"/>
              <a:t>DMA</a:t>
            </a:r>
            <a:r>
              <a:rPr lang="ko-KR" altLang="en-US" sz="1600" dirty="0"/>
              <a:t>시 </a:t>
            </a:r>
            <a:r>
              <a:rPr lang="en-US" altLang="ko-KR" sz="1600" dirty="0" smtClean="0"/>
              <a:t>DMA Address</a:t>
            </a:r>
            <a:r>
              <a:rPr lang="ko-KR" altLang="en-US" sz="1600" dirty="0" smtClean="0"/>
              <a:t>를 가상주소에서 </a:t>
            </a:r>
            <a:r>
              <a:rPr lang="ko-KR" altLang="en-US" sz="1600" dirty="0"/>
              <a:t>물리주소로 </a:t>
            </a:r>
            <a:r>
              <a:rPr lang="en-US" altLang="ko-KR" sz="1600" dirty="0" smtClean="0"/>
              <a:t>Remapping</a:t>
            </a:r>
            <a:r>
              <a:rPr lang="ko-KR" altLang="en-US" sz="1600" dirty="0" smtClean="0"/>
              <a:t>하는 장치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Guest</a:t>
            </a:r>
            <a:r>
              <a:rPr lang="ko-KR" altLang="en-US" sz="1200" dirty="0" smtClean="0"/>
              <a:t>는 자신이 보는 </a:t>
            </a:r>
            <a:r>
              <a:rPr lang="en-US" altLang="ko-KR" sz="1200" dirty="0"/>
              <a:t>Guest</a:t>
            </a:r>
            <a:r>
              <a:rPr lang="ko-KR" altLang="en-US" sz="1200" dirty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를 기준으로 </a:t>
            </a:r>
            <a:r>
              <a:rPr lang="en-US" altLang="ko-KR" sz="1200" dirty="0" smtClean="0"/>
              <a:t>I/O </a:t>
            </a:r>
            <a:r>
              <a:rPr lang="ko-KR" altLang="en-US" sz="1200" dirty="0" smtClean="0"/>
              <a:t>장치에게 </a:t>
            </a:r>
            <a:r>
              <a:rPr lang="en-US" altLang="ko-KR" sz="1200" dirty="0" smtClean="0"/>
              <a:t>DMA</a:t>
            </a:r>
            <a:r>
              <a:rPr lang="ko-KR" altLang="en-US" sz="1200" dirty="0" smtClean="0"/>
              <a:t>를 하도록 설정한다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DMA</a:t>
            </a:r>
            <a:r>
              <a:rPr lang="ko-KR" altLang="en-US" sz="1200" dirty="0" smtClean="0"/>
              <a:t>는 가상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Guest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가 아니라 실제 메모리 주소인 </a:t>
            </a:r>
            <a:r>
              <a:rPr lang="en-US" altLang="ko-KR" sz="1200" dirty="0" smtClean="0"/>
              <a:t>Host Physical Address</a:t>
            </a:r>
            <a:r>
              <a:rPr lang="ko-KR" altLang="en-US" sz="1200" dirty="0" smtClean="0"/>
              <a:t>를 기준으로 요청해야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IOMMU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통해서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DMA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Guest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Host 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로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Remapping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한다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I/O </a:t>
            </a:r>
            <a:r>
              <a:rPr lang="ko-KR" altLang="en-US" sz="1600" dirty="0"/>
              <a:t>장치의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</a:t>
            </a:r>
            <a:r>
              <a:rPr lang="en-US" altLang="ko-KR" sz="1600" dirty="0"/>
              <a:t>Hypervisor(Host)</a:t>
            </a:r>
            <a:r>
              <a:rPr lang="ko-KR" altLang="en-US" sz="1600" dirty="0"/>
              <a:t>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Passthrough</a:t>
            </a:r>
            <a:r>
              <a:rPr lang="ko-KR" altLang="en-US" sz="1600" dirty="0"/>
              <a:t> 하도록 도와준다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1" y="3675757"/>
            <a:ext cx="5423377" cy="27775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물리 </a:t>
            </a:r>
            <a:r>
              <a:rPr lang="en-US" altLang="ko-KR" sz="2000" dirty="0" smtClean="0"/>
              <a:t>I/O </a:t>
            </a:r>
            <a:r>
              <a:rPr lang="ko-KR" altLang="en-US" sz="2000" dirty="0" smtClean="0"/>
              <a:t>장치에 관계없이 다수의 </a:t>
            </a:r>
            <a:r>
              <a:rPr lang="ko-KR" altLang="en-US" sz="2000" b="1" dirty="0" smtClean="0"/>
              <a:t>가상 </a:t>
            </a:r>
            <a:r>
              <a:rPr lang="en-US" altLang="ko-KR" sz="2000" b="1" dirty="0" smtClean="0"/>
              <a:t>I/O </a:t>
            </a:r>
            <a:r>
              <a:rPr lang="ko-KR" altLang="en-US" sz="2000" b="1" dirty="0" smtClean="0"/>
              <a:t>장치</a:t>
            </a:r>
            <a:r>
              <a:rPr lang="ko-KR" altLang="en-US" sz="2000" dirty="0" smtClean="0"/>
              <a:t>를 생성하고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가상 </a:t>
            </a:r>
            <a:r>
              <a:rPr lang="ko-KR" altLang="en-US" sz="2000" dirty="0" err="1" smtClean="0"/>
              <a:t>머신에게</a:t>
            </a:r>
            <a:r>
              <a:rPr lang="ko-KR" altLang="en-US" sz="2000" dirty="0" smtClean="0"/>
              <a:t> 제공하는 기법</a:t>
            </a:r>
            <a:r>
              <a:rPr lang="en-US" altLang="ko-KR" sz="2000" dirty="0" smtClean="0"/>
              <a:t>.</a:t>
            </a:r>
            <a:endParaRPr lang="en-US" altLang="ko-KR" sz="18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1773218" y="2924944"/>
            <a:ext cx="5751110" cy="3312368"/>
            <a:chOff x="1773218" y="2924944"/>
            <a:chExt cx="5751110" cy="331236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73218" y="4581128"/>
              <a:ext cx="5751110" cy="1656184"/>
            </a:xfrm>
            <a:prstGeom prst="roundRect">
              <a:avLst>
                <a:gd name="adj" fmla="val 29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Hypervisor</a:t>
              </a:r>
              <a:endParaRPr lang="ko-KR" altLang="en-US" sz="14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63888" y="4725144"/>
              <a:ext cx="2169770" cy="1134126"/>
            </a:xfrm>
            <a:prstGeom prst="roundRect">
              <a:avLst>
                <a:gd name="adj" fmla="val 47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Physical Device</a:t>
              </a:r>
              <a:endParaRPr lang="ko-KR" altLang="en-US" sz="14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538" y="4653136"/>
              <a:ext cx="1008112" cy="100811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426" y="4797152"/>
              <a:ext cx="936104" cy="716324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1779702" y="2924944"/>
              <a:ext cx="2385794" cy="1656184"/>
            </a:xfrm>
            <a:prstGeom prst="roundRect">
              <a:avLst>
                <a:gd name="adj" fmla="val 29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VM 01</a:t>
              </a:r>
              <a:endParaRPr lang="ko-KR" altLang="en-US" sz="1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85618" y="3023240"/>
              <a:ext cx="2169770" cy="1134126"/>
            </a:xfrm>
            <a:prstGeom prst="roundRect">
              <a:avLst>
                <a:gd name="adj" fmla="val 47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Virtual Device</a:t>
              </a:r>
              <a:endParaRPr lang="ko-KR" altLang="en-US" sz="14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68" y="2951232"/>
              <a:ext cx="1008112" cy="100811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156" y="3095248"/>
              <a:ext cx="936104" cy="716324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4283968" y="2924944"/>
              <a:ext cx="2385794" cy="1656184"/>
            </a:xfrm>
            <a:prstGeom prst="roundRect">
              <a:avLst>
                <a:gd name="adj" fmla="val 29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VM 02</a:t>
              </a:r>
              <a:endParaRPr lang="ko-KR" altLang="en-US" sz="14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389884" y="3023240"/>
              <a:ext cx="2169770" cy="1134126"/>
            </a:xfrm>
            <a:prstGeom prst="roundRect">
              <a:avLst>
                <a:gd name="adj" fmla="val 47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Virtual Device</a:t>
              </a:r>
              <a:endParaRPr lang="ko-KR" altLang="en-US" sz="14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534" y="2951232"/>
              <a:ext cx="1008112" cy="100811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422" y="3095248"/>
              <a:ext cx="936104" cy="716324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6876256" y="371703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92280" y="371703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308304" y="371703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Flow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27784" y="1412776"/>
            <a:ext cx="3816424" cy="2952328"/>
          </a:xfrm>
          <a:prstGeom prst="roundRect">
            <a:avLst>
              <a:gd name="adj" fmla="val 39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Processor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1800" y="1520788"/>
            <a:ext cx="720080" cy="504056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Core0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800" y="2024844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MMU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276872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EPT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Core1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07904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Core2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1528889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2032945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2284973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2744924"/>
            <a:ext cx="1944216" cy="1188132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Northbridge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63888" y="4725144"/>
            <a:ext cx="1944216" cy="864096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Intel Chipset</a:t>
            </a:r>
          </a:p>
          <a:p>
            <a:pPr algn="ctr"/>
            <a:r>
              <a:rPr lang="en-US" altLang="ko-KR" sz="1400" dirty="0" smtClean="0"/>
              <a:t>(Southbridge)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7650" y="335699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3.0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08330" y="263691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 memory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63888" y="3176972"/>
            <a:ext cx="1944216" cy="288032"/>
          </a:xfrm>
          <a:prstGeom prst="roundRect">
            <a:avLst>
              <a:gd name="adj" fmla="val 174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IOMMU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23754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2.0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0" idx="3"/>
          </p:cNvCxnSpPr>
          <p:nvPr/>
        </p:nvCxnSpPr>
        <p:spPr>
          <a:xfrm>
            <a:off x="2123728" y="3681028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2" idx="1"/>
          </p:cNvCxnSpPr>
          <p:nvPr/>
        </p:nvCxnSpPr>
        <p:spPr>
          <a:xfrm>
            <a:off x="5508104" y="2960948"/>
            <a:ext cx="140022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60" idx="1"/>
          </p:cNvCxnSpPr>
          <p:nvPr/>
        </p:nvCxnSpPr>
        <p:spPr>
          <a:xfrm>
            <a:off x="5508104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3"/>
            <a:endCxn id="18" idx="1"/>
          </p:cNvCxnSpPr>
          <p:nvPr/>
        </p:nvCxnSpPr>
        <p:spPr>
          <a:xfrm>
            <a:off x="3059832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2"/>
            <a:endCxn id="18" idx="0"/>
          </p:cNvCxnSpPr>
          <p:nvPr/>
        </p:nvCxnSpPr>
        <p:spPr>
          <a:xfrm>
            <a:off x="4535996" y="3933056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803874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40065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SATA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>
            <a:stCxn id="45" idx="0"/>
            <a:endCxn id="18" idx="2"/>
          </p:cNvCxnSpPr>
          <p:nvPr/>
        </p:nvCxnSpPr>
        <p:spPr>
          <a:xfrm flipV="1">
            <a:off x="3471913" y="5589240"/>
            <a:ext cx="1064083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6" idx="0"/>
            <a:endCxn id="18" idx="2"/>
          </p:cNvCxnSpPr>
          <p:nvPr/>
        </p:nvCxnSpPr>
        <p:spPr>
          <a:xfrm flipH="1" flipV="1">
            <a:off x="4535996" y="5589240"/>
            <a:ext cx="972108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012160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64" name="자유형 63"/>
          <p:cNvSpPr/>
          <p:nvPr/>
        </p:nvSpPr>
        <p:spPr>
          <a:xfrm>
            <a:off x="3133725" y="2028825"/>
            <a:ext cx="3771900" cy="790575"/>
          </a:xfrm>
          <a:custGeom>
            <a:avLst/>
            <a:gdLst>
              <a:gd name="connsiteX0" fmla="*/ 0 w 3771900"/>
              <a:gd name="connsiteY0" fmla="*/ 0 h 790575"/>
              <a:gd name="connsiteX1" fmla="*/ 0 w 3771900"/>
              <a:gd name="connsiteY1" fmla="*/ 790575 h 790575"/>
              <a:gd name="connsiteX2" fmla="*/ 3771900 w 37719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790575">
                <a:moveTo>
                  <a:pt x="0" y="0"/>
                </a:moveTo>
                <a:lnTo>
                  <a:pt x="0" y="790575"/>
                </a:lnTo>
                <a:lnTo>
                  <a:pt x="3771900" y="790575"/>
                </a:ln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4629150" y="3095625"/>
            <a:ext cx="2276475" cy="1905000"/>
          </a:xfrm>
          <a:custGeom>
            <a:avLst/>
            <a:gdLst>
              <a:gd name="connsiteX0" fmla="*/ 1381125 w 2276475"/>
              <a:gd name="connsiteY0" fmla="*/ 1905000 h 1905000"/>
              <a:gd name="connsiteX1" fmla="*/ 0 w 2276475"/>
              <a:gd name="connsiteY1" fmla="*/ 1905000 h 1905000"/>
              <a:gd name="connsiteX2" fmla="*/ 0 w 2276475"/>
              <a:gd name="connsiteY2" fmla="*/ 0 h 1905000"/>
              <a:gd name="connsiteX3" fmla="*/ 2276475 w 2276475"/>
              <a:gd name="connsiteY3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905000">
                <a:moveTo>
                  <a:pt x="1381125" y="1905000"/>
                </a:moveTo>
                <a:lnTo>
                  <a:pt x="0" y="1905000"/>
                </a:lnTo>
                <a:lnTo>
                  <a:pt x="0" y="0"/>
                </a:lnTo>
                <a:lnTo>
                  <a:pt x="2276475" y="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Page Walk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장치는 전용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을 가지고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단계 </a:t>
            </a:r>
            <a:r>
              <a:rPr lang="en-US" altLang="ko-KR" sz="1600" dirty="0" smtClean="0"/>
              <a:t>Page Walk </a:t>
            </a:r>
            <a:r>
              <a:rPr lang="ko-KR" altLang="en-US" sz="1600" dirty="0" smtClean="0"/>
              <a:t>수행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58018" y="3003522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Bus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34082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Device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54162" y="3003522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969782" y="3003522"/>
            <a:ext cx="53094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25255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4-Level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500724" y="3003522"/>
            <a:ext cx="75183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000000000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526953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Offset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740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7835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5984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4521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382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63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57259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57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2572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56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006367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48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0175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47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247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39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38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64327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9300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3536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647196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74060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5644" y="280980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103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7703" y="2564904"/>
            <a:ext cx="109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Requestor ID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716016" y="2564904"/>
            <a:ext cx="1798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Guest Physical Address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805306" y="371703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957434" y="386104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644008" y="407707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5592864" y="422108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528968" y="4365104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452320" y="4509120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805306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자유형 53"/>
          <p:cNvSpPr/>
          <p:nvPr/>
        </p:nvSpPr>
        <p:spPr>
          <a:xfrm>
            <a:off x="573534" y="3365624"/>
            <a:ext cx="234950" cy="1323516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717432" y="3617652"/>
            <a:ext cx="234950" cy="1071488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중괄호 55"/>
          <p:cNvSpPr/>
          <p:nvPr/>
        </p:nvSpPr>
        <p:spPr>
          <a:xfrm rot="16200000" flipH="1">
            <a:off x="1635856" y="2927810"/>
            <a:ext cx="166378" cy="11687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957434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61" idx="3"/>
          </p:cNvCxnSpPr>
          <p:nvPr/>
        </p:nvCxnSpPr>
        <p:spPr>
          <a:xfrm>
            <a:off x="539552" y="5157192"/>
            <a:ext cx="2689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5404" y="5049180"/>
            <a:ext cx="524148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Base</a:t>
            </a:r>
            <a:endParaRPr lang="ko-KR" altLang="en-US" sz="1200" dirty="0"/>
          </a:p>
        </p:txBody>
      </p:sp>
      <p:sp>
        <p:nvSpPr>
          <p:cNvPr id="63" name="자유형 62"/>
          <p:cNvSpPr/>
          <p:nvPr/>
        </p:nvSpPr>
        <p:spPr>
          <a:xfrm>
            <a:off x="1399034" y="4680074"/>
            <a:ext cx="571500" cy="62230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4381155" y="3365624"/>
            <a:ext cx="234950" cy="157554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44008" y="483315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6" name="자유형 65"/>
          <p:cNvSpPr/>
          <p:nvPr/>
        </p:nvSpPr>
        <p:spPr>
          <a:xfrm>
            <a:off x="2560340" y="4680074"/>
            <a:ext cx="2083668" cy="837158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92864" y="465313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8" name="자유형 67"/>
          <p:cNvSpPr/>
          <p:nvPr/>
        </p:nvSpPr>
        <p:spPr>
          <a:xfrm>
            <a:off x="5389727" y="3365624"/>
            <a:ext cx="203137" cy="139552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6181680" y="4738030"/>
            <a:ext cx="371426" cy="1067234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527265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자유형 70"/>
          <p:cNvSpPr/>
          <p:nvPr/>
        </p:nvSpPr>
        <p:spPr>
          <a:xfrm>
            <a:off x="630203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723628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06893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5886789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708615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452320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7" name="자유형 76"/>
          <p:cNvSpPr/>
          <p:nvPr/>
        </p:nvSpPr>
        <p:spPr>
          <a:xfrm>
            <a:off x="7116081" y="5121188"/>
            <a:ext cx="371426" cy="828092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5256495" y="4941168"/>
            <a:ext cx="336369" cy="72008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6" idx="3"/>
          </p:cNvCxnSpPr>
          <p:nvPr/>
        </p:nvCxnSpPr>
        <p:spPr>
          <a:xfrm>
            <a:off x="8041136" y="5121188"/>
            <a:ext cx="275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83610" y="4797152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 Physical </a:t>
            </a:r>
          </a:p>
          <a:p>
            <a:pPr algn="ctr"/>
            <a:r>
              <a:rPr lang="en-US" altLang="ko-KR" sz="1200" dirty="0" smtClean="0"/>
              <a:t>Address</a:t>
            </a:r>
            <a:endParaRPr lang="ko-KR" altLang="en-US" sz="12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2756942" y="2492896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APIC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5566" y="3140968"/>
            <a:ext cx="1602178" cy="9844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73578" y="3549392"/>
            <a:ext cx="1386154" cy="48043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Advanced Programmable Interrupt Controller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I/O APIC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Local APIC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627784" y="3140968"/>
            <a:ext cx="1602178" cy="9844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35796" y="3549392"/>
            <a:ext cx="1386154" cy="48043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3140968"/>
            <a:ext cx="1602178" cy="9844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2020" y="3549392"/>
            <a:ext cx="1386154" cy="48043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60232" y="3140968"/>
            <a:ext cx="1602178" cy="9844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244" y="3549392"/>
            <a:ext cx="1386154" cy="48043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64254" y="5123618"/>
            <a:ext cx="1599468" cy="595965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 APIC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75656" y="4989552"/>
            <a:ext cx="1386154" cy="864096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MSI</a:t>
            </a:r>
          </a:p>
          <a:p>
            <a:pPr algn="ctr"/>
            <a:r>
              <a:rPr lang="en-US" altLang="ko-KR" sz="1200" dirty="0" smtClean="0"/>
              <a:t>Capable</a:t>
            </a:r>
          </a:p>
          <a:p>
            <a:pPr algn="ctr"/>
            <a:r>
              <a:rPr lang="en-US" altLang="ko-KR" sz="1200" dirty="0" smtClean="0"/>
              <a:t>Device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66166" y="4989552"/>
            <a:ext cx="1386154" cy="864096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Legacy</a:t>
            </a:r>
          </a:p>
          <a:p>
            <a:pPr algn="ctr"/>
            <a:r>
              <a:rPr lang="en-US" altLang="ko-KR" sz="1200" dirty="0" smtClean="0"/>
              <a:t>PCI</a:t>
            </a:r>
          </a:p>
          <a:p>
            <a:pPr algn="ctr"/>
            <a:r>
              <a:rPr lang="en-US" altLang="ko-KR" sz="1200" dirty="0" smtClean="0"/>
              <a:t>Device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65566" y="4557504"/>
            <a:ext cx="7596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3428873" y="4125456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466655" y="4125456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45097" y="4125456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461321" y="4125456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95736" y="4557504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15" idx="1"/>
          </p:cNvCxnSpPr>
          <p:nvPr/>
        </p:nvCxnSpPr>
        <p:spPr>
          <a:xfrm flipV="1">
            <a:off x="5263722" y="5421600"/>
            <a:ext cx="802444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0"/>
          </p:cNvCxnSpPr>
          <p:nvPr/>
        </p:nvCxnSpPr>
        <p:spPr>
          <a:xfrm flipV="1">
            <a:off x="4463988" y="4557504"/>
            <a:ext cx="0" cy="56611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3272971" y="4036995"/>
            <a:ext cx="2779486" cy="1262743"/>
          </a:xfrm>
          <a:custGeom>
            <a:avLst/>
            <a:gdLst>
              <a:gd name="connsiteX0" fmla="*/ 2779486 w 2779486"/>
              <a:gd name="connsiteY0" fmla="*/ 1262743 h 1262743"/>
              <a:gd name="connsiteX1" fmla="*/ 1153886 w 2779486"/>
              <a:gd name="connsiteY1" fmla="*/ 1262743 h 1262743"/>
              <a:gd name="connsiteX2" fmla="*/ 1132115 w 2779486"/>
              <a:gd name="connsiteY2" fmla="*/ 1262743 h 1262743"/>
              <a:gd name="connsiteX3" fmla="*/ 1095829 w 2779486"/>
              <a:gd name="connsiteY3" fmla="*/ 1262743 h 1262743"/>
              <a:gd name="connsiteX4" fmla="*/ 1095829 w 2779486"/>
              <a:gd name="connsiteY4" fmla="*/ 609600 h 1262743"/>
              <a:gd name="connsiteX5" fmla="*/ 0 w 2779486"/>
              <a:gd name="connsiteY5" fmla="*/ 609600 h 1262743"/>
              <a:gd name="connsiteX6" fmla="*/ 0 w 2779486"/>
              <a:gd name="connsiteY6" fmla="*/ 0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9486" h="1262743">
                <a:moveTo>
                  <a:pt x="2779486" y="1262743"/>
                </a:moveTo>
                <a:lnTo>
                  <a:pt x="1153886" y="1262743"/>
                </a:lnTo>
                <a:lnTo>
                  <a:pt x="1132115" y="1262743"/>
                </a:lnTo>
                <a:lnTo>
                  <a:pt x="1095829" y="1262743"/>
                </a:lnTo>
                <a:lnTo>
                  <a:pt x="1095829" y="609600"/>
                </a:lnTo>
                <a:lnTo>
                  <a:pt x="0" y="60960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자유형 32"/>
          <p:cNvSpPr/>
          <p:nvPr/>
        </p:nvSpPr>
        <p:spPr>
          <a:xfrm>
            <a:off x="1320800" y="4051510"/>
            <a:ext cx="783771" cy="928914"/>
          </a:xfrm>
          <a:custGeom>
            <a:avLst/>
            <a:gdLst>
              <a:gd name="connsiteX0" fmla="*/ 783771 w 783771"/>
              <a:gd name="connsiteY0" fmla="*/ 928914 h 928914"/>
              <a:gd name="connsiteX1" fmla="*/ 783771 w 783771"/>
              <a:gd name="connsiteY1" fmla="*/ 580571 h 928914"/>
              <a:gd name="connsiteX2" fmla="*/ 0 w 783771"/>
              <a:gd name="connsiteY2" fmla="*/ 580571 h 928914"/>
              <a:gd name="connsiteX3" fmla="*/ 0 w 783771"/>
              <a:gd name="connsiteY3" fmla="*/ 0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928914">
                <a:moveTo>
                  <a:pt x="783771" y="928914"/>
                </a:moveTo>
                <a:lnTo>
                  <a:pt x="783771" y="580571"/>
                </a:lnTo>
                <a:lnTo>
                  <a:pt x="0" y="580571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자유형 34"/>
          <p:cNvSpPr/>
          <p:nvPr/>
        </p:nvSpPr>
        <p:spPr>
          <a:xfrm>
            <a:off x="5551714" y="4029738"/>
            <a:ext cx="1799772" cy="449943"/>
          </a:xfrm>
          <a:custGeom>
            <a:avLst/>
            <a:gdLst>
              <a:gd name="connsiteX0" fmla="*/ 0 w 1799772"/>
              <a:gd name="connsiteY0" fmla="*/ 0 h 449943"/>
              <a:gd name="connsiteX1" fmla="*/ 0 w 1799772"/>
              <a:gd name="connsiteY1" fmla="*/ 449943 h 449943"/>
              <a:gd name="connsiteX2" fmla="*/ 1799772 w 1799772"/>
              <a:gd name="connsiteY2" fmla="*/ 449943 h 449943"/>
              <a:gd name="connsiteX3" fmla="*/ 1799772 w 1799772"/>
              <a:gd name="connsiteY3" fmla="*/ 21772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2" h="449943">
                <a:moveTo>
                  <a:pt x="0" y="0"/>
                </a:moveTo>
                <a:lnTo>
                  <a:pt x="0" y="449943"/>
                </a:lnTo>
                <a:lnTo>
                  <a:pt x="1799772" y="449943"/>
                </a:lnTo>
                <a:lnTo>
                  <a:pt x="1799772" y="21772"/>
                </a:lnTo>
              </a:path>
            </a:pathLst>
          </a:custGeom>
          <a:ln w="190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58523" y="4125456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</a:rPr>
              <a:t>IPI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59832" y="4557504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Legacy Interrupt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1600" y="4509120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3"/>
                </a:solidFill>
              </a:rPr>
              <a:t>MSI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SMP Affinity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Interrupt</a:t>
            </a:r>
            <a:r>
              <a:rPr lang="ko-KR" altLang="en-US" sz="1800" dirty="0" smtClean="0"/>
              <a:t>를 처리할 수 있는 </a:t>
            </a:r>
            <a:r>
              <a:rPr lang="en-US" altLang="ko-KR" sz="1800" dirty="0" smtClean="0"/>
              <a:t>Core</a:t>
            </a:r>
            <a:r>
              <a:rPr lang="ko-KR" altLang="en-US" sz="1800" dirty="0" smtClean="0"/>
              <a:t>의 집합 값</a:t>
            </a:r>
            <a:endParaRPr lang="en-US" altLang="ko-KR" sz="1800" dirty="0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2" y="3068960"/>
            <a:ext cx="5517890" cy="3754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77" y="1768741"/>
            <a:ext cx="5523035" cy="122821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331640" y="5867322"/>
            <a:ext cx="6480720" cy="792088"/>
          </a:xfrm>
          <a:prstGeom prst="roundRect">
            <a:avLst>
              <a:gd name="adj" fmla="val 116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Virtual APIC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31640" y="4469320"/>
            <a:ext cx="6480720" cy="1324566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Host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78923" y="5137292"/>
            <a:ext cx="1386154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39652" y="454313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59832" y="454313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80012" y="454313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64188" y="454313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39652" y="3605224"/>
            <a:ext cx="1476164" cy="7920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41830" y="360522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680012" y="360522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64188" y="360522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056" y="5497332"/>
            <a:ext cx="0" cy="441998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590800" y="4976468"/>
            <a:ext cx="1281545" cy="340844"/>
          </a:xfrm>
          <a:custGeom>
            <a:avLst/>
            <a:gdLst>
              <a:gd name="connsiteX0" fmla="*/ 1281545 w 1281545"/>
              <a:gd name="connsiteY0" fmla="*/ 817418 h 817418"/>
              <a:gd name="connsiteX1" fmla="*/ 0 w 1281545"/>
              <a:gd name="connsiteY1" fmla="*/ 817418 h 817418"/>
              <a:gd name="connsiteX2" fmla="*/ 0 w 1281545"/>
              <a:gd name="connsiteY2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1545" h="817418">
                <a:moveTo>
                  <a:pt x="1281545" y="817418"/>
                </a:moveTo>
                <a:lnTo>
                  <a:pt x="0" y="817418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78923" y="5939330"/>
            <a:ext cx="1386154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076056" y="6299370"/>
            <a:ext cx="0" cy="514006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583668" y="374924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Virtual APIC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9652" y="2564904"/>
            <a:ext cx="1476164" cy="7920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Guest Kernel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83669" y="2692597"/>
            <a:ext cx="1152128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03848" y="374924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42030" y="374924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26206" y="374924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41830" y="256490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203849" y="269259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86966" y="256490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42031" y="269259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64188" y="256490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26207" y="269259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590800" y="3052637"/>
            <a:ext cx="0" cy="696605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VMCS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Virtual APIC</a:t>
            </a:r>
            <a:r>
              <a:rPr lang="ko-KR" altLang="en-US" sz="1400" dirty="0" smtClean="0"/>
              <a:t>를 제공한다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vCPU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Virtual APIC</a:t>
            </a:r>
            <a:r>
              <a:rPr lang="ko-KR" altLang="en-US" sz="1400" dirty="0" smtClean="0"/>
              <a:t>를 제어한다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805216" y="3052637"/>
            <a:ext cx="0" cy="69660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805216" y="5793886"/>
            <a:ext cx="2080984" cy="325464"/>
          </a:xfrm>
          <a:custGeom>
            <a:avLst/>
            <a:gdLst>
              <a:gd name="connsiteX0" fmla="*/ 0 w 2087880"/>
              <a:gd name="connsiteY0" fmla="*/ 0 h 2019300"/>
              <a:gd name="connsiteX1" fmla="*/ 0 w 2087880"/>
              <a:gd name="connsiteY1" fmla="*/ 2019300 h 2019300"/>
              <a:gd name="connsiteX2" fmla="*/ 2087880 w 2087880"/>
              <a:gd name="connsiteY2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880" h="2019300">
                <a:moveTo>
                  <a:pt x="0" y="0"/>
                </a:moveTo>
                <a:lnTo>
                  <a:pt x="0" y="2019300"/>
                </a:lnTo>
                <a:lnTo>
                  <a:pt x="2087880" y="201930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05216" y="4074177"/>
            <a:ext cx="0" cy="39514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626006" y="6263366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IRQ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914832" y="3236600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</a:rPr>
              <a:t>EOI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20" y="2924944"/>
            <a:ext cx="4608512" cy="1107512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 flipV="1">
            <a:off x="2590800" y="4074178"/>
            <a:ext cx="0" cy="468953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 Interrupt/EOI Delivery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640" y="5507282"/>
            <a:ext cx="6480720" cy="792088"/>
          </a:xfrm>
          <a:prstGeom prst="roundRect">
            <a:avLst>
              <a:gd name="adj" fmla="val 116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4109280"/>
            <a:ext cx="6480720" cy="1324566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Host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78923" y="4777252"/>
            <a:ext cx="1386154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39652" y="418309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9832" y="418309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80012" y="418309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64188" y="4183091"/>
            <a:ext cx="1476164" cy="433337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39652" y="3245184"/>
            <a:ext cx="1476164" cy="7920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41830" y="324518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80012" y="324518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64188" y="324518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vCPU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8923" y="5579290"/>
            <a:ext cx="1386154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 APIC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056" y="5939330"/>
            <a:ext cx="0" cy="514006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583668" y="338920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Virtual APIC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39652" y="2204864"/>
            <a:ext cx="1476164" cy="79208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Guest Kernel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83669" y="2332557"/>
            <a:ext cx="1152128" cy="360040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03848" y="338920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2030" y="338920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6206" y="3389200"/>
            <a:ext cx="1152128" cy="324937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Virtual APIC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41830" y="220486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3849" y="233255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86966" y="220486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2031" y="233255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64188" y="2204864"/>
            <a:ext cx="1476164" cy="792088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Kernel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26207" y="2332557"/>
            <a:ext cx="1152128" cy="360040"/>
          </a:xfrm>
          <a:prstGeom prst="roundRect">
            <a:avLst>
              <a:gd name="adj" fmla="val 53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IDT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805216" y="2996952"/>
            <a:ext cx="2080984" cy="2808312"/>
          </a:xfrm>
          <a:custGeom>
            <a:avLst/>
            <a:gdLst>
              <a:gd name="connsiteX0" fmla="*/ 0 w 2087880"/>
              <a:gd name="connsiteY0" fmla="*/ 0 h 2019300"/>
              <a:gd name="connsiteX1" fmla="*/ 0 w 2087880"/>
              <a:gd name="connsiteY1" fmla="*/ 2019300 h 2019300"/>
              <a:gd name="connsiteX2" fmla="*/ 2087880 w 2087880"/>
              <a:gd name="connsiteY2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880" h="2019300">
                <a:moveTo>
                  <a:pt x="0" y="0"/>
                </a:moveTo>
                <a:lnTo>
                  <a:pt x="0" y="2019300"/>
                </a:lnTo>
                <a:lnTo>
                  <a:pt x="2087880" y="201930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26006" y="5903326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IRQ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14832" y="2876560"/>
            <a:ext cx="1386154" cy="480432"/>
          </a:xfrm>
          <a:prstGeom prst="roundRect">
            <a:avLst>
              <a:gd name="adj" fmla="val 531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</a:rPr>
              <a:t>EOI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가능하지만 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제약 사항</a:t>
            </a:r>
            <a:r>
              <a:rPr lang="ko-KR" altLang="en-US" sz="1400" dirty="0" smtClean="0"/>
              <a:t>이 많기 때문에 거의 사용하지 않는다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590800" y="2692597"/>
            <a:ext cx="1281545" cy="2968651"/>
          </a:xfrm>
          <a:custGeom>
            <a:avLst/>
            <a:gdLst>
              <a:gd name="connsiteX0" fmla="*/ 1281545 w 1281545"/>
              <a:gd name="connsiteY0" fmla="*/ 817418 h 817418"/>
              <a:gd name="connsiteX1" fmla="*/ 0 w 1281545"/>
              <a:gd name="connsiteY1" fmla="*/ 817418 h 817418"/>
              <a:gd name="connsiteX2" fmla="*/ 0 w 1281545"/>
              <a:gd name="connsiteY2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1545" h="817418">
                <a:moveTo>
                  <a:pt x="1281545" y="817418"/>
                </a:moveTo>
                <a:lnTo>
                  <a:pt x="0" y="817418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36912"/>
            <a:ext cx="4536504" cy="10978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 Interrupt Delivery</a:t>
            </a:r>
            <a:endParaRPr lang="ko-KR" altLang="en-US" dirty="0"/>
          </a:p>
        </p:txBody>
      </p: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Unset External-interrupt exiting bit.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8864"/>
            <a:ext cx="5688632" cy="228824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276872"/>
            <a:ext cx="5832648" cy="648072"/>
          </a:xfrm>
          <a:prstGeom prst="roundRect">
            <a:avLst>
              <a:gd name="adj" fmla="val 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4725144"/>
            <a:ext cx="6336704" cy="152429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모서리가 둥근 직사각형 126"/>
          <p:cNvSpPr/>
          <p:nvPr/>
        </p:nvSpPr>
        <p:spPr>
          <a:xfrm>
            <a:off x="4646819" y="5451764"/>
            <a:ext cx="4315444" cy="361120"/>
          </a:xfrm>
          <a:prstGeom prst="roundRect">
            <a:avLst>
              <a:gd name="adj" fmla="val 58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SMP Affinity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 Interrupt Delivery</a:t>
            </a:r>
            <a:endParaRPr lang="ko-KR" altLang="en-US" dirty="0"/>
          </a:p>
        </p:txBody>
      </p: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Problem – Host</a:t>
            </a:r>
            <a:r>
              <a:rPr lang="ko-KR" altLang="en-US" sz="1400" dirty="0" smtClean="0"/>
              <a:t>에게 전달해야 하는 인터럽트가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에게 전달될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Solution - Host </a:t>
            </a:r>
            <a:r>
              <a:rPr lang="ko-KR" altLang="en-US" sz="1400" dirty="0" smtClean="0"/>
              <a:t>전용</a:t>
            </a:r>
            <a:r>
              <a:rPr lang="en-US" altLang="ko-KR" sz="1400" dirty="0" smtClean="0"/>
              <a:t>, VM </a:t>
            </a:r>
            <a:r>
              <a:rPr lang="ko-KR" altLang="en-US" sz="1400" dirty="0" smtClean="0"/>
              <a:t>전용 </a:t>
            </a:r>
            <a:r>
              <a:rPr lang="en-US" altLang="ko-KR" sz="1400" dirty="0" smtClean="0"/>
              <a:t>Core</a:t>
            </a:r>
            <a:r>
              <a:rPr lang="ko-KR" altLang="en-US" sz="1400" dirty="0" smtClean="0"/>
              <a:t>를 할당하고</a:t>
            </a:r>
            <a:r>
              <a:rPr lang="en-US" altLang="ko-KR" sz="1400" dirty="0"/>
              <a:t>, CPU </a:t>
            </a:r>
            <a:r>
              <a:rPr lang="en-US" altLang="ko-KR" sz="1400" dirty="0" smtClean="0"/>
              <a:t>Affinity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SMP Affinity</a:t>
            </a:r>
            <a:r>
              <a:rPr lang="ko-KR" altLang="en-US" sz="1400" dirty="0" smtClean="0"/>
              <a:t>를 이용해 구분한다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37985" y="4581128"/>
            <a:ext cx="1036984" cy="792088"/>
          </a:xfrm>
          <a:prstGeom prst="roundRect">
            <a:avLst>
              <a:gd name="adj" fmla="val 58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CPU 0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7985" y="3284983"/>
            <a:ext cx="1036984" cy="1217195"/>
          </a:xfrm>
          <a:prstGeom prst="roundRect">
            <a:avLst>
              <a:gd name="adj" fmla="val 4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Host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9562" y="3839896"/>
            <a:ext cx="913830" cy="360040"/>
          </a:xfrm>
          <a:prstGeom prst="roundRect">
            <a:avLst>
              <a:gd name="adj" fmla="val 95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9562" y="4660544"/>
            <a:ext cx="913830" cy="360040"/>
          </a:xfrm>
          <a:prstGeom prst="roundRect">
            <a:avLst>
              <a:gd name="adj" fmla="val 95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Local APIC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9562" y="3357364"/>
            <a:ext cx="913830" cy="360040"/>
          </a:xfrm>
          <a:prstGeom prst="roundRect">
            <a:avLst>
              <a:gd name="adj" fmla="val 7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VMCS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7985" y="2492896"/>
            <a:ext cx="1036984" cy="720080"/>
          </a:xfrm>
          <a:prstGeom prst="roundRect">
            <a:avLst>
              <a:gd name="adj" fmla="val 4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Guest 0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9562" y="2565668"/>
            <a:ext cx="913830" cy="360040"/>
          </a:xfrm>
          <a:prstGeom prst="roundRect">
            <a:avLst>
              <a:gd name="adj" fmla="val 7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IVT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36773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CPU 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36773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Host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298350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298350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Local APIC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98350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VMCS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6121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CPU 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6121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Host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87698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387698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Local APIC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87698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VMCS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16445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CPU 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16445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Host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478022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78022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Local APIC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478022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VMCS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416445" y="2492896"/>
            <a:ext cx="1036984" cy="720080"/>
          </a:xfrm>
          <a:prstGeom prst="roundRect">
            <a:avLst>
              <a:gd name="adj" fmla="val 43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Guest 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478022" y="2565668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37984" y="5877272"/>
            <a:ext cx="2135773" cy="504056"/>
          </a:xfrm>
          <a:prstGeom prst="roundRect">
            <a:avLst>
              <a:gd name="adj" fmla="val 58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0 (for Host)</a:t>
            </a:r>
            <a:endParaRPr lang="ko-KR" altLang="en-US" sz="12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341361" y="5877272"/>
            <a:ext cx="2112068" cy="504056"/>
          </a:xfrm>
          <a:prstGeom prst="roundRect">
            <a:avLst>
              <a:gd name="adj" fmla="val 58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1 (for Guest0)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4009" y="2925708"/>
            <a:ext cx="0" cy="295156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자유형 85"/>
          <p:cNvSpPr/>
          <p:nvPr/>
        </p:nvSpPr>
        <p:spPr>
          <a:xfrm>
            <a:off x="938025" y="2934464"/>
            <a:ext cx="1691640" cy="2941320"/>
          </a:xfrm>
          <a:custGeom>
            <a:avLst/>
            <a:gdLst>
              <a:gd name="connsiteX0" fmla="*/ 1691640 w 1691640"/>
              <a:gd name="connsiteY0" fmla="*/ 2941320 h 2941320"/>
              <a:gd name="connsiteX1" fmla="*/ 1691640 w 1691640"/>
              <a:gd name="connsiteY1" fmla="*/ 2712720 h 2941320"/>
              <a:gd name="connsiteX2" fmla="*/ 0 w 1691640"/>
              <a:gd name="connsiteY2" fmla="*/ 2712720 h 2941320"/>
              <a:gd name="connsiteX3" fmla="*/ 0 w 1691640"/>
              <a:gd name="connsiteY3" fmla="*/ 0 h 294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2941320">
                <a:moveTo>
                  <a:pt x="1691640" y="2941320"/>
                </a:moveTo>
                <a:lnTo>
                  <a:pt x="1691640" y="2712720"/>
                </a:lnTo>
                <a:lnTo>
                  <a:pt x="0" y="271272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646819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646819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08396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IVT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08396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Local APIC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708396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VMCS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745607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CPU 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745607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Host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807184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807184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Local APIC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807184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VMCS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834955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834955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896532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IVT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896532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Local APIC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896532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VMCS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834955" y="2492896"/>
            <a:ext cx="1036984" cy="720080"/>
          </a:xfrm>
          <a:prstGeom prst="roundRect">
            <a:avLst>
              <a:gd name="adj" fmla="val 435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Guest</a:t>
            </a:r>
            <a:r>
              <a:rPr lang="en-US" altLang="ko-KR" sz="1200" dirty="0" smtClean="0">
                <a:solidFill>
                  <a:schemeClr val="tx1"/>
                </a:solidFill>
              </a:rPr>
              <a:t>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896532" y="2565668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IVT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925279" y="4581128"/>
            <a:ext cx="1036984" cy="792088"/>
          </a:xfrm>
          <a:prstGeom prst="roundRect">
            <a:avLst>
              <a:gd name="adj" fmla="val 58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CPU 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925279" y="3284983"/>
            <a:ext cx="1036984" cy="1217195"/>
          </a:xfrm>
          <a:prstGeom prst="roundRect">
            <a:avLst>
              <a:gd name="adj" fmla="val 40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Host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986856" y="3839896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986856" y="4660544"/>
            <a:ext cx="913830" cy="360040"/>
          </a:xfrm>
          <a:prstGeom prst="roundRect">
            <a:avLst>
              <a:gd name="adj" fmla="val 9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Local APIC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7986856" y="3357364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VMCS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925279" y="2492896"/>
            <a:ext cx="1036984" cy="720080"/>
          </a:xfrm>
          <a:prstGeom prst="roundRect">
            <a:avLst>
              <a:gd name="adj" fmla="val 43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Guest 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86856" y="2565668"/>
            <a:ext cx="913830" cy="360040"/>
          </a:xfrm>
          <a:prstGeom prst="roundRect">
            <a:avLst>
              <a:gd name="adj" fmla="val 743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IVT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646818" y="5877272"/>
            <a:ext cx="2135773" cy="504056"/>
          </a:xfrm>
          <a:prstGeom prst="roundRect">
            <a:avLst>
              <a:gd name="adj" fmla="val 58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0 (for Host)</a:t>
            </a:r>
            <a:endParaRPr lang="ko-KR" altLang="en-US" sz="12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850195" y="5877272"/>
            <a:ext cx="2112068" cy="504056"/>
          </a:xfrm>
          <a:prstGeom prst="roundRect">
            <a:avLst>
              <a:gd name="adj" fmla="val 58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1 (for Guest0)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4862843" y="4218928"/>
            <a:ext cx="0" cy="165834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40825" y="4079626"/>
            <a:ext cx="226368" cy="27860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240825" y="4079626"/>
            <a:ext cx="226368" cy="27860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7031320" y="2934464"/>
            <a:ext cx="0" cy="292381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6" name="원호 15"/>
          <p:cNvSpPr/>
          <p:nvPr/>
        </p:nvSpPr>
        <p:spPr>
          <a:xfrm>
            <a:off x="5993684" y="2128703"/>
            <a:ext cx="1357104" cy="720080"/>
          </a:xfrm>
          <a:prstGeom prst="arc">
            <a:avLst>
              <a:gd name="adj1" fmla="val 11027502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/>
          <p:cNvSpPr/>
          <p:nvPr/>
        </p:nvSpPr>
        <p:spPr>
          <a:xfrm>
            <a:off x="5993684" y="2128703"/>
            <a:ext cx="2450087" cy="720080"/>
          </a:xfrm>
          <a:prstGeom prst="arc">
            <a:avLst>
              <a:gd name="adj1" fmla="val 108593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폭발 1 19"/>
          <p:cNvSpPr/>
          <p:nvPr/>
        </p:nvSpPr>
        <p:spPr>
          <a:xfrm>
            <a:off x="4932040" y="2276872"/>
            <a:ext cx="1990779" cy="868249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Dedicate </a:t>
            </a:r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30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 EOI Delivery</a:t>
            </a:r>
            <a:endParaRPr lang="ko-KR" altLang="en-US" dirty="0"/>
          </a:p>
        </p:txBody>
      </p: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x2APIC</a:t>
            </a:r>
            <a:r>
              <a:rPr lang="ko-KR" altLang="en-US" sz="1400" dirty="0" smtClean="0"/>
              <a:t>를 이용하는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MSR(Model Specific Register)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x2APIC</a:t>
            </a:r>
            <a:r>
              <a:rPr lang="ko-KR" altLang="en-US" sz="1400" dirty="0" smtClean="0"/>
              <a:t>를 접근 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VM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x2APIC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MSR</a:t>
            </a:r>
            <a:r>
              <a:rPr lang="ko-KR" altLang="en-US" sz="1400" dirty="0" smtClean="0"/>
              <a:t>을 직접 접</a:t>
            </a:r>
            <a:r>
              <a:rPr lang="ko-KR" altLang="en-US" sz="1400" dirty="0"/>
              <a:t>근</a:t>
            </a:r>
            <a:r>
              <a:rPr lang="ko-KR" altLang="en-US" sz="1400" dirty="0" smtClean="0"/>
              <a:t>할 수 있게 설정하면</a:t>
            </a:r>
            <a:r>
              <a:rPr lang="en-US" altLang="ko-KR" sz="1400" dirty="0" smtClean="0"/>
              <a:t>, VM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EOI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x2APIC</a:t>
            </a:r>
            <a:r>
              <a:rPr lang="ko-KR" altLang="en-US" sz="1400" dirty="0" smtClean="0"/>
              <a:t>에게 직접 전달 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Problem - </a:t>
            </a:r>
            <a:r>
              <a:rPr lang="en-US" altLang="ko-KR" sz="1400" dirty="0" err="1" smtClean="0"/>
              <a:t>vIRQ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에게 전달할 경우에도 </a:t>
            </a:r>
            <a:r>
              <a:rPr lang="en-US" altLang="ko-KR" sz="1400" dirty="0" smtClean="0"/>
              <a:t>EOI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x2APIC</a:t>
            </a:r>
            <a:r>
              <a:rPr lang="ko-KR" altLang="en-US" sz="1400" dirty="0"/>
              <a:t>에게 </a:t>
            </a:r>
            <a:r>
              <a:rPr lang="ko-KR" altLang="en-US" sz="1400" dirty="0" smtClean="0"/>
              <a:t>직접 전달 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Solution - </a:t>
            </a:r>
            <a:r>
              <a:rPr lang="en-US" altLang="ko-KR" sz="1400" dirty="0" err="1" smtClean="0"/>
              <a:t>vIRQ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에게 전달할 경우 </a:t>
            </a:r>
            <a:r>
              <a:rPr lang="en-US" altLang="ko-KR" sz="1400" dirty="0" smtClean="0"/>
              <a:t>Direct EOI </a:t>
            </a:r>
            <a:r>
              <a:rPr lang="ko-KR" altLang="en-US" sz="1400" dirty="0" smtClean="0"/>
              <a:t>기능을 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43433"/>
            <a:ext cx="4824536" cy="1167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141105"/>
            <a:ext cx="4824536" cy="13842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00206966"/>
              </p:ext>
            </p:extLst>
          </p:nvPr>
        </p:nvGraphicFramePr>
        <p:xfrm>
          <a:off x="1187624" y="1772816"/>
          <a:ext cx="669674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(Intel VT-c)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Single Root I/O Virtualization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하나의 </a:t>
            </a:r>
            <a:r>
              <a:rPr lang="en-US" altLang="ko-KR" sz="1600" dirty="0" err="1" smtClean="0"/>
              <a:t>PCIe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장치를 </a:t>
            </a:r>
            <a:r>
              <a:rPr lang="ko-KR" altLang="en-US" sz="1600" b="1" dirty="0" smtClean="0"/>
              <a:t>다수의 </a:t>
            </a:r>
            <a:r>
              <a:rPr lang="en-US" altLang="ko-KR" sz="1600" b="1" dirty="0" err="1" smtClean="0"/>
              <a:t>PCIe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장치</a:t>
            </a:r>
            <a:r>
              <a:rPr lang="ko-KR" altLang="en-US" sz="1600" dirty="0" smtClean="0"/>
              <a:t>처럼 보이게 하는 </a:t>
            </a:r>
            <a:r>
              <a:rPr lang="en-US" altLang="ko-KR" sz="1600" dirty="0" smtClean="0"/>
              <a:t>Hardware</a:t>
            </a:r>
            <a:r>
              <a:rPr lang="ko-KR" altLang="en-US" sz="1600" dirty="0" smtClean="0"/>
              <a:t> 가상화 기술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PF (Physical Function)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일반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장치와 동일한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Virtual Function</a:t>
            </a:r>
            <a:r>
              <a:rPr lang="ko-KR" altLang="en-US" sz="1200" dirty="0" smtClean="0"/>
              <a:t>을 제어할 수 있는 기능을 추가로 제공한다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VF (Virtual Function)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/>
                </a:solidFill>
              </a:rPr>
              <a:t>Light-weight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Function.</a:t>
            </a:r>
            <a:br>
              <a:rPr lang="en-US" altLang="ko-KR" sz="1200" dirty="0" smtClean="0"/>
            </a:br>
            <a:r>
              <a:rPr lang="en-US" altLang="ko-KR" sz="1200" b="1" dirty="0" smtClean="0">
                <a:solidFill>
                  <a:schemeClr val="accent2"/>
                </a:solidFill>
              </a:rPr>
              <a:t>Data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송수신</a:t>
            </a:r>
            <a:r>
              <a:rPr lang="ko-KR" altLang="en-US" sz="1200" dirty="0" smtClean="0"/>
              <a:t>만을 위한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는 독립적인 </a:t>
            </a:r>
            <a:r>
              <a:rPr lang="en-US" altLang="ko-KR" sz="1200" dirty="0" smtClean="0"/>
              <a:t>Memory Space, Work queue,</a:t>
            </a:r>
            <a:br>
              <a:rPr lang="en-US" altLang="ko-KR" sz="1200" dirty="0" smtClean="0"/>
            </a:br>
            <a:r>
              <a:rPr lang="en-US" altLang="ko-KR" sz="1200" dirty="0" smtClean="0"/>
              <a:t>Interrupts, Command Processing</a:t>
            </a:r>
            <a:r>
              <a:rPr lang="ko-KR" altLang="en-US" sz="1200" dirty="0" smtClean="0"/>
              <a:t>을 갖게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Software Support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Bios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을 감지할 수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Host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관리할 수 있는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VM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조작할 수 있는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VF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15027" y="3429000"/>
            <a:ext cx="3357373" cy="244827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SR-IOV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Capable Device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32240" y="3536796"/>
            <a:ext cx="1332148" cy="82830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PF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22250" y="3611086"/>
            <a:ext cx="115212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Configuration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40" y="4437112"/>
            <a:ext cx="133214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VF 0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732240" y="4941168"/>
            <a:ext cx="133214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VF 1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28084" y="4365104"/>
            <a:ext cx="1188132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Internal</a:t>
            </a:r>
          </a:p>
          <a:p>
            <a:pPr algn="ctr"/>
            <a:r>
              <a:rPr lang="en-US" altLang="ko-KR" sz="1200" dirty="0" smtClean="0"/>
              <a:t>Routing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09982" y="4365104"/>
            <a:ext cx="666074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PCIe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Port</a:t>
            </a:r>
          </a:p>
        </p:txBody>
      </p:sp>
      <p:cxnSp>
        <p:nvCxnSpPr>
          <p:cNvPr id="11" name="직선 화살표 연결선 10"/>
          <p:cNvCxnSpPr>
            <a:stCxn id="5" idx="1"/>
          </p:cNvCxnSpPr>
          <p:nvPr/>
        </p:nvCxnSpPr>
        <p:spPr>
          <a:xfrm flipH="1">
            <a:off x="6516216" y="3950950"/>
            <a:ext cx="216024" cy="66618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  <a:endCxn id="10" idx="3"/>
          </p:cNvCxnSpPr>
          <p:nvPr/>
        </p:nvCxnSpPr>
        <p:spPr>
          <a:xfrm flipH="1">
            <a:off x="5076056" y="4581128"/>
            <a:ext cx="25202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1"/>
            <a:endCxn id="9" idx="3"/>
          </p:cNvCxnSpPr>
          <p:nvPr/>
        </p:nvCxnSpPr>
        <p:spPr>
          <a:xfrm flipH="1" flipV="1">
            <a:off x="6516216" y="4581128"/>
            <a:ext cx="216024" cy="7200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1"/>
            <a:endCxn id="9" idx="3"/>
          </p:cNvCxnSpPr>
          <p:nvPr/>
        </p:nvCxnSpPr>
        <p:spPr>
          <a:xfrm flipH="1" flipV="1">
            <a:off x="6516216" y="4581128"/>
            <a:ext cx="216024" cy="57606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SR-IOV Configuration Space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83357"/>
            <a:ext cx="3530481" cy="4309939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0" y="1916832"/>
            <a:ext cx="4390432" cy="414205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07120" y="5229200"/>
            <a:ext cx="1080120" cy="3334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587240" y="2132856"/>
            <a:ext cx="624840" cy="3254484"/>
          </a:xfrm>
          <a:custGeom>
            <a:avLst/>
            <a:gdLst>
              <a:gd name="connsiteX0" fmla="*/ 0 w 624840"/>
              <a:gd name="connsiteY0" fmla="*/ 3253740 h 3253740"/>
              <a:gd name="connsiteX1" fmla="*/ 381000 w 624840"/>
              <a:gd name="connsiteY1" fmla="*/ 3253740 h 3253740"/>
              <a:gd name="connsiteX2" fmla="*/ 381000 w 624840"/>
              <a:gd name="connsiteY2" fmla="*/ 0 h 3253740"/>
              <a:gd name="connsiteX3" fmla="*/ 624840 w 624840"/>
              <a:gd name="connsiteY3" fmla="*/ 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" h="3253740">
                <a:moveTo>
                  <a:pt x="0" y="3253740"/>
                </a:moveTo>
                <a:lnTo>
                  <a:pt x="381000" y="3253740"/>
                </a:lnTo>
                <a:lnTo>
                  <a:pt x="381000" y="0"/>
                </a:lnTo>
                <a:lnTo>
                  <a:pt x="624840" y="0"/>
                </a:lnTo>
              </a:path>
            </a:pathLst>
          </a:cu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SR-IOV + IOMMU Packet Process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37" y="1412776"/>
            <a:ext cx="3680819" cy="4968552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(1) Packet </a:t>
            </a:r>
            <a:r>
              <a:rPr lang="ko-KR" altLang="en-US" sz="1600" dirty="0" smtClean="0"/>
              <a:t>수신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(2), (3) Packet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Layer 2 Switch</a:t>
            </a:r>
            <a:r>
              <a:rPr lang="ko-KR" altLang="en-US" sz="1600" dirty="0" smtClean="0"/>
              <a:t>로 분류되어 각 </a:t>
            </a:r>
            <a:r>
              <a:rPr lang="en-US" altLang="ko-KR" sz="1600" dirty="0" smtClean="0"/>
              <a:t>VF Queue</a:t>
            </a:r>
            <a:r>
              <a:rPr lang="ko-KR" altLang="en-US" sz="1600" dirty="0" smtClean="0"/>
              <a:t>로 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(4), (5) NIC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DMA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IOMMU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VM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Receive Buffer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Packet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(6), (7) Packet </a:t>
            </a:r>
            <a:r>
              <a:rPr lang="ko-KR" altLang="en-US" sz="1600" dirty="0" smtClean="0"/>
              <a:t>전송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VM</a:t>
            </a:r>
            <a:r>
              <a:rPr lang="ko-KR" altLang="en-US" sz="1600" dirty="0" smtClean="0"/>
              <a:t>에게 인터럽트 전달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+ IOMMU Architecture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54" y="1484784"/>
            <a:ext cx="6340098" cy="48245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PCI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Software I/O Virtualization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Full-virtualization (QEMU)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I/O </a:t>
            </a:r>
            <a:r>
              <a:rPr lang="en-US" altLang="ko-KR" sz="1800" dirty="0" err="1" smtClean="0"/>
              <a:t>Paravirtualization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VirtiO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vhost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Hardware-assisted I/O Virtualization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IOMMU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Direct Interrupt/EOI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SR-IOV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Peripheral Component Interconnect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주변 장치들을 연결하기 위한 </a:t>
            </a:r>
            <a:r>
              <a:rPr lang="en-US" altLang="ko-KR" sz="1400" dirty="0" smtClean="0"/>
              <a:t>BUS </a:t>
            </a:r>
            <a:r>
              <a:rPr lang="ko-KR" altLang="en-US" sz="1400" dirty="0" smtClean="0"/>
              <a:t>규격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BUS / Device / Function Number</a:t>
            </a:r>
            <a:r>
              <a:rPr lang="ko-KR" altLang="en-US" sz="1400" dirty="0" smtClean="0"/>
              <a:t>로 장치 구별</a:t>
            </a:r>
            <a:r>
              <a:rPr lang="en-US" altLang="ko-KR" sz="1400" dirty="0" smtClean="0"/>
              <a:t>.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2996952"/>
            <a:ext cx="2880320" cy="1728192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/>
              <a:t>Processor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61180" y="3356992"/>
            <a:ext cx="1008112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Host Bridge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4941168"/>
            <a:ext cx="4027884" cy="1368152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Intel Chipset (South Bridge)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4023732"/>
            <a:ext cx="864096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Graphic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373216"/>
            <a:ext cx="864096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SATA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32248" y="5373216"/>
            <a:ext cx="864096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Eth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69292" y="5373216"/>
            <a:ext cx="864096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cxnSp>
        <p:nvCxnSpPr>
          <p:cNvPr id="13" name="직선 연결선 12"/>
          <p:cNvCxnSpPr>
            <a:stCxn id="6" idx="2"/>
            <a:endCxn id="10" idx="0"/>
          </p:cNvCxnSpPr>
          <p:nvPr/>
        </p:nvCxnSpPr>
        <p:spPr>
          <a:xfrm flipH="1">
            <a:off x="1764296" y="3933056"/>
            <a:ext cx="940" cy="144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7584" y="5157192"/>
            <a:ext cx="2880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203848" y="5373216"/>
            <a:ext cx="1007720" cy="576064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Controller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261180" y="4311764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7584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03672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93828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93828" y="594928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619672" y="4005064"/>
            <a:ext cx="864096" cy="576064"/>
          </a:xfrm>
          <a:prstGeom prst="roundRect">
            <a:avLst>
              <a:gd name="adj" fmla="val 215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Bus0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1880" y="5877272"/>
            <a:ext cx="864096" cy="576064"/>
          </a:xfrm>
          <a:prstGeom prst="roundRect">
            <a:avLst>
              <a:gd name="adj" fmla="val 215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Bus1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96" y="2938916"/>
            <a:ext cx="4644008" cy="3442412"/>
          </a:xfrm>
          <a:prstGeom prst="rect">
            <a:avLst/>
          </a:prstGeom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PCI Configure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PCI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장치마다 가지고 있는 </a:t>
            </a:r>
            <a:r>
              <a:rPr lang="en-US" altLang="ko-KR" sz="1400" dirty="0" smtClean="0"/>
              <a:t>Register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PCI </a:t>
            </a:r>
            <a:r>
              <a:rPr lang="ko-KR" altLang="en-US" sz="1400" dirty="0" smtClean="0"/>
              <a:t>장치는 고유의 </a:t>
            </a:r>
            <a:r>
              <a:rPr lang="en-US" altLang="ko-KR" sz="1400" dirty="0" smtClean="0"/>
              <a:t>Device 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Vendor ID</a:t>
            </a:r>
            <a:r>
              <a:rPr lang="ko-KR" altLang="en-US" sz="1400" dirty="0" smtClean="0"/>
              <a:t>를 가지고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부팅 시 </a:t>
            </a:r>
            <a:r>
              <a:rPr lang="en-US" altLang="ko-KR" sz="1400" dirty="0" smtClean="0"/>
              <a:t>BIOS</a:t>
            </a:r>
            <a:r>
              <a:rPr lang="ko-KR" altLang="en-US" sz="1400" dirty="0" smtClean="0"/>
              <a:t>에서 특정 메모리 영역에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운영체제는 </a:t>
            </a:r>
            <a:r>
              <a:rPr lang="en-US" altLang="ko-KR" sz="1400" dirty="0"/>
              <a:t>Base Address </a:t>
            </a:r>
            <a:r>
              <a:rPr lang="en-US" altLang="ko-KR" sz="1400" dirty="0" smtClean="0"/>
              <a:t>Register</a:t>
            </a:r>
            <a:r>
              <a:rPr lang="ko-KR" altLang="en-US" sz="1400" dirty="0" smtClean="0"/>
              <a:t>에 저장된 </a:t>
            </a:r>
            <a:r>
              <a:rPr lang="en-US" altLang="ko-KR" sz="1400" dirty="0" smtClean="0"/>
              <a:t>Memory </a:t>
            </a:r>
            <a:r>
              <a:rPr lang="ko-KR" altLang="en-US" sz="1400" dirty="0" smtClean="0"/>
              <a:t>주소나 </a:t>
            </a:r>
            <a:r>
              <a:rPr lang="en-US" altLang="ko-KR" sz="1400" dirty="0" smtClean="0"/>
              <a:t>I/O </a:t>
            </a:r>
            <a:r>
              <a:rPr lang="ko-KR" altLang="en-US" sz="1400" dirty="0" smtClean="0"/>
              <a:t>주소를 통해 </a:t>
            </a:r>
            <a:r>
              <a:rPr lang="en-US" altLang="ko-KR" sz="1400" dirty="0" smtClean="0"/>
              <a:t>PCI </a:t>
            </a:r>
            <a:r>
              <a:rPr lang="ko-KR" altLang="en-US" sz="1400" dirty="0" smtClean="0"/>
              <a:t>장치를 제어한다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각 </a:t>
            </a:r>
            <a:r>
              <a:rPr lang="en-US" altLang="ko-KR" sz="1400" dirty="0" smtClean="0"/>
              <a:t>PCI </a:t>
            </a:r>
            <a:r>
              <a:rPr lang="ko-KR" altLang="en-US" sz="1400" dirty="0" smtClean="0"/>
              <a:t>장치는 </a:t>
            </a:r>
            <a:r>
              <a:rPr lang="en-US" altLang="ko-KR" sz="1400" dirty="0" smtClean="0"/>
              <a:t>Base Address Register</a:t>
            </a:r>
            <a:r>
              <a:rPr lang="ko-KR" altLang="en-US" sz="1400" dirty="0" smtClean="0"/>
              <a:t>에 영역에 기록된 주소로 직접 </a:t>
            </a:r>
            <a:r>
              <a:rPr lang="en-US" altLang="ko-KR" sz="1400" dirty="0" smtClean="0"/>
              <a:t>DMA</a:t>
            </a:r>
            <a:r>
              <a:rPr lang="ko-KR" altLang="en-US" sz="1400" dirty="0" smtClean="0"/>
              <a:t>를 수행할 수 있다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847"/>
            <a:ext cx="3816424" cy="36005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PCI Enumeration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PCI</a:t>
            </a:r>
            <a:r>
              <a:rPr lang="ko-KR" altLang="en-US" sz="1600" dirty="0" smtClean="0"/>
              <a:t>에 연결된 모든 </a:t>
            </a:r>
            <a:r>
              <a:rPr lang="en-US" altLang="ko-KR" sz="1600" dirty="0" smtClean="0"/>
              <a:t>PCI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장치의 </a:t>
            </a:r>
            <a:r>
              <a:rPr lang="en-US" altLang="ko-KR" sz="1600" dirty="0" smtClean="0"/>
              <a:t>Device ID / Vender ID</a:t>
            </a:r>
            <a:r>
              <a:rPr lang="ko-KR" altLang="en-US" sz="1600" dirty="0" smtClean="0"/>
              <a:t>를 읽어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</a:t>
            </a:r>
            <a:r>
              <a:rPr lang="en-US" altLang="ko-KR" sz="1600" dirty="0" smtClean="0"/>
              <a:t>PCI </a:t>
            </a:r>
            <a:r>
              <a:rPr lang="ko-KR" altLang="en-US" sz="1600" dirty="0" smtClean="0"/>
              <a:t>장치가 연결되었는지 확인한다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이러한 과정을 </a:t>
            </a:r>
            <a:r>
              <a:rPr lang="en-US" altLang="ko-KR" sz="1600" b="1" dirty="0" smtClean="0"/>
              <a:t>PCI Enumeration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부팅 시 </a:t>
            </a:r>
            <a:r>
              <a:rPr lang="en-US" altLang="ko-KR" sz="1600" dirty="0" smtClean="0"/>
              <a:t>Kernel</a:t>
            </a:r>
            <a:r>
              <a:rPr lang="ko-KR" altLang="en-US" sz="1600" dirty="0" smtClean="0"/>
              <a:t>에서 수행한다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PCI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장치의 </a:t>
            </a:r>
            <a:r>
              <a:rPr lang="en-US" altLang="ko-KR" sz="1600" dirty="0" smtClean="0"/>
              <a:t>Device Driver</a:t>
            </a:r>
            <a:r>
              <a:rPr lang="ko-KR" altLang="en-US" sz="1600" dirty="0" smtClean="0"/>
              <a:t>는 </a:t>
            </a:r>
            <a:r>
              <a:rPr lang="en-US" altLang="ko-KR" sz="1600" dirty="0"/>
              <a:t>Device ID / Vender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Kernel</a:t>
            </a:r>
            <a:r>
              <a:rPr lang="ko-KR" altLang="en-US" sz="1600" dirty="0" smtClean="0"/>
              <a:t>에게 알려주어야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29000"/>
            <a:ext cx="4924837" cy="233479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2215</Words>
  <Application>Microsoft Office PowerPoint</Application>
  <PresentationFormat>화면 슬라이드 쇼(4:3)</PresentationFormat>
  <Paragraphs>743</Paragraphs>
  <Slides>54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I/O Virtualization</vt:lpstr>
      <vt:lpstr>목 차</vt:lpstr>
      <vt:lpstr>목 차</vt:lpstr>
      <vt:lpstr>I/O Virtualization</vt:lpstr>
      <vt:lpstr>I/O Virtualization</vt:lpstr>
      <vt:lpstr>목 차</vt:lpstr>
      <vt:lpstr>PCI</vt:lpstr>
      <vt:lpstr>PCI Configure Space</vt:lpstr>
      <vt:lpstr>PCI Enumeration</vt:lpstr>
      <vt:lpstr>목 차</vt:lpstr>
      <vt:lpstr>Software I/O Virtualization</vt:lpstr>
      <vt:lpstr>목 차</vt:lpstr>
      <vt:lpstr>I/O Full-Virtualization</vt:lpstr>
      <vt:lpstr>KVM+QEMU Architecture (1/3)</vt:lpstr>
      <vt:lpstr>KVM+QEMU Architecture (2/3)</vt:lpstr>
      <vt:lpstr>KVM+QEMU Architecture (3/3)</vt:lpstr>
      <vt:lpstr>KVM + QEMU</vt:lpstr>
      <vt:lpstr>KVM + QEMU</vt:lpstr>
      <vt:lpstr>목 차</vt:lpstr>
      <vt:lpstr>I/O Paravirtualization</vt:lpstr>
      <vt:lpstr>Virtio Architecture</vt:lpstr>
      <vt:lpstr>KVM + QEMU + VirtIO</vt:lpstr>
      <vt:lpstr>Virtio Drivers</vt:lpstr>
      <vt:lpstr>virtio-blk</vt:lpstr>
      <vt:lpstr>KVM + QEMU + virtio-net + virtio-blk</vt:lpstr>
      <vt:lpstr>virtio-scsi</vt:lpstr>
      <vt:lpstr>KVM + QEMU + virtio-net + virtio-scsi</vt:lpstr>
      <vt:lpstr>Problem of QEMU</vt:lpstr>
      <vt:lpstr>vHost</vt:lpstr>
      <vt:lpstr>KVM + QEMU + VirtIO + vhost-net</vt:lpstr>
      <vt:lpstr>KVM + QEMU + VirtIO + vhost-scsi</vt:lpstr>
      <vt:lpstr>LIO (Linux-IO Target)</vt:lpstr>
      <vt:lpstr>TargetCLI</vt:lpstr>
      <vt:lpstr>KVM + QEMU + virtio-net + virtio-scsi + vhost-net + vhost-scsi</vt:lpstr>
      <vt:lpstr>목 차</vt:lpstr>
      <vt:lpstr>Problem of Software I/O Virtualization</vt:lpstr>
      <vt:lpstr>Hardware-assisted I/O Virtualization</vt:lpstr>
      <vt:lpstr>목 차</vt:lpstr>
      <vt:lpstr>IOMMU (Intel VT-d)</vt:lpstr>
      <vt:lpstr>IOMMU Flow</vt:lpstr>
      <vt:lpstr>IOMMU Page Walk</vt:lpstr>
      <vt:lpstr>목 차</vt:lpstr>
      <vt:lpstr>APIC</vt:lpstr>
      <vt:lpstr>SMP Affinity</vt:lpstr>
      <vt:lpstr>Virtual APIC</vt:lpstr>
      <vt:lpstr>Direct Interrupt/EOI Delivery</vt:lpstr>
      <vt:lpstr>Direct Interrupt Delivery</vt:lpstr>
      <vt:lpstr>Direct Interrupt Delivery</vt:lpstr>
      <vt:lpstr>Direct EOI Delivery</vt:lpstr>
      <vt:lpstr>목 차</vt:lpstr>
      <vt:lpstr>SR-IOV (Intel VT-c)</vt:lpstr>
      <vt:lpstr>SR-IOV Configuration Space</vt:lpstr>
      <vt:lpstr>SR-IOV + IOMMU Packet Process</vt:lpstr>
      <vt:lpstr>SR-IOV + IOMMU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2048</cp:revision>
  <dcterms:created xsi:type="dcterms:W3CDTF">2006-10-05T04:04:58Z</dcterms:created>
  <dcterms:modified xsi:type="dcterms:W3CDTF">2017-02-20T04:53:06Z</dcterms:modified>
</cp:coreProperties>
</file>