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6" r:id="rId2"/>
    <p:sldId id="363" r:id="rId3"/>
    <p:sldId id="367" r:id="rId4"/>
    <p:sldId id="365" r:id="rId5"/>
    <p:sldId id="362" r:id="rId6"/>
    <p:sldId id="364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31" autoAdjust="0"/>
  </p:normalViewPr>
  <p:slideViewPr>
    <p:cSldViewPr>
      <p:cViewPr varScale="1">
        <p:scale>
          <a:sx n="140" d="100"/>
          <a:sy n="140" d="100"/>
        </p:scale>
        <p:origin x="2736" y="18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55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82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539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1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80578"/>
            <a:ext cx="8229600" cy="857250"/>
          </a:xfrm>
        </p:spPr>
        <p:txBody>
          <a:bodyPr/>
          <a:lstStyle/>
          <a:p>
            <a:r>
              <a:rPr lang="en-US" altLang="ko-KR"/>
              <a:t>iptables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4" name="모서리가 둥근 직사각형 13">
            <a:extLst>
              <a:ext uri="{FF2B5EF4-FFF2-40B4-BE49-F238E27FC236}">
                <a16:creationId xmlns:a16="http://schemas.microsoft.com/office/drawing/2014/main" id="{6E702868-5116-437A-928A-AA39955F878D}"/>
              </a:ext>
            </a:extLst>
          </p:cNvPr>
          <p:cNvSpPr/>
          <p:nvPr/>
        </p:nvSpPr>
        <p:spPr>
          <a:xfrm>
            <a:off x="557516" y="7396962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Destination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(Node, 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08E87-825F-4712-8F1B-263C9866F53B}"/>
              </a:ext>
            </a:extLst>
          </p:cNvPr>
          <p:cNvSpPr txBox="1"/>
          <p:nvPr/>
        </p:nvSpPr>
        <p:spPr>
          <a:xfrm>
            <a:off x="6860619" y="7422755"/>
            <a:ext cx="17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iptables NAT Table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597367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555526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1140198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597959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412776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437111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1988839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Process</a:t>
            </a:r>
            <a:endParaRPr lang="ko-KR" altLang="en-US" sz="12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2116072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7209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870537"/>
            <a:ext cx="0" cy="2455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  <a:stCxn id="86" idx="2"/>
            <a:endCxn id="91" idx="0"/>
          </p:cNvCxnSpPr>
          <p:nvPr/>
        </p:nvCxnSpPr>
        <p:spPr>
          <a:xfrm flipH="1">
            <a:off x="4730271" y="2508349"/>
            <a:ext cx="1" cy="212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C2EBFC8-7651-42CE-B439-03E50C549181}"/>
              </a:ext>
            </a:extLst>
          </p:cNvPr>
          <p:cNvSpPr/>
          <p:nvPr/>
        </p:nvSpPr>
        <p:spPr>
          <a:xfrm>
            <a:off x="1621039" y="2724373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KUBE-SERVICE</a:t>
            </a: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2519773" y="2388650"/>
            <a:ext cx="0" cy="335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4825236-7608-4ED0-9FAF-F83C73D3EC1E}"/>
              </a:ext>
            </a:extLst>
          </p:cNvPr>
          <p:cNvCxnSpPr>
            <a:cxnSpLocks/>
            <a:stCxn id="91" idx="1"/>
            <a:endCxn id="101" idx="3"/>
          </p:cNvCxnSpPr>
          <p:nvPr/>
        </p:nvCxnSpPr>
        <p:spPr>
          <a:xfrm flipH="1">
            <a:off x="3418507" y="2857263"/>
            <a:ext cx="413030" cy="33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12F93DE6-68F2-43DB-86D3-1BC22195AF35}"/>
              </a:ext>
            </a:extLst>
          </p:cNvPr>
          <p:cNvSpPr/>
          <p:nvPr/>
        </p:nvSpPr>
        <p:spPr>
          <a:xfrm>
            <a:off x="1621039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KUBE-NODEPORTS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BF417F56-FCA6-4236-AA2C-A95EB1B40546}"/>
              </a:ext>
            </a:extLst>
          </p:cNvPr>
          <p:cNvSpPr/>
          <p:nvPr/>
        </p:nvSpPr>
        <p:spPr>
          <a:xfrm>
            <a:off x="3831537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KUBE-SVC-XXX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E1DB274-36F1-4BF7-A36D-C6F6A71BA0E9}"/>
              </a:ext>
            </a:extLst>
          </p:cNvPr>
          <p:cNvSpPr/>
          <p:nvPr/>
        </p:nvSpPr>
        <p:spPr>
          <a:xfrm>
            <a:off x="5941517" y="3332674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KUBE-SEP-XXX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396A7066-507F-46B2-B223-55D5623D3C29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2519773" y="2996951"/>
            <a:ext cx="2210498" cy="32627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A2D330F9-3AF6-4AFD-BDFA-5A9D10B03381}"/>
              </a:ext>
            </a:extLst>
          </p:cNvPr>
          <p:cNvSpPr txBox="1"/>
          <p:nvPr/>
        </p:nvSpPr>
        <p:spPr>
          <a:xfrm>
            <a:off x="1665290" y="3023098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</a:rPr>
              <a:t>NodePort</a:t>
            </a:r>
            <a:endParaRPr lang="ko-KR" altLang="en-US" sz="12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CFFA1AE-04C5-4A0E-A023-159F12D252D0}"/>
              </a:ext>
            </a:extLst>
          </p:cNvPr>
          <p:cNvSpPr txBox="1"/>
          <p:nvPr/>
        </p:nvSpPr>
        <p:spPr>
          <a:xfrm>
            <a:off x="2528324" y="3041892"/>
            <a:ext cx="8347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ClusterIP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74DDEFAD-1385-4F91-B086-A4DEA62DF508}"/>
              </a:ext>
            </a:extLst>
          </p:cNvPr>
          <p:cNvSpPr/>
          <p:nvPr/>
        </p:nvSpPr>
        <p:spPr>
          <a:xfrm>
            <a:off x="5941517" y="3889690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5FC3FD37-7B51-4B12-8946-296868C0CF9C}"/>
              </a:ext>
            </a:extLst>
          </p:cNvPr>
          <p:cNvSpPr/>
          <p:nvPr/>
        </p:nvSpPr>
        <p:spPr>
          <a:xfrm>
            <a:off x="3831537" y="388969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403382D5-E019-48A3-88E9-F2141C3EA614}"/>
              </a:ext>
            </a:extLst>
          </p:cNvPr>
          <p:cNvSpPr/>
          <p:nvPr/>
        </p:nvSpPr>
        <p:spPr>
          <a:xfrm>
            <a:off x="1621039" y="389470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7D62B09-1512-4972-B891-103189DF5D2F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5629005" y="3468963"/>
            <a:ext cx="312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91A9C61F-89F1-4619-A987-150D8E172D94}"/>
              </a:ext>
            </a:extLst>
          </p:cNvPr>
          <p:cNvCxnSpPr>
            <a:cxnSpLocks/>
            <a:stCxn id="123" idx="2"/>
            <a:endCxn id="136" idx="0"/>
          </p:cNvCxnSpPr>
          <p:nvPr/>
        </p:nvCxnSpPr>
        <p:spPr>
          <a:xfrm>
            <a:off x="6840251" y="3605252"/>
            <a:ext cx="0" cy="284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3827115B-7BC9-429B-821A-6FACCA9F96E2}"/>
              </a:ext>
            </a:extLst>
          </p:cNvPr>
          <p:cNvCxnSpPr>
            <a:cxnSpLocks/>
            <a:stCxn id="136" idx="1"/>
            <a:endCxn id="137" idx="3"/>
          </p:cNvCxnSpPr>
          <p:nvPr/>
        </p:nvCxnSpPr>
        <p:spPr>
          <a:xfrm flipH="1">
            <a:off x="5629005" y="4025979"/>
            <a:ext cx="312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F9091FD-9378-4CC7-8C25-0CA1B8065A8B}"/>
              </a:ext>
            </a:extLst>
          </p:cNvPr>
          <p:cNvCxnSpPr>
            <a:cxnSpLocks/>
            <a:stCxn id="137" idx="1"/>
            <a:endCxn id="139" idx="3"/>
          </p:cNvCxnSpPr>
          <p:nvPr/>
        </p:nvCxnSpPr>
        <p:spPr>
          <a:xfrm flipH="1">
            <a:off x="3418507" y="4025979"/>
            <a:ext cx="413030" cy="50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DD2B046-741C-4D26-B16D-7E5CE936AAC1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4730271" y="4305300"/>
            <a:ext cx="0" cy="1318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407F9160-C7B7-45A6-B1D2-B1E3B314C6E8}"/>
              </a:ext>
            </a:extLst>
          </p:cNvPr>
          <p:cNvCxnSpPr>
            <a:cxnSpLocks/>
            <a:stCxn id="101" idx="2"/>
            <a:endCxn id="115" idx="0"/>
          </p:cNvCxnSpPr>
          <p:nvPr/>
        </p:nvCxnSpPr>
        <p:spPr>
          <a:xfrm>
            <a:off x="2519773" y="2996951"/>
            <a:ext cx="0" cy="335723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7CE8C36E-28B0-4156-81B5-D16C5C4FB208}"/>
              </a:ext>
            </a:extLst>
          </p:cNvPr>
          <p:cNvCxnSpPr>
            <a:cxnSpLocks/>
            <a:stCxn id="115" idx="3"/>
            <a:endCxn id="122" idx="1"/>
          </p:cNvCxnSpPr>
          <p:nvPr/>
        </p:nvCxnSpPr>
        <p:spPr>
          <a:xfrm>
            <a:off x="3418507" y="3468963"/>
            <a:ext cx="413030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649D29CC-3602-44ED-B93E-929A63D28CFF}"/>
              </a:ext>
            </a:extLst>
          </p:cNvPr>
          <p:cNvSpPr/>
          <p:nvPr/>
        </p:nvSpPr>
        <p:spPr>
          <a:xfrm>
            <a:off x="1359495" y="4808794"/>
            <a:ext cx="576064" cy="157134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2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CF370FF-123C-4565-BF35-4E7AB2F877C3}"/>
              </a:ext>
            </a:extLst>
          </p:cNvPr>
          <p:cNvSpPr txBox="1"/>
          <p:nvPr/>
        </p:nvSpPr>
        <p:spPr>
          <a:xfrm>
            <a:off x="1935559" y="4731990"/>
            <a:ext cx="17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iptables NAT Table</a:t>
            </a:r>
            <a:endParaRPr lang="ko-KR" altLang="en-US" sz="1400"/>
          </a:p>
        </p:txBody>
      </p: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8FFE265B-F7F9-4E62-9C9F-F71A08BA210B}"/>
              </a:ext>
            </a:extLst>
          </p:cNvPr>
          <p:cNvSpPr/>
          <p:nvPr/>
        </p:nvSpPr>
        <p:spPr>
          <a:xfrm>
            <a:off x="2527300" y="1873250"/>
            <a:ext cx="5448300" cy="2432050"/>
          </a:xfrm>
          <a:custGeom>
            <a:avLst/>
            <a:gdLst>
              <a:gd name="connsiteX0" fmla="*/ 0 w 5448300"/>
              <a:gd name="connsiteY0" fmla="*/ 2292350 h 2432050"/>
              <a:gd name="connsiteX1" fmla="*/ 0 w 5448300"/>
              <a:gd name="connsiteY1" fmla="*/ 2432050 h 2432050"/>
              <a:gd name="connsiteX2" fmla="*/ 5448300 w 5448300"/>
              <a:gd name="connsiteY2" fmla="*/ 2432050 h 2432050"/>
              <a:gd name="connsiteX3" fmla="*/ 5448300 w 5448300"/>
              <a:gd name="connsiteY3" fmla="*/ 171450 h 2432050"/>
              <a:gd name="connsiteX4" fmla="*/ 4311650 w 5448300"/>
              <a:gd name="connsiteY4" fmla="*/ 171450 h 2432050"/>
              <a:gd name="connsiteX5" fmla="*/ 4311650 w 5448300"/>
              <a:gd name="connsiteY5" fmla="*/ 0 h 24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8300" h="2432050">
                <a:moveTo>
                  <a:pt x="0" y="2292350"/>
                </a:moveTo>
                <a:lnTo>
                  <a:pt x="0" y="2432050"/>
                </a:lnTo>
                <a:lnTo>
                  <a:pt x="5448300" y="2432050"/>
                </a:lnTo>
                <a:lnTo>
                  <a:pt x="5448300" y="171450"/>
                </a:lnTo>
                <a:lnTo>
                  <a:pt x="4311650" y="171450"/>
                </a:lnTo>
                <a:lnTo>
                  <a:pt x="431165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66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913F76-8C4C-4D6F-8C81-73A5EC23370E}"/>
              </a:ext>
            </a:extLst>
          </p:cNvPr>
          <p:cNvSpPr/>
          <p:nvPr/>
        </p:nvSpPr>
        <p:spPr>
          <a:xfrm>
            <a:off x="1973061" y="1111845"/>
            <a:ext cx="1368150" cy="1008112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  <a:endParaRPr lang="ko-KR" altLang="en-US" sz="140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E42A86-CFED-4D70-9EB6-92F28CD0729B}"/>
              </a:ext>
            </a:extLst>
          </p:cNvPr>
          <p:cNvSpPr/>
          <p:nvPr/>
        </p:nvSpPr>
        <p:spPr>
          <a:xfrm>
            <a:off x="1637949" y="2768029"/>
            <a:ext cx="2074378" cy="1944216"/>
          </a:xfrm>
          <a:prstGeom prst="roundRect">
            <a:avLst>
              <a:gd name="adj" fmla="val 6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Host</a:t>
            </a:r>
            <a:endParaRPr lang="ko-KR" altLang="en-US" sz="140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5B8B068-D430-4131-833A-5D5DCAE46D86}"/>
              </a:ext>
            </a:extLst>
          </p:cNvPr>
          <p:cNvSpPr/>
          <p:nvPr/>
        </p:nvSpPr>
        <p:spPr>
          <a:xfrm>
            <a:off x="2189084" y="1687909"/>
            <a:ext cx="936104" cy="43204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</a:p>
          <a:p>
            <a:pPr algn="ctr"/>
            <a:r>
              <a:rPr lang="en-US" altLang="ko-KR" sz="1200"/>
              <a:t>10.0.0.10 </a:t>
            </a:r>
            <a:endParaRPr lang="ko-KR" altLang="en-US" sz="12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CD2F9D-2BD4-40F1-B6CE-12C0283BE546}"/>
              </a:ext>
            </a:extLst>
          </p:cNvPr>
          <p:cNvSpPr/>
          <p:nvPr/>
        </p:nvSpPr>
        <p:spPr>
          <a:xfrm>
            <a:off x="2371728" y="2768029"/>
            <a:ext cx="570815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  <a:endParaRPr lang="ko-KR" altLang="en-US" sz="12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874ED4-0745-4DB5-B67B-8DBCE96E39B9}"/>
              </a:ext>
            </a:extLst>
          </p:cNvPr>
          <p:cNvSpPr/>
          <p:nvPr/>
        </p:nvSpPr>
        <p:spPr>
          <a:xfrm>
            <a:off x="1973061" y="3173117"/>
            <a:ext cx="1368150" cy="459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Bridge</a:t>
            </a:r>
          </a:p>
          <a:p>
            <a:pPr algn="ctr"/>
            <a:r>
              <a:rPr lang="en-US" altLang="ko-KR" sz="1200"/>
              <a:t>10.0.0.1</a:t>
            </a:r>
            <a:endParaRPr lang="ko-KR" altLang="en-US" sz="12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A88E66-4A71-41B7-9847-387279E1B37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657136" y="3056061"/>
            <a:ext cx="0" cy="1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F803265-78DC-470C-8650-3711ED6878E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657136" y="2119957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5FF093F-925E-4DE6-BDE2-719E1582D911}"/>
              </a:ext>
            </a:extLst>
          </p:cNvPr>
          <p:cNvSpPr/>
          <p:nvPr/>
        </p:nvSpPr>
        <p:spPr>
          <a:xfrm>
            <a:off x="1973061" y="4064173"/>
            <a:ext cx="1368150" cy="314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040FC0B-AD6B-465F-B3BC-0F4BBF7BC590}"/>
              </a:ext>
            </a:extLst>
          </p:cNvPr>
          <p:cNvGrpSpPr/>
          <p:nvPr/>
        </p:nvGrpSpPr>
        <p:grpSpPr>
          <a:xfrm>
            <a:off x="1218536" y="2191965"/>
            <a:ext cx="1145242" cy="504056"/>
            <a:chOff x="3434430" y="1563638"/>
            <a:chExt cx="1137570" cy="57606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4ED275-5548-4AE4-A9B1-986F42479660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</a:t>
              </a:r>
              <a:endParaRPr lang="ko-KR" altLang="en-US" sz="100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4FB96AE-9070-4738-99A2-A7AF997680DC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- 20.0.0.2 </a:t>
              </a:r>
              <a:endParaRPr lang="ko-KR" altLang="en-US" sz="100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8300B5-6584-4F3C-B6A5-FC9BF37033EF}"/>
              </a:ext>
            </a:extLst>
          </p:cNvPr>
          <p:cNvGrpSpPr/>
          <p:nvPr/>
        </p:nvGrpSpPr>
        <p:grpSpPr>
          <a:xfrm>
            <a:off x="2948886" y="2191965"/>
            <a:ext cx="1145242" cy="504056"/>
            <a:chOff x="3434430" y="1563638"/>
            <a:chExt cx="1137570" cy="57606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FFEDEBF-12B9-4B56-88BB-46A2FB83FD4A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Src - 10.0.0.10</a:t>
              </a:r>
              <a:endParaRPr lang="ko-KR" altLang="en-US" sz="1000" b="1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4FE8805-40F5-4504-AD2F-88EE050866B1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 </a:t>
              </a:r>
              <a:endParaRPr lang="ko-KR" altLang="en-US" sz="1000"/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6431EC-279C-4B83-8982-50F8795F0C87}"/>
              </a:ext>
            </a:extLst>
          </p:cNvPr>
          <p:cNvCxnSpPr>
            <a:cxnSpLocks/>
          </p:cNvCxnSpPr>
          <p:nvPr/>
        </p:nvCxnSpPr>
        <p:spPr>
          <a:xfrm>
            <a:off x="2549124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68699D9-86F3-4B52-84E4-E2093460A857}"/>
              </a:ext>
            </a:extLst>
          </p:cNvPr>
          <p:cNvCxnSpPr>
            <a:cxnSpLocks/>
          </p:cNvCxnSpPr>
          <p:nvPr/>
        </p:nvCxnSpPr>
        <p:spPr>
          <a:xfrm>
            <a:off x="2765148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E8EEBD7F-64A5-4D85-B334-E13EE64409C3}"/>
              </a:ext>
            </a:extLst>
          </p:cNvPr>
          <p:cNvSpPr/>
          <p:nvPr/>
        </p:nvSpPr>
        <p:spPr>
          <a:xfrm>
            <a:off x="2582430" y="3587076"/>
            <a:ext cx="182640" cy="506277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07CEBC8-9869-4A85-9915-AC9C545F98E3}"/>
              </a:ext>
            </a:extLst>
          </p:cNvPr>
          <p:cNvCxnSpPr>
            <a:cxnSpLocks/>
          </p:cNvCxnSpPr>
          <p:nvPr/>
        </p:nvCxnSpPr>
        <p:spPr>
          <a:xfrm>
            <a:off x="2463468" y="1530245"/>
            <a:ext cx="348517" cy="0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0F540C92-1AB9-47C5-BBBA-62C1A26E0004}"/>
              </a:ext>
            </a:extLst>
          </p:cNvPr>
          <p:cNvSpPr/>
          <p:nvPr/>
        </p:nvSpPr>
        <p:spPr>
          <a:xfrm>
            <a:off x="2705792" y="1430941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993231A-283D-400D-9070-B8D4B681027E}"/>
              </a:ext>
            </a:extLst>
          </p:cNvPr>
          <p:cNvSpPr/>
          <p:nvPr/>
        </p:nvSpPr>
        <p:spPr>
          <a:xfrm>
            <a:off x="2470230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D26225-5355-464B-9B0A-45925DEBDDDF}"/>
              </a:ext>
            </a:extLst>
          </p:cNvPr>
          <p:cNvSpPr txBox="1"/>
          <p:nvPr/>
        </p:nvSpPr>
        <p:spPr>
          <a:xfrm>
            <a:off x="1894166" y="3733244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DNAT</a:t>
            </a:r>
            <a:endParaRPr lang="ko-KR" altLang="en-US" sz="1000" b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96BB66-25A9-4265-BFB9-4B658DEF617D}"/>
              </a:ext>
            </a:extLst>
          </p:cNvPr>
          <p:cNvSpPr txBox="1"/>
          <p:nvPr/>
        </p:nvSpPr>
        <p:spPr>
          <a:xfrm>
            <a:off x="3557234" y="895821"/>
            <a:ext cx="1642416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Service A</a:t>
            </a:r>
          </a:p>
          <a:p>
            <a:pPr algn="ctr"/>
            <a:r>
              <a:rPr lang="en-US" altLang="ko-KR" sz="1400"/>
              <a:t>IP - 20.0.0.2</a:t>
            </a:r>
          </a:p>
          <a:p>
            <a:pPr algn="ctr"/>
            <a:r>
              <a:rPr lang="en-US" altLang="ko-KR" sz="1400"/>
              <a:t>Pod - Pod A</a:t>
            </a:r>
            <a:endParaRPr lang="en-US" altLang="ko-KR" sz="16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5670091-F6F3-4C5B-B757-12E83789837C}"/>
              </a:ext>
            </a:extLst>
          </p:cNvPr>
          <p:cNvSpPr/>
          <p:nvPr/>
        </p:nvSpPr>
        <p:spPr>
          <a:xfrm>
            <a:off x="5397628" y="1111845"/>
            <a:ext cx="1368150" cy="1008112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  <a:endParaRPr lang="ko-KR" altLang="en-US" sz="140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1061D6AC-29D9-484C-A586-D329BF16AC53}"/>
              </a:ext>
            </a:extLst>
          </p:cNvPr>
          <p:cNvSpPr/>
          <p:nvPr/>
        </p:nvSpPr>
        <p:spPr>
          <a:xfrm>
            <a:off x="5062516" y="2768029"/>
            <a:ext cx="2074378" cy="1944216"/>
          </a:xfrm>
          <a:prstGeom prst="roundRect">
            <a:avLst>
              <a:gd name="adj" fmla="val 66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Host</a:t>
            </a:r>
            <a:endParaRPr lang="ko-KR" altLang="en-US" sz="14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5B6829EF-9ACF-4038-B200-366CC5050FEC}"/>
              </a:ext>
            </a:extLst>
          </p:cNvPr>
          <p:cNvSpPr/>
          <p:nvPr/>
        </p:nvSpPr>
        <p:spPr>
          <a:xfrm>
            <a:off x="5613651" y="1687909"/>
            <a:ext cx="936104" cy="43204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</a:p>
          <a:p>
            <a:pPr algn="ctr"/>
            <a:r>
              <a:rPr lang="en-US" altLang="ko-KR" sz="1200"/>
              <a:t>10.0.0.10 </a:t>
            </a:r>
            <a:endParaRPr lang="ko-KR" altLang="en-US" sz="12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C0F93C7-6C09-4BA8-807E-D73DBABFCEB1}"/>
              </a:ext>
            </a:extLst>
          </p:cNvPr>
          <p:cNvSpPr/>
          <p:nvPr/>
        </p:nvSpPr>
        <p:spPr>
          <a:xfrm>
            <a:off x="5796295" y="2768029"/>
            <a:ext cx="570815" cy="2880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</a:t>
            </a:r>
            <a:endParaRPr lang="ko-KR" altLang="en-US" sz="120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2EFC70B-4EFB-4F0C-8275-9D82E43C1963}"/>
              </a:ext>
            </a:extLst>
          </p:cNvPr>
          <p:cNvSpPr/>
          <p:nvPr/>
        </p:nvSpPr>
        <p:spPr>
          <a:xfrm>
            <a:off x="5397628" y="3173117"/>
            <a:ext cx="1368150" cy="4590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Bridge</a:t>
            </a:r>
          </a:p>
          <a:p>
            <a:pPr algn="ctr"/>
            <a:r>
              <a:rPr lang="en-US" altLang="ko-KR" sz="1200"/>
              <a:t>10.0.0.1</a:t>
            </a:r>
            <a:endParaRPr lang="ko-KR" altLang="en-US" sz="120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CC03851-5C12-4ADC-B2B5-916D576A2FD7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>
            <a:off x="6081703" y="3056061"/>
            <a:ext cx="0" cy="117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12327C3-2A1C-40C7-A299-8A3F7313115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6081703" y="2119957"/>
            <a:ext cx="0" cy="6480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F7677B3-316A-4FA1-8722-16F2E4F59197}"/>
              </a:ext>
            </a:extLst>
          </p:cNvPr>
          <p:cNvSpPr/>
          <p:nvPr/>
        </p:nvSpPr>
        <p:spPr>
          <a:xfrm>
            <a:off x="5397628" y="4064173"/>
            <a:ext cx="1368150" cy="3149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NAT Table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9C05A48-37E3-4191-9DC4-E35FD1D9F89B}"/>
              </a:ext>
            </a:extLst>
          </p:cNvPr>
          <p:cNvGrpSpPr/>
          <p:nvPr/>
        </p:nvGrpSpPr>
        <p:grpSpPr>
          <a:xfrm>
            <a:off x="4349324" y="2552005"/>
            <a:ext cx="1145242" cy="504056"/>
            <a:chOff x="3434430" y="1563638"/>
            <a:chExt cx="1137570" cy="57606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9FF8533-398E-43B7-B320-12F24CAC536A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- 20.0.0.2 </a:t>
              </a:r>
              <a:endParaRPr lang="ko-KR" altLang="en-US" sz="10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08C84B-89D5-48B8-AF54-CE81CD91F500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</a:t>
              </a:r>
              <a:endParaRPr lang="ko-KR" altLang="en-US" sz="100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5A9201C-06F2-49B2-A3A6-E87096922CCF}"/>
              </a:ext>
            </a:extLst>
          </p:cNvPr>
          <p:cNvGrpSpPr/>
          <p:nvPr/>
        </p:nvGrpSpPr>
        <p:grpSpPr>
          <a:xfrm>
            <a:off x="6653579" y="2552005"/>
            <a:ext cx="1145243" cy="504056"/>
            <a:chOff x="3434430" y="1563638"/>
            <a:chExt cx="1137571" cy="57606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19B70B4-1C31-4EF1-B1DA-C7FCD34B5C67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 </a:t>
              </a:r>
              <a:endParaRPr lang="ko-KR" altLang="en-US" sz="10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87F8B52-DA06-4683-9909-624D5FAF33B0}"/>
                </a:ext>
              </a:extLst>
            </p:cNvPr>
            <p:cNvSpPr/>
            <p:nvPr/>
          </p:nvSpPr>
          <p:spPr>
            <a:xfrm>
              <a:off x="3434431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 </a:t>
              </a:r>
              <a:endParaRPr lang="ko-KR" altLang="en-US" sz="1000"/>
            </a:p>
          </p:txBody>
        </p:sp>
      </p:grp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23269B0-BD4D-4E54-B334-FB4F7EACCC1C}"/>
              </a:ext>
            </a:extLst>
          </p:cNvPr>
          <p:cNvCxnSpPr>
            <a:cxnSpLocks/>
          </p:cNvCxnSpPr>
          <p:nvPr/>
        </p:nvCxnSpPr>
        <p:spPr>
          <a:xfrm>
            <a:off x="5973691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7A07A6A-BF31-4057-944B-4DFC076C333A}"/>
              </a:ext>
            </a:extLst>
          </p:cNvPr>
          <p:cNvCxnSpPr>
            <a:cxnSpLocks/>
          </p:cNvCxnSpPr>
          <p:nvPr/>
        </p:nvCxnSpPr>
        <p:spPr>
          <a:xfrm>
            <a:off x="6189715" y="2119957"/>
            <a:ext cx="0" cy="648072"/>
          </a:xfrm>
          <a:prstGeom prst="straightConnector1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EA219AD2-2A8E-42BC-A502-99D1FEFE05E8}"/>
              </a:ext>
            </a:extLst>
          </p:cNvPr>
          <p:cNvSpPr/>
          <p:nvPr/>
        </p:nvSpPr>
        <p:spPr>
          <a:xfrm>
            <a:off x="6006997" y="3587076"/>
            <a:ext cx="182640" cy="506277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67F02EB-B5C4-4AB4-A886-D21823CC6E9A}"/>
              </a:ext>
            </a:extLst>
          </p:cNvPr>
          <p:cNvSpPr/>
          <p:nvPr/>
        </p:nvSpPr>
        <p:spPr>
          <a:xfrm>
            <a:off x="5894797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FE1E1AB-100F-4512-9F64-155F04A229DE}"/>
              </a:ext>
            </a:extLst>
          </p:cNvPr>
          <p:cNvSpPr txBox="1"/>
          <p:nvPr/>
        </p:nvSpPr>
        <p:spPr>
          <a:xfrm>
            <a:off x="4990510" y="3664063"/>
            <a:ext cx="9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DNAT,</a:t>
            </a:r>
          </a:p>
          <a:p>
            <a:r>
              <a:rPr lang="en-US" altLang="ko-KR" sz="1000" b="1"/>
              <a:t>Masquerade</a:t>
            </a:r>
            <a:endParaRPr lang="ko-KR" altLang="en-US" sz="1000" b="1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0A4184A-BCB1-4019-9D6D-EBF1E129F14D}"/>
              </a:ext>
            </a:extLst>
          </p:cNvPr>
          <p:cNvCxnSpPr>
            <a:cxnSpLocks/>
          </p:cNvCxnSpPr>
          <p:nvPr/>
        </p:nvCxnSpPr>
        <p:spPr>
          <a:xfrm>
            <a:off x="6382809" y="2119957"/>
            <a:ext cx="0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756B7F13-D1AA-48E0-AE8C-59BD3BDCED3E}"/>
              </a:ext>
            </a:extLst>
          </p:cNvPr>
          <p:cNvSpPr/>
          <p:nvPr/>
        </p:nvSpPr>
        <p:spPr>
          <a:xfrm>
            <a:off x="7690809" y="244399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5D1A732B-1D03-4796-A83F-A1F53CC4F0F0}"/>
              </a:ext>
            </a:extLst>
          </p:cNvPr>
          <p:cNvSpPr/>
          <p:nvPr/>
        </p:nvSpPr>
        <p:spPr>
          <a:xfrm>
            <a:off x="5830904" y="3587076"/>
            <a:ext cx="536199" cy="549105"/>
          </a:xfrm>
          <a:custGeom>
            <a:avLst/>
            <a:gdLst>
              <a:gd name="connsiteX0" fmla="*/ 0 w 511791"/>
              <a:gd name="connsiteY0" fmla="*/ 0 h 225188"/>
              <a:gd name="connsiteX1" fmla="*/ 0 w 511791"/>
              <a:gd name="connsiteY1" fmla="*/ 225188 h 225188"/>
              <a:gd name="connsiteX2" fmla="*/ 511791 w 511791"/>
              <a:gd name="connsiteY2" fmla="*/ 225188 h 225188"/>
              <a:gd name="connsiteX3" fmla="*/ 511791 w 511791"/>
              <a:gd name="connsiteY3" fmla="*/ 0 h 22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" h="225188">
                <a:moveTo>
                  <a:pt x="0" y="0"/>
                </a:moveTo>
                <a:lnTo>
                  <a:pt x="0" y="225188"/>
                </a:lnTo>
                <a:lnTo>
                  <a:pt x="511791" y="225188"/>
                </a:lnTo>
                <a:lnTo>
                  <a:pt x="511791" y="0"/>
                </a:lnTo>
              </a:path>
            </a:pathLst>
          </a:custGeom>
          <a:noFill/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2DAA6C55-14BA-4571-9793-5DC61744D104}"/>
              </a:ext>
            </a:extLst>
          </p:cNvPr>
          <p:cNvSpPr/>
          <p:nvPr/>
        </p:nvSpPr>
        <p:spPr>
          <a:xfrm>
            <a:off x="6263279" y="358741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365848AC-F6B3-4FBA-8D37-1F81E2713D98}"/>
              </a:ext>
            </a:extLst>
          </p:cNvPr>
          <p:cNvCxnSpPr>
            <a:cxnSpLocks/>
          </p:cNvCxnSpPr>
          <p:nvPr/>
        </p:nvCxnSpPr>
        <p:spPr>
          <a:xfrm>
            <a:off x="5764545" y="2119957"/>
            <a:ext cx="0" cy="648072"/>
          </a:xfrm>
          <a:prstGeom prst="straightConnector1">
            <a:avLst/>
          </a:prstGeom>
          <a:ln w="28575">
            <a:solidFill>
              <a:schemeClr val="tx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A3C01D25-4F0C-4E99-AA0F-A73733FB0F02}"/>
              </a:ext>
            </a:extLst>
          </p:cNvPr>
          <p:cNvSpPr/>
          <p:nvPr/>
        </p:nvSpPr>
        <p:spPr>
          <a:xfrm>
            <a:off x="4228657" y="245996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498BE016-4202-4033-BF28-D9F103DC90D2}"/>
              </a:ext>
            </a:extLst>
          </p:cNvPr>
          <p:cNvSpPr/>
          <p:nvPr/>
        </p:nvSpPr>
        <p:spPr>
          <a:xfrm>
            <a:off x="1115616" y="208395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1D795DD-D17D-4FF8-A128-B778BA730F2F}"/>
              </a:ext>
            </a:extLst>
          </p:cNvPr>
          <p:cNvSpPr/>
          <p:nvPr/>
        </p:nvSpPr>
        <p:spPr>
          <a:xfrm>
            <a:off x="2842970" y="2083953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0C2B2FA-1943-4E6D-9508-81CD431DFA35}"/>
              </a:ext>
            </a:extLst>
          </p:cNvPr>
          <p:cNvCxnSpPr>
            <a:cxnSpLocks/>
          </p:cNvCxnSpPr>
          <p:nvPr/>
        </p:nvCxnSpPr>
        <p:spPr>
          <a:xfrm>
            <a:off x="2359092" y="2443993"/>
            <a:ext cx="19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CD67C8C-323E-46F9-815F-E890A36AE1BA}"/>
              </a:ext>
            </a:extLst>
          </p:cNvPr>
          <p:cNvCxnSpPr>
            <a:cxnSpLocks/>
          </p:cNvCxnSpPr>
          <p:nvPr/>
        </p:nvCxnSpPr>
        <p:spPr>
          <a:xfrm>
            <a:off x="2752511" y="2443993"/>
            <a:ext cx="1900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50D4EB2-FBAC-4997-96FA-DF2657D925CF}"/>
              </a:ext>
            </a:extLst>
          </p:cNvPr>
          <p:cNvGrpSpPr/>
          <p:nvPr/>
        </p:nvGrpSpPr>
        <p:grpSpPr>
          <a:xfrm>
            <a:off x="4349324" y="1831925"/>
            <a:ext cx="1145242" cy="504056"/>
            <a:chOff x="3434430" y="1563638"/>
            <a:chExt cx="1137570" cy="57606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3C8F266E-83BD-4435-A591-757CF4C322B1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Src - 10.0.0.10</a:t>
              </a:r>
              <a:endParaRPr lang="ko-KR" altLang="en-US" sz="100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2E18538-E554-4AA3-B28F-55A4698AE5D3}"/>
                </a:ext>
              </a:extLst>
            </p:cNvPr>
            <p:cNvSpPr/>
            <p:nvPr/>
          </p:nvSpPr>
          <p:spPr>
            <a:xfrm>
              <a:off x="3434430" y="1851670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- 20.0.0.2 </a:t>
              </a:r>
              <a:endParaRPr lang="ko-KR" altLang="en-US" sz="1000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F0F99B6-457B-48DC-879C-A86FDEF5071C}"/>
              </a:ext>
            </a:extLst>
          </p:cNvPr>
          <p:cNvGrpSpPr/>
          <p:nvPr/>
        </p:nvGrpSpPr>
        <p:grpSpPr>
          <a:xfrm>
            <a:off x="6653579" y="1847457"/>
            <a:ext cx="1145243" cy="504055"/>
            <a:chOff x="3434430" y="1563638"/>
            <a:chExt cx="1137571" cy="576063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D117163-551E-4665-A55B-0E22C63B3D04}"/>
                </a:ext>
              </a:extLst>
            </p:cNvPr>
            <p:cNvSpPr/>
            <p:nvPr/>
          </p:nvSpPr>
          <p:spPr>
            <a:xfrm>
              <a:off x="3434430" y="1563638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Src - 10.0.0.1</a:t>
              </a:r>
              <a:endParaRPr lang="ko-KR" altLang="en-US" sz="1000" b="1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2C1293F1-BBB6-42C4-89DB-C5CD99D3F510}"/>
                </a:ext>
              </a:extLst>
            </p:cNvPr>
            <p:cNvSpPr/>
            <p:nvPr/>
          </p:nvSpPr>
          <p:spPr>
            <a:xfrm>
              <a:off x="3434431" y="1851669"/>
              <a:ext cx="1137570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Dest - 10.0.0.10 </a:t>
              </a:r>
              <a:endParaRPr lang="ko-KR" altLang="en-US" sz="1000"/>
            </a:p>
          </p:txBody>
        </p:sp>
      </p:grp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FFFE4D3-DC4B-4B7E-B1F2-3D7CB61047BA}"/>
              </a:ext>
            </a:extLst>
          </p:cNvPr>
          <p:cNvCxnSpPr>
            <a:cxnSpLocks/>
          </p:cNvCxnSpPr>
          <p:nvPr/>
        </p:nvCxnSpPr>
        <p:spPr>
          <a:xfrm>
            <a:off x="5478926" y="2073548"/>
            <a:ext cx="498952" cy="34724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65A96D54-A321-4978-848C-D75FD71E94E9}"/>
              </a:ext>
            </a:extLst>
          </p:cNvPr>
          <p:cNvSpPr/>
          <p:nvPr/>
        </p:nvSpPr>
        <p:spPr>
          <a:xfrm>
            <a:off x="4244428" y="1714869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2489DE7E-4295-4585-92EC-0CDFBFF9F9E8}"/>
              </a:ext>
            </a:extLst>
          </p:cNvPr>
          <p:cNvCxnSpPr>
            <a:cxnSpLocks/>
          </p:cNvCxnSpPr>
          <p:nvPr/>
        </p:nvCxnSpPr>
        <p:spPr>
          <a:xfrm flipV="1">
            <a:off x="5484555" y="2414389"/>
            <a:ext cx="287414" cy="3882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C297AB26-955F-48E9-9CAB-0381AE27A890}"/>
              </a:ext>
            </a:extLst>
          </p:cNvPr>
          <p:cNvSpPr/>
          <p:nvPr/>
        </p:nvSpPr>
        <p:spPr>
          <a:xfrm>
            <a:off x="7686621" y="173040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74DC97E-8730-48D4-9FEB-1F200892A110}"/>
              </a:ext>
            </a:extLst>
          </p:cNvPr>
          <p:cNvCxnSpPr>
            <a:cxnSpLocks/>
          </p:cNvCxnSpPr>
          <p:nvPr/>
        </p:nvCxnSpPr>
        <p:spPr>
          <a:xfrm flipV="1">
            <a:off x="6189637" y="2096752"/>
            <a:ext cx="463942" cy="34724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0AD929B-5EAC-4EDD-9623-2AC76F65744E}"/>
              </a:ext>
            </a:extLst>
          </p:cNvPr>
          <p:cNvCxnSpPr>
            <a:cxnSpLocks/>
          </p:cNvCxnSpPr>
          <p:nvPr/>
        </p:nvCxnSpPr>
        <p:spPr>
          <a:xfrm>
            <a:off x="6385606" y="2420788"/>
            <a:ext cx="267973" cy="37865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FD8880E-7B17-42EA-A61D-42897157D230}"/>
              </a:ext>
            </a:extLst>
          </p:cNvPr>
          <p:cNvSpPr txBox="1"/>
          <p:nvPr/>
        </p:nvSpPr>
        <p:spPr>
          <a:xfrm>
            <a:off x="6482231" y="3664621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SNAT,</a:t>
            </a:r>
          </a:p>
          <a:p>
            <a:r>
              <a:rPr lang="en-US" altLang="ko-KR" sz="1000" b="1"/>
              <a:t>DNAT</a:t>
            </a: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CB1D9AB2-159B-4CCC-AF1A-F422C8055445}"/>
              </a:ext>
            </a:extLst>
          </p:cNvPr>
          <p:cNvCxnSpPr>
            <a:cxnSpLocks/>
          </p:cNvCxnSpPr>
          <p:nvPr/>
        </p:nvCxnSpPr>
        <p:spPr>
          <a:xfrm>
            <a:off x="5596225" y="3803437"/>
            <a:ext cx="424711" cy="1156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7CE3E14-38FD-40BC-AF06-AFB6FD6DCC11}"/>
              </a:ext>
            </a:extLst>
          </p:cNvPr>
          <p:cNvCxnSpPr>
            <a:cxnSpLocks/>
            <a:stCxn id="132" idx="1"/>
          </p:cNvCxnSpPr>
          <p:nvPr/>
        </p:nvCxnSpPr>
        <p:spPr>
          <a:xfrm flipH="1">
            <a:off x="6365730" y="3864676"/>
            <a:ext cx="11650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C1551A41-6037-411D-9EE5-513BD955C8D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442714" y="3856355"/>
            <a:ext cx="1397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DFD543F-E932-45F6-94AA-86C436695927}"/>
              </a:ext>
            </a:extLst>
          </p:cNvPr>
          <p:cNvGrpSpPr/>
          <p:nvPr/>
        </p:nvGrpSpPr>
        <p:grpSpPr>
          <a:xfrm>
            <a:off x="3891340" y="3511091"/>
            <a:ext cx="1277454" cy="841114"/>
            <a:chOff x="2968774" y="3003798"/>
            <a:chExt cx="1277454" cy="841114"/>
          </a:xfrm>
        </p:grpSpPr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25BB678F-D3E4-47F4-AF2C-4C7DC47181CB}"/>
                </a:ext>
              </a:extLst>
            </p:cNvPr>
            <p:cNvCxnSpPr>
              <a:cxnSpLocks/>
            </p:cNvCxnSpPr>
            <p:nvPr/>
          </p:nvCxnSpPr>
          <p:spPr>
            <a:xfrm>
              <a:off x="2968774" y="3229526"/>
              <a:ext cx="30004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F54650D-265A-4E42-A770-3A9D41F0E910}"/>
                </a:ext>
              </a:extLst>
            </p:cNvPr>
            <p:cNvSpPr txBox="1"/>
            <p:nvPr/>
          </p:nvSpPr>
          <p:spPr>
            <a:xfrm>
              <a:off x="3026277" y="3003798"/>
              <a:ext cx="12199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/>
                <a:t>Request Service</a:t>
              </a:r>
              <a:endParaRPr lang="en-US" altLang="ko-KR" sz="1400"/>
            </a:p>
          </p:txBody>
        </p: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7762BA67-C125-4E2F-9152-1E923526EC10}"/>
                </a:ext>
              </a:extLst>
            </p:cNvPr>
            <p:cNvCxnSpPr>
              <a:cxnSpLocks/>
            </p:cNvCxnSpPr>
            <p:nvPr/>
          </p:nvCxnSpPr>
          <p:spPr>
            <a:xfrm>
              <a:off x="2968774" y="3608975"/>
              <a:ext cx="300044" cy="0"/>
            </a:xfrm>
            <a:prstGeom prst="straightConnector1">
              <a:avLst/>
            </a:prstGeom>
            <a:ln w="28575"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3BC6D8E-6724-42DB-8EEC-4C93599E347C}"/>
                </a:ext>
              </a:extLst>
            </p:cNvPr>
            <p:cNvSpPr txBox="1"/>
            <p:nvPr/>
          </p:nvSpPr>
          <p:spPr>
            <a:xfrm>
              <a:off x="3026277" y="3383247"/>
              <a:ext cx="121995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/>
                <a:t>Response</a:t>
              </a:r>
            </a:p>
            <a:p>
              <a:pPr algn="ctr"/>
              <a:r>
                <a:rPr lang="en-US" altLang="ko-KR" sz="1200"/>
                <a:t>Service</a:t>
              </a:r>
              <a:endParaRPr lang="en-US" altLang="ko-KR" sz="140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70C1F7F9-2EB4-4DEB-BB40-B090C5925149}"/>
              </a:ext>
            </a:extLst>
          </p:cNvPr>
          <p:cNvSpPr txBox="1"/>
          <p:nvPr/>
        </p:nvSpPr>
        <p:spPr>
          <a:xfrm>
            <a:off x="1456479" y="4712245"/>
            <a:ext cx="2401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Without Masquerade </a:t>
            </a:r>
            <a:endParaRPr lang="en-US" altLang="ko-KR" sz="16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C5B2747-361C-47A9-9AA3-D74EB6B90E60}"/>
              </a:ext>
            </a:extLst>
          </p:cNvPr>
          <p:cNvSpPr txBox="1"/>
          <p:nvPr/>
        </p:nvSpPr>
        <p:spPr>
          <a:xfrm>
            <a:off x="4897661" y="4712245"/>
            <a:ext cx="240131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/>
              <a:t>With Masquerade </a:t>
            </a:r>
            <a:endParaRPr lang="en-US" altLang="ko-KR" sz="1600"/>
          </a:p>
        </p:txBody>
      </p:sp>
      <p:sp>
        <p:nvSpPr>
          <p:cNvPr id="93" name="제목 1">
            <a:extLst>
              <a:ext uri="{FF2B5EF4-FFF2-40B4-BE49-F238E27FC236}">
                <a16:creationId xmlns:a16="http://schemas.microsoft.com/office/drawing/2014/main" id="{A3F383D0-878F-4351-9ED8-F4C11E76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Hairpin Traffic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8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36562"/>
            <a:ext cx="8229600" cy="857250"/>
          </a:xfrm>
        </p:spPr>
        <p:txBody>
          <a:bodyPr/>
          <a:lstStyle/>
          <a:p>
            <a:r>
              <a:rPr lang="en-US" altLang="ko-KR"/>
              <a:t>Userspace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Path</a:t>
            </a:r>
            <a:endParaRPr lang="ko-KR" altLang="en-US"/>
          </a:p>
        </p:txBody>
      </p:sp>
      <p:sp>
        <p:nvSpPr>
          <p:cNvPr id="34" name="모서리가 둥근 직사각형 13">
            <a:extLst>
              <a:ext uri="{FF2B5EF4-FFF2-40B4-BE49-F238E27FC236}">
                <a16:creationId xmlns:a16="http://schemas.microsoft.com/office/drawing/2014/main" id="{6E702868-5116-437A-928A-AA39955F878D}"/>
              </a:ext>
            </a:extLst>
          </p:cNvPr>
          <p:cNvSpPr/>
          <p:nvPr/>
        </p:nvSpPr>
        <p:spPr>
          <a:xfrm>
            <a:off x="557516" y="7396962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Destination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(Node, 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08E87-825F-4712-8F1B-263C9866F53B}"/>
              </a:ext>
            </a:extLst>
          </p:cNvPr>
          <p:cNvSpPr txBox="1"/>
          <p:nvPr/>
        </p:nvSpPr>
        <p:spPr>
          <a:xfrm>
            <a:off x="6860619" y="7422755"/>
            <a:ext cx="17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iptables NAT Table</a:t>
            </a:r>
            <a:endParaRPr lang="ko-KR" altLang="en-US" sz="140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DF08894-10CA-4E97-A9A5-E3D93AA9539D}"/>
              </a:ext>
            </a:extLst>
          </p:cNvPr>
          <p:cNvSpPr/>
          <p:nvPr/>
        </p:nvSpPr>
        <p:spPr>
          <a:xfrm>
            <a:off x="1691682" y="634381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A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B64BC4F-046B-4833-94B3-D1F2D50843E5}"/>
              </a:ext>
            </a:extLst>
          </p:cNvPr>
          <p:cNvSpPr/>
          <p:nvPr/>
        </p:nvSpPr>
        <p:spPr>
          <a:xfrm>
            <a:off x="1907706" y="1219053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578B6D8-62A4-4C86-A3C2-50037AA64487}"/>
              </a:ext>
            </a:extLst>
          </p:cNvPr>
          <p:cNvSpPr/>
          <p:nvPr/>
        </p:nvSpPr>
        <p:spPr>
          <a:xfrm>
            <a:off x="1216139" y="1676222"/>
            <a:ext cx="7028266" cy="3111949"/>
          </a:xfrm>
          <a:prstGeom prst="roundRect">
            <a:avLst>
              <a:gd name="adj" fmla="val 3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Host Net Namespace</a:t>
            </a:r>
            <a:endParaRPr lang="ko-KR" altLang="en-US" sz="14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E1EF096-9201-4CF2-9016-878474AC7960}"/>
              </a:ext>
            </a:extLst>
          </p:cNvPr>
          <p:cNvSpPr/>
          <p:nvPr/>
        </p:nvSpPr>
        <p:spPr>
          <a:xfrm>
            <a:off x="1907706" y="1676814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96DEBC7-DF1F-4F4B-9E15-E411A679E8A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2519773" y="1491631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C1B9B8D-0CF6-4E54-8D89-CB269563C2F2}"/>
              </a:ext>
            </a:extLst>
          </p:cNvPr>
          <p:cNvSpPr/>
          <p:nvPr/>
        </p:nvSpPr>
        <p:spPr>
          <a:xfrm>
            <a:off x="6012160" y="634381"/>
            <a:ext cx="1656182" cy="85725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Pod B</a:t>
            </a:r>
          </a:p>
          <a:p>
            <a:pPr algn="ctr"/>
            <a:r>
              <a:rPr lang="en-US" altLang="ko-KR" sz="1400"/>
              <a:t>Net Namespace</a:t>
            </a:r>
            <a:endParaRPr lang="ko-KR" altLang="en-US" sz="140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CED02E20-5817-4B82-B805-8CECA18FA615}"/>
              </a:ext>
            </a:extLst>
          </p:cNvPr>
          <p:cNvSpPr/>
          <p:nvPr/>
        </p:nvSpPr>
        <p:spPr>
          <a:xfrm>
            <a:off x="6228184" y="1219053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ABBB7494-F427-41D5-B223-E9B58F163FF2}"/>
              </a:ext>
            </a:extLst>
          </p:cNvPr>
          <p:cNvSpPr/>
          <p:nvPr/>
        </p:nvSpPr>
        <p:spPr>
          <a:xfrm>
            <a:off x="6228184" y="1676814"/>
            <a:ext cx="1224134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veth interface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D8A4E0-E791-4C69-8231-0FE7449C79BA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6840251" y="1491631"/>
            <a:ext cx="0" cy="18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0323992-35B6-4AFC-8CA7-B7AE2E0F2849}"/>
              </a:ext>
            </a:extLst>
          </p:cNvPr>
          <p:cNvSpPr/>
          <p:nvPr/>
        </p:nvSpPr>
        <p:spPr>
          <a:xfrm>
            <a:off x="3448382" y="4515966"/>
            <a:ext cx="256377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eth / IPIP / VXLAN Interface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005ED654-6BEF-41E6-92C9-A8DCE7F19AC0}"/>
              </a:ext>
            </a:extLst>
          </p:cNvPr>
          <p:cNvSpPr/>
          <p:nvPr/>
        </p:nvSpPr>
        <p:spPr>
          <a:xfrm>
            <a:off x="3830855" y="2067694"/>
            <a:ext cx="1798833" cy="519510"/>
          </a:xfrm>
          <a:prstGeom prst="roundRect">
            <a:avLst>
              <a:gd name="adj" fmla="val 6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Host / Pod Process</a:t>
            </a:r>
          </a:p>
          <a:p>
            <a:pPr algn="ctr"/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(kube-proxy)</a:t>
            </a:r>
            <a:endParaRPr lang="ko-KR" altLang="en-US" sz="1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3083D0A7-8723-4979-9671-4E9677E30557}"/>
              </a:ext>
            </a:extLst>
          </p:cNvPr>
          <p:cNvSpPr/>
          <p:nvPr/>
        </p:nvSpPr>
        <p:spPr>
          <a:xfrm>
            <a:off x="1621039" y="2194927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PREROUTING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8673B26D-82CE-4191-92D3-8B4D0EEE3E55}"/>
              </a:ext>
            </a:extLst>
          </p:cNvPr>
          <p:cNvSpPr/>
          <p:nvPr/>
        </p:nvSpPr>
        <p:spPr>
          <a:xfrm>
            <a:off x="3831537" y="2799829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511C344-2234-4CC1-8C01-CC5A002274E0}"/>
              </a:ext>
            </a:extLst>
          </p:cNvPr>
          <p:cNvCxnSpPr>
            <a:cxnSpLocks/>
            <a:stCxn id="43" idx="2"/>
            <a:endCxn id="90" idx="0"/>
          </p:cNvCxnSpPr>
          <p:nvPr/>
        </p:nvCxnSpPr>
        <p:spPr>
          <a:xfrm>
            <a:off x="2519773" y="1949392"/>
            <a:ext cx="0" cy="2455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6B53178-8C8D-4A71-992D-DEB3A83586B3}"/>
              </a:ext>
            </a:extLst>
          </p:cNvPr>
          <p:cNvCxnSpPr>
            <a:cxnSpLocks/>
          </p:cNvCxnSpPr>
          <p:nvPr/>
        </p:nvCxnSpPr>
        <p:spPr>
          <a:xfrm flipH="1">
            <a:off x="4644008" y="2587204"/>
            <a:ext cx="1" cy="212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CEE0818-1A81-4312-9F3D-8C1349A7D83E}"/>
              </a:ext>
            </a:extLst>
          </p:cNvPr>
          <p:cNvCxnSpPr>
            <a:cxnSpLocks/>
            <a:stCxn id="90" idx="2"/>
            <a:endCxn id="41" idx="0"/>
          </p:cNvCxnSpPr>
          <p:nvPr/>
        </p:nvCxnSpPr>
        <p:spPr>
          <a:xfrm>
            <a:off x="2519773" y="2467505"/>
            <a:ext cx="0" cy="26917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9558EA9-7CDE-4AF4-AF12-452E1B805636}"/>
              </a:ext>
            </a:extLst>
          </p:cNvPr>
          <p:cNvSpPr/>
          <p:nvPr/>
        </p:nvSpPr>
        <p:spPr>
          <a:xfrm>
            <a:off x="1621039" y="2736684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B68C29B-E4E1-4388-B1B3-23784F4A1546}"/>
              </a:ext>
            </a:extLst>
          </p:cNvPr>
          <p:cNvSpPr/>
          <p:nvPr/>
        </p:nvSpPr>
        <p:spPr>
          <a:xfrm>
            <a:off x="1621039" y="3351749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KUBE-NODEPORT-CONTAINER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30B35F6-5EB9-4612-9CDD-A2160C905907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2519773" y="3135552"/>
            <a:ext cx="0" cy="216197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22F7C81-807A-4E98-8C89-1FBCE4CFBDEB}"/>
              </a:ext>
            </a:extLst>
          </p:cNvPr>
          <p:cNvSpPr/>
          <p:nvPr/>
        </p:nvSpPr>
        <p:spPr>
          <a:xfrm>
            <a:off x="5941517" y="2736684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KUBE-PORTALS-HOST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FBEC764-8F47-47BE-876A-19987772F5AF}"/>
              </a:ext>
            </a:extLst>
          </p:cNvPr>
          <p:cNvSpPr/>
          <p:nvPr/>
        </p:nvSpPr>
        <p:spPr>
          <a:xfrm>
            <a:off x="5941517" y="3351749"/>
            <a:ext cx="1797468" cy="39886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KUBE-NODEPORT-HOST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562E4B3-FF2E-4F8E-A2ED-B3FECCAEC0AA}"/>
              </a:ext>
            </a:extLst>
          </p:cNvPr>
          <p:cNvCxnSpPr>
            <a:cxnSpLocks/>
          </p:cNvCxnSpPr>
          <p:nvPr/>
        </p:nvCxnSpPr>
        <p:spPr>
          <a:xfrm>
            <a:off x="5629005" y="3003798"/>
            <a:ext cx="312512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6C014A-0EF3-42F3-8408-0592C1499E19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6840251" y="3135552"/>
            <a:ext cx="0" cy="216197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33B40F0-CC59-474A-AA88-C53B1A538582}"/>
              </a:ext>
            </a:extLst>
          </p:cNvPr>
          <p:cNvSpPr/>
          <p:nvPr/>
        </p:nvSpPr>
        <p:spPr>
          <a:xfrm>
            <a:off x="3830855" y="3414894"/>
            <a:ext cx="1797468" cy="272578"/>
          </a:xfrm>
          <a:prstGeom prst="roundRect">
            <a:avLst>
              <a:gd name="adj" fmla="val 150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Routing Table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5BD1BBC-C8BF-4BDA-92FD-8FB7DD99CF6D}"/>
              </a:ext>
            </a:extLst>
          </p:cNvPr>
          <p:cNvCxnSpPr>
            <a:cxnSpLocks/>
            <a:stCxn id="44" idx="3"/>
            <a:endCxn id="59" idx="1"/>
          </p:cNvCxnSpPr>
          <p:nvPr/>
        </p:nvCxnSpPr>
        <p:spPr>
          <a:xfrm>
            <a:off x="3418507" y="3551183"/>
            <a:ext cx="412348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5D75E12-2CF2-4604-8E3B-422E896E5B81}"/>
              </a:ext>
            </a:extLst>
          </p:cNvPr>
          <p:cNvCxnSpPr>
            <a:cxnSpLocks/>
            <a:stCxn id="52" idx="1"/>
            <a:endCxn id="59" idx="3"/>
          </p:cNvCxnSpPr>
          <p:nvPr/>
        </p:nvCxnSpPr>
        <p:spPr>
          <a:xfrm flipH="1">
            <a:off x="5628323" y="3551183"/>
            <a:ext cx="313194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A3C5A43-9B60-48BA-8FAE-AB246B772EC2}"/>
              </a:ext>
            </a:extLst>
          </p:cNvPr>
          <p:cNvSpPr/>
          <p:nvPr/>
        </p:nvSpPr>
        <p:spPr>
          <a:xfrm>
            <a:off x="1621039" y="3968545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POSTROUTING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1BFD606-EF93-423C-8979-4AE50B68E33C}"/>
              </a:ext>
            </a:extLst>
          </p:cNvPr>
          <p:cNvSpPr/>
          <p:nvPr/>
        </p:nvSpPr>
        <p:spPr>
          <a:xfrm>
            <a:off x="3830855" y="3973560"/>
            <a:ext cx="1797468" cy="272578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KUBE-POSTROUTING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053BE6F-B8CD-4760-8C54-B7BD87CB4BE8}"/>
              </a:ext>
            </a:extLst>
          </p:cNvPr>
          <p:cNvCxnSpPr>
            <a:cxnSpLocks/>
          </p:cNvCxnSpPr>
          <p:nvPr/>
        </p:nvCxnSpPr>
        <p:spPr>
          <a:xfrm flipH="1">
            <a:off x="2363992" y="3687472"/>
            <a:ext cx="2210498" cy="2810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0ECBA20-7ADA-4A87-8F8A-7833EAD3E4F8}"/>
              </a:ext>
            </a:extLst>
          </p:cNvPr>
          <p:cNvCxnSpPr>
            <a:cxnSpLocks/>
          </p:cNvCxnSpPr>
          <p:nvPr/>
        </p:nvCxnSpPr>
        <p:spPr>
          <a:xfrm>
            <a:off x="3418507" y="4039468"/>
            <a:ext cx="4123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401EAF65-675D-4A1A-90BB-229375CD832C}"/>
              </a:ext>
            </a:extLst>
          </p:cNvPr>
          <p:cNvSpPr/>
          <p:nvPr/>
        </p:nvSpPr>
        <p:spPr>
          <a:xfrm>
            <a:off x="1359495" y="4861057"/>
            <a:ext cx="576064" cy="157134"/>
          </a:xfrm>
          <a:prstGeom prst="roundRect">
            <a:avLst>
              <a:gd name="adj" fmla="val 15087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2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9CBBBC4-5C9B-45EC-8F58-814E1E79BE86}"/>
              </a:ext>
            </a:extLst>
          </p:cNvPr>
          <p:cNvSpPr txBox="1"/>
          <p:nvPr/>
        </p:nvSpPr>
        <p:spPr>
          <a:xfrm>
            <a:off x="1935559" y="4784253"/>
            <a:ext cx="17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iptables NAT Table</a:t>
            </a:r>
            <a:endParaRPr lang="ko-KR" altLang="en-US" sz="140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956F550-AC46-47A5-AD40-D0E70872D35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2519773" y="3135552"/>
            <a:ext cx="2209816" cy="2793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E1E4AE7-5A8F-4454-A95F-F9104ED9E274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729589" y="3135552"/>
            <a:ext cx="2110662" cy="2793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A766A-E158-4B52-B7C4-80ED6449B525}"/>
              </a:ext>
            </a:extLst>
          </p:cNvPr>
          <p:cNvSpPr txBox="1"/>
          <p:nvPr/>
        </p:nvSpPr>
        <p:spPr>
          <a:xfrm>
            <a:off x="1619672" y="3085650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</a:rPr>
              <a:t>NodePort</a:t>
            </a:r>
            <a:endParaRPr lang="ko-KR" altLang="en-US" sz="12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E01B692-1C4C-4BB4-886F-C319BF079EC1}"/>
              </a:ext>
            </a:extLst>
          </p:cNvPr>
          <p:cNvSpPr/>
          <p:nvPr/>
        </p:nvSpPr>
        <p:spPr>
          <a:xfrm>
            <a:off x="5631181" y="2308867"/>
            <a:ext cx="110140" cy="1730601"/>
          </a:xfrm>
          <a:custGeom>
            <a:avLst/>
            <a:gdLst>
              <a:gd name="connsiteX0" fmla="*/ 0 w 152400"/>
              <a:gd name="connsiteY0" fmla="*/ 1760220 h 1760220"/>
              <a:gd name="connsiteX1" fmla="*/ 152400 w 152400"/>
              <a:gd name="connsiteY1" fmla="*/ 1760220 h 1760220"/>
              <a:gd name="connsiteX2" fmla="*/ 152400 w 152400"/>
              <a:gd name="connsiteY2" fmla="*/ 0 h 1760220"/>
              <a:gd name="connsiteX3" fmla="*/ 7620 w 152400"/>
              <a:gd name="connsiteY3" fmla="*/ 0 h 176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1760220">
                <a:moveTo>
                  <a:pt x="0" y="1760220"/>
                </a:moveTo>
                <a:lnTo>
                  <a:pt x="152400" y="1760220"/>
                </a:lnTo>
                <a:lnTo>
                  <a:pt x="152400" y="0"/>
                </a:lnTo>
                <a:lnTo>
                  <a:pt x="762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17A624-0F60-42D4-A20A-11BB1FCECE38}"/>
              </a:ext>
            </a:extLst>
          </p:cNvPr>
          <p:cNvSpPr txBox="1"/>
          <p:nvPr/>
        </p:nvSpPr>
        <p:spPr>
          <a:xfrm>
            <a:off x="4318619" y="3095474"/>
            <a:ext cx="8347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ClusterIP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15FFA37-8291-4AE6-8D06-066A4B8C556F}"/>
              </a:ext>
            </a:extLst>
          </p:cNvPr>
          <p:cNvCxnSpPr>
            <a:cxnSpLocks/>
          </p:cNvCxnSpPr>
          <p:nvPr/>
        </p:nvCxnSpPr>
        <p:spPr>
          <a:xfrm flipH="1">
            <a:off x="4819966" y="2587204"/>
            <a:ext cx="1" cy="21262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14DD693-CBCD-4AFD-85A0-D1D0B2C90D49}"/>
              </a:ext>
            </a:extLst>
          </p:cNvPr>
          <p:cNvCxnSpPr>
            <a:cxnSpLocks/>
          </p:cNvCxnSpPr>
          <p:nvPr/>
        </p:nvCxnSpPr>
        <p:spPr>
          <a:xfrm>
            <a:off x="5629005" y="2859782"/>
            <a:ext cx="31251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A8648B3C-5075-46A1-A0C8-9DEFC24EE770}"/>
              </a:ext>
            </a:extLst>
          </p:cNvPr>
          <p:cNvCxnSpPr>
            <a:cxnSpLocks/>
          </p:cNvCxnSpPr>
          <p:nvPr/>
        </p:nvCxnSpPr>
        <p:spPr>
          <a:xfrm flipH="1">
            <a:off x="4972984" y="3135552"/>
            <a:ext cx="2110662" cy="2793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0011AB1-6AEE-47EF-B4FD-908539407507}"/>
              </a:ext>
            </a:extLst>
          </p:cNvPr>
          <p:cNvCxnSpPr>
            <a:cxnSpLocks/>
          </p:cNvCxnSpPr>
          <p:nvPr/>
        </p:nvCxnSpPr>
        <p:spPr>
          <a:xfrm flipH="1">
            <a:off x="2688104" y="3687472"/>
            <a:ext cx="2209816" cy="28107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919CB0C-D18E-4208-9BA9-3775652031EF}"/>
              </a:ext>
            </a:extLst>
          </p:cNvPr>
          <p:cNvCxnSpPr>
            <a:cxnSpLocks/>
          </p:cNvCxnSpPr>
          <p:nvPr/>
        </p:nvCxnSpPr>
        <p:spPr>
          <a:xfrm>
            <a:off x="3418507" y="4155926"/>
            <a:ext cx="412348" cy="5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44BB102-2080-439D-AD4C-1ABBB6DDF494}"/>
              </a:ext>
            </a:extLst>
          </p:cNvPr>
          <p:cNvCxnSpPr>
            <a:cxnSpLocks/>
            <a:stCxn id="69" idx="2"/>
            <a:endCxn id="85" idx="0"/>
          </p:cNvCxnSpPr>
          <p:nvPr/>
        </p:nvCxnSpPr>
        <p:spPr>
          <a:xfrm>
            <a:off x="4729589" y="4246138"/>
            <a:ext cx="682" cy="2698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163A7703-3291-4F9B-B44D-78AC9B5242A3}"/>
              </a:ext>
            </a:extLst>
          </p:cNvPr>
          <p:cNvSpPr/>
          <p:nvPr/>
        </p:nvSpPr>
        <p:spPr>
          <a:xfrm>
            <a:off x="5629701" y="1958454"/>
            <a:ext cx="2245057" cy="2197289"/>
          </a:xfrm>
          <a:custGeom>
            <a:avLst/>
            <a:gdLst>
              <a:gd name="connsiteX0" fmla="*/ 0 w 2245057"/>
              <a:gd name="connsiteY0" fmla="*/ 2197289 h 2197289"/>
              <a:gd name="connsiteX1" fmla="*/ 2245057 w 2245057"/>
              <a:gd name="connsiteY1" fmla="*/ 2197289 h 2197289"/>
              <a:gd name="connsiteX2" fmla="*/ 2245057 w 2245057"/>
              <a:gd name="connsiteY2" fmla="*/ 136477 h 2197289"/>
              <a:gd name="connsiteX3" fmla="*/ 1214651 w 2245057"/>
              <a:gd name="connsiteY3" fmla="*/ 136477 h 2197289"/>
              <a:gd name="connsiteX4" fmla="*/ 1214651 w 2245057"/>
              <a:gd name="connsiteY4" fmla="*/ 0 h 219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5057" h="2197289">
                <a:moveTo>
                  <a:pt x="0" y="2197289"/>
                </a:moveTo>
                <a:lnTo>
                  <a:pt x="2245057" y="2197289"/>
                </a:lnTo>
                <a:lnTo>
                  <a:pt x="2245057" y="136477"/>
                </a:lnTo>
                <a:lnTo>
                  <a:pt x="1214651" y="136477"/>
                </a:lnTo>
                <a:lnTo>
                  <a:pt x="1214651" y="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4A37148-A7AB-4C8E-89C9-1129E5C2D310}"/>
              </a:ext>
            </a:extLst>
          </p:cNvPr>
          <p:cNvSpPr txBox="1"/>
          <p:nvPr/>
        </p:nvSpPr>
        <p:spPr>
          <a:xfrm>
            <a:off x="6840251" y="3085650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accent3">
                    <a:lumMod val="50000"/>
                  </a:schemeClr>
                </a:solidFill>
              </a:rPr>
              <a:t>NodePort</a:t>
            </a:r>
            <a:endParaRPr lang="ko-KR" altLang="en-US" sz="1200" b="1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20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629B-1366-415A-9046-F69FF567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CB4A6-A03B-41F9-A9D3-D58DA019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5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13">
            <a:extLst>
              <a:ext uri="{FF2B5EF4-FFF2-40B4-BE49-F238E27FC236}">
                <a16:creationId xmlns:a16="http://schemas.microsoft.com/office/drawing/2014/main" id="{FC74B8FC-B65E-4C28-84D1-87968614B7CD}"/>
              </a:ext>
            </a:extLst>
          </p:cNvPr>
          <p:cNvSpPr/>
          <p:nvPr/>
        </p:nvSpPr>
        <p:spPr>
          <a:xfrm>
            <a:off x="588056" y="1564098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27" name="모서리가 둥근 직사각형 13">
            <a:extLst>
              <a:ext uri="{FF2B5EF4-FFF2-40B4-BE49-F238E27FC236}">
                <a16:creationId xmlns:a16="http://schemas.microsoft.com/office/drawing/2014/main" id="{2A1E08F2-F8C2-42D4-8D5B-65FE51892CC2}"/>
              </a:ext>
            </a:extLst>
          </p:cNvPr>
          <p:cNvSpPr/>
          <p:nvPr/>
        </p:nvSpPr>
        <p:spPr>
          <a:xfrm>
            <a:off x="588056" y="2020192"/>
            <a:ext cx="1773332" cy="601088"/>
          </a:xfrm>
          <a:prstGeom prst="roundRect">
            <a:avLst>
              <a:gd name="adj" fmla="val 753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Process in the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Host Net Namespace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(Pod, Host Process)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7744601D-87D1-4E44-93D6-D0A5749BFDF3}"/>
              </a:ext>
            </a:extLst>
          </p:cNvPr>
          <p:cNvSpPr/>
          <p:nvPr/>
        </p:nvSpPr>
        <p:spPr>
          <a:xfrm>
            <a:off x="2686802" y="1564098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PREROUTING</a:t>
            </a:r>
            <a:endParaRPr lang="ko-KR" altLang="en-US" sz="1200"/>
          </a:p>
        </p:txBody>
      </p:sp>
      <p:sp>
        <p:nvSpPr>
          <p:cNvPr id="30" name="모서리가 둥근 직사각형 13">
            <a:extLst>
              <a:ext uri="{FF2B5EF4-FFF2-40B4-BE49-F238E27FC236}">
                <a16:creationId xmlns:a16="http://schemas.microsoft.com/office/drawing/2014/main" id="{E818DF12-C510-4B53-A87E-32D46C748CEB}"/>
              </a:ext>
            </a:extLst>
          </p:cNvPr>
          <p:cNvSpPr/>
          <p:nvPr/>
        </p:nvSpPr>
        <p:spPr>
          <a:xfrm>
            <a:off x="2694070" y="2141054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OUTPUT</a:t>
            </a:r>
            <a:endParaRPr lang="ko-KR" altLang="en-US" sz="1200"/>
          </a:p>
        </p:txBody>
      </p:sp>
      <p:sp>
        <p:nvSpPr>
          <p:cNvPr id="31" name="모서리가 둥근 직사각형 13">
            <a:extLst>
              <a:ext uri="{FF2B5EF4-FFF2-40B4-BE49-F238E27FC236}">
                <a16:creationId xmlns:a16="http://schemas.microsoft.com/office/drawing/2014/main" id="{47D2C642-13E2-4D3B-91E5-340EBBA9731B}"/>
              </a:ext>
            </a:extLst>
          </p:cNvPr>
          <p:cNvSpPr/>
          <p:nvPr/>
        </p:nvSpPr>
        <p:spPr>
          <a:xfrm>
            <a:off x="4764087" y="185661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KUBE-SERVICE</a:t>
            </a:r>
            <a:endParaRPr lang="ko-KR" altLang="en-US" sz="1200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653795-E277-45CE-BB0F-32693B13B190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2361388" y="1743780"/>
            <a:ext cx="3254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D49707-B42D-40C0-A70B-C6C3ED540B7A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2361388" y="2320736"/>
            <a:ext cx="3326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EBC1AF-88B4-4BA2-BA68-CC5794AB1612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4467402" y="2036298"/>
            <a:ext cx="296685" cy="284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75F087-9099-4788-9E1C-02167119B77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4460134" y="1743780"/>
            <a:ext cx="303953" cy="292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13">
            <a:extLst>
              <a:ext uri="{FF2B5EF4-FFF2-40B4-BE49-F238E27FC236}">
                <a16:creationId xmlns:a16="http://schemas.microsoft.com/office/drawing/2014/main" id="{B3D9272C-48E9-4B8E-B561-A4BC6E897488}"/>
              </a:ext>
            </a:extLst>
          </p:cNvPr>
          <p:cNvSpPr/>
          <p:nvPr/>
        </p:nvSpPr>
        <p:spPr>
          <a:xfrm>
            <a:off x="6903124" y="2500418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KUBE-SVC-XXX</a:t>
            </a:r>
            <a:endParaRPr lang="ko-KR" altLang="en-US" sz="1200" b="1"/>
          </a:p>
        </p:txBody>
      </p:sp>
      <p:sp>
        <p:nvSpPr>
          <p:cNvPr id="47" name="모서리가 둥근 직사각형 13">
            <a:extLst>
              <a:ext uri="{FF2B5EF4-FFF2-40B4-BE49-F238E27FC236}">
                <a16:creationId xmlns:a16="http://schemas.microsoft.com/office/drawing/2014/main" id="{87A916DD-6E20-456F-B1AF-641E4936B283}"/>
              </a:ext>
            </a:extLst>
          </p:cNvPr>
          <p:cNvSpPr/>
          <p:nvPr/>
        </p:nvSpPr>
        <p:spPr>
          <a:xfrm>
            <a:off x="6903123" y="307648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KUBE-SEP-XXX</a:t>
            </a:r>
            <a:endParaRPr lang="ko-KR" altLang="en-US" sz="1200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535CB8-05FB-4086-B3FC-80FA7526F6F3}"/>
              </a:ext>
            </a:extLst>
          </p:cNvPr>
          <p:cNvCxnSpPr>
            <a:cxnSpLocks/>
            <a:stCxn id="31" idx="2"/>
            <a:endCxn id="46" idx="0"/>
          </p:cNvCxnSpPr>
          <p:nvPr/>
        </p:nvCxnSpPr>
        <p:spPr>
          <a:xfrm>
            <a:off x="5650753" y="2215980"/>
            <a:ext cx="2139037" cy="28443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8C6E1FE-0FE1-4F4C-AD24-A9D8C34F4D4E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7789789" y="2859782"/>
            <a:ext cx="1" cy="216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C58885C-9790-4194-8082-3C3B1E972022}"/>
              </a:ext>
            </a:extLst>
          </p:cNvPr>
          <p:cNvCxnSpPr>
            <a:cxnSpLocks/>
            <a:stCxn id="31" idx="3"/>
            <a:endCxn id="64" idx="1"/>
          </p:cNvCxnSpPr>
          <p:nvPr/>
        </p:nvCxnSpPr>
        <p:spPr>
          <a:xfrm>
            <a:off x="6537419" y="2036298"/>
            <a:ext cx="365705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3">
            <a:extLst>
              <a:ext uri="{FF2B5EF4-FFF2-40B4-BE49-F238E27FC236}">
                <a16:creationId xmlns:a16="http://schemas.microsoft.com/office/drawing/2014/main" id="{BC0E41CF-92CD-40C3-A960-0563728BF681}"/>
              </a:ext>
            </a:extLst>
          </p:cNvPr>
          <p:cNvSpPr/>
          <p:nvPr/>
        </p:nvSpPr>
        <p:spPr>
          <a:xfrm>
            <a:off x="6903124" y="185661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KUBE-NODEPORTS</a:t>
            </a:r>
            <a:endParaRPr lang="ko-KR" altLang="en-US" sz="1200" b="1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242DB-F280-4E47-B425-0C1D8871E411}"/>
              </a:ext>
            </a:extLst>
          </p:cNvPr>
          <p:cNvCxnSpPr>
            <a:cxnSpLocks/>
            <a:stCxn id="64" idx="2"/>
            <a:endCxn id="46" idx="0"/>
          </p:cNvCxnSpPr>
          <p:nvPr/>
        </p:nvCxnSpPr>
        <p:spPr>
          <a:xfrm>
            <a:off x="7789790" y="2215980"/>
            <a:ext cx="0" cy="284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13">
            <a:extLst>
              <a:ext uri="{FF2B5EF4-FFF2-40B4-BE49-F238E27FC236}">
                <a16:creationId xmlns:a16="http://schemas.microsoft.com/office/drawing/2014/main" id="{0BEE2C61-86CD-4C27-863C-AC54D67BAEAF}"/>
              </a:ext>
            </a:extLst>
          </p:cNvPr>
          <p:cNvSpPr/>
          <p:nvPr/>
        </p:nvSpPr>
        <p:spPr>
          <a:xfrm>
            <a:off x="4766569" y="307648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POSTROUTING</a:t>
            </a:r>
            <a:endParaRPr lang="ko-KR" altLang="en-US" sz="1200"/>
          </a:p>
        </p:txBody>
      </p:sp>
      <p:sp>
        <p:nvSpPr>
          <p:cNvPr id="99" name="모서리가 둥근 직사각형 13">
            <a:extLst>
              <a:ext uri="{FF2B5EF4-FFF2-40B4-BE49-F238E27FC236}">
                <a16:creationId xmlns:a16="http://schemas.microsoft.com/office/drawing/2014/main" id="{A82E0532-5DAB-4648-8C36-BEC0281722F2}"/>
              </a:ext>
            </a:extLst>
          </p:cNvPr>
          <p:cNvSpPr/>
          <p:nvPr/>
        </p:nvSpPr>
        <p:spPr>
          <a:xfrm>
            <a:off x="557516" y="3075629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4283734-A593-4BD8-9BD8-CA85E69CC1AD}"/>
              </a:ext>
            </a:extLst>
          </p:cNvPr>
          <p:cNvCxnSpPr>
            <a:cxnSpLocks/>
            <a:stCxn id="97" idx="1"/>
            <a:endCxn id="121" idx="3"/>
          </p:cNvCxnSpPr>
          <p:nvPr/>
        </p:nvCxnSpPr>
        <p:spPr>
          <a:xfrm flipH="1">
            <a:off x="4429594" y="3256164"/>
            <a:ext cx="3369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472FACD-4C40-4D63-B23A-06A110DDF600}"/>
              </a:ext>
            </a:extLst>
          </p:cNvPr>
          <p:cNvCxnSpPr>
            <a:cxnSpLocks/>
            <a:stCxn id="44" idx="2"/>
            <a:endCxn id="97" idx="0"/>
          </p:cNvCxnSpPr>
          <p:nvPr/>
        </p:nvCxnSpPr>
        <p:spPr>
          <a:xfrm>
            <a:off x="5650753" y="2861772"/>
            <a:ext cx="2482" cy="2147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9273CD4-8F62-457D-BA74-D9FD30B9EDAD}"/>
              </a:ext>
            </a:extLst>
          </p:cNvPr>
          <p:cNvSpPr txBox="1"/>
          <p:nvPr/>
        </p:nvSpPr>
        <p:spPr>
          <a:xfrm>
            <a:off x="5878082" y="2276083"/>
            <a:ext cx="8347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rgbClr val="C00000"/>
                </a:solidFill>
              </a:rPr>
              <a:t>ClusterIP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B301279-78F2-411F-BEFF-FC0AA5AECEF2}"/>
              </a:ext>
            </a:extLst>
          </p:cNvPr>
          <p:cNvSpPr txBox="1"/>
          <p:nvPr/>
        </p:nvSpPr>
        <p:spPr>
          <a:xfrm>
            <a:off x="6273867" y="1584488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NodePort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121" name="모서리가 둥근 직사각형 13">
            <a:extLst>
              <a:ext uri="{FF2B5EF4-FFF2-40B4-BE49-F238E27FC236}">
                <a16:creationId xmlns:a16="http://schemas.microsoft.com/office/drawing/2014/main" id="{11441F74-EFB3-4BA6-8C5E-50C3BAD640B4}"/>
              </a:ext>
            </a:extLst>
          </p:cNvPr>
          <p:cNvSpPr/>
          <p:nvPr/>
        </p:nvSpPr>
        <p:spPr>
          <a:xfrm>
            <a:off x="2656262" y="307648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KUBE-POSTROUTING</a:t>
            </a:r>
            <a:endParaRPr lang="ko-KR" altLang="en-US" sz="1200" b="1"/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675CE7E-9F04-4772-9598-66E2DB7137B2}"/>
              </a:ext>
            </a:extLst>
          </p:cNvPr>
          <p:cNvCxnSpPr>
            <a:cxnSpLocks/>
            <a:stCxn id="121" idx="1"/>
            <a:endCxn id="99" idx="3"/>
          </p:cNvCxnSpPr>
          <p:nvPr/>
        </p:nvCxnSpPr>
        <p:spPr>
          <a:xfrm flipH="1" flipV="1">
            <a:off x="2330848" y="3255311"/>
            <a:ext cx="325414" cy="8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/>
          <a:lstStyle/>
          <a:p>
            <a:r>
              <a:rPr lang="en-US" altLang="ko-KR"/>
              <a:t>iptables</a:t>
            </a:r>
            <a:r>
              <a:rPr lang="ko-KR" altLang="en-US"/>
              <a:t> </a:t>
            </a:r>
            <a:r>
              <a:rPr lang="en-US" altLang="ko-KR"/>
              <a:t>Mode</a:t>
            </a:r>
            <a:r>
              <a:rPr lang="ko-KR" altLang="en-US"/>
              <a:t> </a:t>
            </a:r>
            <a:r>
              <a:rPr lang="en-US" altLang="ko-KR"/>
              <a:t>Packet</a:t>
            </a:r>
            <a:r>
              <a:rPr lang="ko-KR" altLang="en-US"/>
              <a:t> </a:t>
            </a:r>
            <a:r>
              <a:rPr lang="en-US" altLang="ko-KR"/>
              <a:t>Flow</a:t>
            </a:r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D1D0A77-E822-4B9F-AF30-77553A1BCE0A}"/>
              </a:ext>
            </a:extLst>
          </p:cNvPr>
          <p:cNvCxnSpPr>
            <a:cxnSpLocks/>
            <a:stCxn id="47" idx="1"/>
            <a:endCxn id="44" idx="3"/>
          </p:cNvCxnSpPr>
          <p:nvPr/>
        </p:nvCxnSpPr>
        <p:spPr>
          <a:xfrm flipH="1" flipV="1">
            <a:off x="6537419" y="2682090"/>
            <a:ext cx="365704" cy="5740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13">
            <a:extLst>
              <a:ext uri="{FF2B5EF4-FFF2-40B4-BE49-F238E27FC236}">
                <a16:creationId xmlns:a16="http://schemas.microsoft.com/office/drawing/2014/main" id="{ABDDDCD9-E83A-404F-9F27-0DEBF1B22A86}"/>
              </a:ext>
            </a:extLst>
          </p:cNvPr>
          <p:cNvSpPr/>
          <p:nvPr/>
        </p:nvSpPr>
        <p:spPr>
          <a:xfrm>
            <a:off x="4764087" y="2502408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Routing Table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34" name="모서리가 둥근 직사각형 13">
            <a:extLst>
              <a:ext uri="{FF2B5EF4-FFF2-40B4-BE49-F238E27FC236}">
                <a16:creationId xmlns:a16="http://schemas.microsoft.com/office/drawing/2014/main" id="{6E702868-5116-437A-928A-AA39955F878D}"/>
              </a:ext>
            </a:extLst>
          </p:cNvPr>
          <p:cNvSpPr/>
          <p:nvPr/>
        </p:nvSpPr>
        <p:spPr>
          <a:xfrm>
            <a:off x="557516" y="3709660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Destination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(Node, 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9BBCEC6C-C80F-42CD-8FE3-5591D57ABEBD}"/>
              </a:ext>
            </a:extLst>
          </p:cNvPr>
          <p:cNvSpPr/>
          <p:nvPr/>
        </p:nvSpPr>
        <p:spPr>
          <a:xfrm>
            <a:off x="6156176" y="3797199"/>
            <a:ext cx="605948" cy="214711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08E87-825F-4712-8F1B-263C9866F53B}"/>
              </a:ext>
            </a:extLst>
          </p:cNvPr>
          <p:cNvSpPr txBox="1"/>
          <p:nvPr/>
        </p:nvSpPr>
        <p:spPr>
          <a:xfrm>
            <a:off x="6860619" y="3735453"/>
            <a:ext cx="1700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iptables NAT Table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75408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13">
            <a:extLst>
              <a:ext uri="{FF2B5EF4-FFF2-40B4-BE49-F238E27FC236}">
                <a16:creationId xmlns:a16="http://schemas.microsoft.com/office/drawing/2014/main" id="{FC74B8FC-B65E-4C28-84D1-87968614B7CD}"/>
              </a:ext>
            </a:extLst>
          </p:cNvPr>
          <p:cNvSpPr/>
          <p:nvPr/>
        </p:nvSpPr>
        <p:spPr>
          <a:xfrm>
            <a:off x="588056" y="1635646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29" name="모서리가 둥근 직사각형 13">
            <a:extLst>
              <a:ext uri="{FF2B5EF4-FFF2-40B4-BE49-F238E27FC236}">
                <a16:creationId xmlns:a16="http://schemas.microsoft.com/office/drawing/2014/main" id="{7744601D-87D1-4E44-93D6-D0A5749BFDF3}"/>
              </a:ext>
            </a:extLst>
          </p:cNvPr>
          <p:cNvSpPr/>
          <p:nvPr/>
        </p:nvSpPr>
        <p:spPr>
          <a:xfrm>
            <a:off x="2686802" y="163564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PREROUTING</a:t>
            </a:r>
            <a:endParaRPr lang="ko-KR" altLang="en-US" sz="1200"/>
          </a:p>
        </p:txBody>
      </p:sp>
      <p:sp>
        <p:nvSpPr>
          <p:cNvPr id="30" name="모서리가 둥근 직사각형 13">
            <a:extLst>
              <a:ext uri="{FF2B5EF4-FFF2-40B4-BE49-F238E27FC236}">
                <a16:creationId xmlns:a16="http://schemas.microsoft.com/office/drawing/2014/main" id="{E818DF12-C510-4B53-A87E-32D46C748CEB}"/>
              </a:ext>
            </a:extLst>
          </p:cNvPr>
          <p:cNvSpPr/>
          <p:nvPr/>
        </p:nvSpPr>
        <p:spPr>
          <a:xfrm>
            <a:off x="2694070" y="2212602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OUTPUT</a:t>
            </a:r>
            <a:endParaRPr lang="ko-KR" altLang="en-US" sz="1200"/>
          </a:p>
        </p:txBody>
      </p:sp>
      <p:sp>
        <p:nvSpPr>
          <p:cNvPr id="31" name="모서리가 둥근 직사각형 13">
            <a:extLst>
              <a:ext uri="{FF2B5EF4-FFF2-40B4-BE49-F238E27FC236}">
                <a16:creationId xmlns:a16="http://schemas.microsoft.com/office/drawing/2014/main" id="{47D2C642-13E2-4D3B-91E5-340EBBA9731B}"/>
              </a:ext>
            </a:extLst>
          </p:cNvPr>
          <p:cNvSpPr/>
          <p:nvPr/>
        </p:nvSpPr>
        <p:spPr>
          <a:xfrm>
            <a:off x="4764087" y="163564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KUBE-PORTALS-CONTAINER</a:t>
            </a:r>
            <a:endParaRPr lang="ko-KR" altLang="en-US" sz="1200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653795-E277-45CE-BB0F-32693B13B190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2361388" y="1815328"/>
            <a:ext cx="3254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D49707-B42D-40C0-A70B-C6C3ED540B7A}"/>
              </a:ext>
            </a:extLst>
          </p:cNvPr>
          <p:cNvCxnSpPr>
            <a:cxnSpLocks/>
            <a:stCxn id="56" idx="3"/>
            <a:endCxn id="30" idx="1"/>
          </p:cNvCxnSpPr>
          <p:nvPr/>
        </p:nvCxnSpPr>
        <p:spPr>
          <a:xfrm>
            <a:off x="2361388" y="2388994"/>
            <a:ext cx="332682" cy="3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5EBC1AF-88B4-4BA2-BA68-CC5794AB1612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4467402" y="2392284"/>
            <a:ext cx="296685" cy="3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75F087-9099-4788-9E1C-02167119B77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4460134" y="1815328"/>
            <a:ext cx="30395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8C6E1FE-0FE1-4F4C-AD24-A9D8C34F4D4E}"/>
              </a:ext>
            </a:extLst>
          </p:cNvPr>
          <p:cNvCxnSpPr>
            <a:cxnSpLocks/>
          </p:cNvCxnSpPr>
          <p:nvPr/>
        </p:nvCxnSpPr>
        <p:spPr>
          <a:xfrm flipH="1">
            <a:off x="7789789" y="2931330"/>
            <a:ext cx="1" cy="216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C58885C-9790-4194-8082-3C3B1E972022}"/>
              </a:ext>
            </a:extLst>
          </p:cNvPr>
          <p:cNvCxnSpPr>
            <a:cxnSpLocks/>
            <a:stCxn id="31" idx="3"/>
            <a:endCxn id="64" idx="1"/>
          </p:cNvCxnSpPr>
          <p:nvPr/>
        </p:nvCxnSpPr>
        <p:spPr>
          <a:xfrm>
            <a:off x="6537419" y="1815328"/>
            <a:ext cx="365705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모서리가 둥근 직사각형 13">
            <a:extLst>
              <a:ext uri="{FF2B5EF4-FFF2-40B4-BE49-F238E27FC236}">
                <a16:creationId xmlns:a16="http://schemas.microsoft.com/office/drawing/2014/main" id="{BC0E41CF-92CD-40C3-A960-0563728BF681}"/>
              </a:ext>
            </a:extLst>
          </p:cNvPr>
          <p:cNvSpPr/>
          <p:nvPr/>
        </p:nvSpPr>
        <p:spPr>
          <a:xfrm>
            <a:off x="6903124" y="1635646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KUBE-NODEPORT-CONTAINER</a:t>
            </a:r>
            <a:endParaRPr lang="ko-KR" altLang="en-US" sz="1200" b="1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941242DB-F280-4E47-B425-0C1D8871E411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7789789" y="1995010"/>
            <a:ext cx="1" cy="11521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모서리가 둥근 직사각형 13">
            <a:extLst>
              <a:ext uri="{FF2B5EF4-FFF2-40B4-BE49-F238E27FC236}">
                <a16:creationId xmlns:a16="http://schemas.microsoft.com/office/drawing/2014/main" id="{0BEE2C61-86CD-4C27-863C-AC54D67BAEAF}"/>
              </a:ext>
            </a:extLst>
          </p:cNvPr>
          <p:cNvSpPr/>
          <p:nvPr/>
        </p:nvSpPr>
        <p:spPr>
          <a:xfrm>
            <a:off x="4797109" y="3148030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POSTROUTING</a:t>
            </a:r>
            <a:endParaRPr lang="ko-KR" altLang="en-US" sz="1200"/>
          </a:p>
        </p:txBody>
      </p:sp>
      <p:sp>
        <p:nvSpPr>
          <p:cNvPr id="99" name="모서리가 둥근 직사각형 13">
            <a:extLst>
              <a:ext uri="{FF2B5EF4-FFF2-40B4-BE49-F238E27FC236}">
                <a16:creationId xmlns:a16="http://schemas.microsoft.com/office/drawing/2014/main" id="{A82E0532-5DAB-4648-8C36-BEC0281722F2}"/>
              </a:ext>
            </a:extLst>
          </p:cNvPr>
          <p:cNvSpPr/>
          <p:nvPr/>
        </p:nvSpPr>
        <p:spPr>
          <a:xfrm>
            <a:off x="588056" y="3147177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kube-proxy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4283734-A593-4BD8-9BD8-CA85E69CC1AD}"/>
              </a:ext>
            </a:extLst>
          </p:cNvPr>
          <p:cNvCxnSpPr>
            <a:cxnSpLocks/>
            <a:stCxn id="97" idx="1"/>
            <a:endCxn id="63" idx="3"/>
          </p:cNvCxnSpPr>
          <p:nvPr/>
        </p:nvCxnSpPr>
        <p:spPr>
          <a:xfrm flipH="1" flipV="1">
            <a:off x="4473266" y="3326859"/>
            <a:ext cx="323843" cy="8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472FACD-4C40-4D63-B23A-06A110DDF600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6570441" y="3327712"/>
            <a:ext cx="3326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9273CD4-8F62-457D-BA74-D9FD30B9EDAD}"/>
              </a:ext>
            </a:extLst>
          </p:cNvPr>
          <p:cNvSpPr txBox="1"/>
          <p:nvPr/>
        </p:nvSpPr>
        <p:spPr>
          <a:xfrm>
            <a:off x="6444208" y="2715766"/>
            <a:ext cx="83478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 err="1">
                <a:solidFill>
                  <a:srgbClr val="C00000"/>
                </a:solidFill>
              </a:rPr>
              <a:t>ClusterIP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8996A3B6-EF2F-433F-A247-A77B4E18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/>
          <a:lstStyle/>
          <a:p>
            <a:r>
              <a:rPr lang="en-US" altLang="ko-KR" err="1"/>
              <a:t>userspace</a:t>
            </a:r>
            <a:r>
              <a:rPr lang="ko-KR" altLang="en-US"/>
              <a:t> </a:t>
            </a:r>
            <a:r>
              <a:rPr lang="en-US" altLang="ko-KR"/>
              <a:t>NAT</a:t>
            </a:r>
            <a:r>
              <a:rPr lang="ko-KR" altLang="en-US"/>
              <a:t> </a:t>
            </a:r>
            <a:r>
              <a:rPr lang="en-US" altLang="ko-KR"/>
              <a:t>Table</a:t>
            </a:r>
            <a:endParaRPr lang="ko-KR" altLang="en-US"/>
          </a:p>
        </p:txBody>
      </p:sp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796F1F66-6A3A-4233-978C-78222E172FAF}"/>
              </a:ext>
            </a:extLst>
          </p:cNvPr>
          <p:cNvSpPr/>
          <p:nvPr/>
        </p:nvSpPr>
        <p:spPr>
          <a:xfrm>
            <a:off x="4764087" y="2212931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KUBE-PORTALS-HOST</a:t>
            </a:r>
            <a:endParaRPr lang="ko-KR" altLang="en-US" sz="1200" b="1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C462869-9E85-4385-904E-2DE36560A626}"/>
              </a:ext>
            </a:extLst>
          </p:cNvPr>
          <p:cNvCxnSpPr>
            <a:cxnSpLocks/>
            <a:stCxn id="36" idx="3"/>
            <a:endCxn id="48" idx="1"/>
          </p:cNvCxnSpPr>
          <p:nvPr/>
        </p:nvCxnSpPr>
        <p:spPr>
          <a:xfrm>
            <a:off x="6537419" y="2392613"/>
            <a:ext cx="365704" cy="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535CB8-05FB-4086-B3FC-80FA7526F6F3}"/>
              </a:ext>
            </a:extLst>
          </p:cNvPr>
          <p:cNvCxnSpPr>
            <a:cxnSpLocks/>
            <a:stCxn id="31" idx="3"/>
            <a:endCxn id="59" idx="0"/>
          </p:cNvCxnSpPr>
          <p:nvPr/>
        </p:nvCxnSpPr>
        <p:spPr>
          <a:xfrm>
            <a:off x="6537419" y="1815328"/>
            <a:ext cx="1262715" cy="133152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13">
            <a:extLst>
              <a:ext uri="{FF2B5EF4-FFF2-40B4-BE49-F238E27FC236}">
                <a16:creationId xmlns:a16="http://schemas.microsoft.com/office/drawing/2014/main" id="{769DFE84-30BF-43D4-9951-D01316D7CF2D}"/>
              </a:ext>
            </a:extLst>
          </p:cNvPr>
          <p:cNvSpPr/>
          <p:nvPr/>
        </p:nvSpPr>
        <p:spPr>
          <a:xfrm>
            <a:off x="6903123" y="2212931"/>
            <a:ext cx="1773332" cy="359364"/>
          </a:xfrm>
          <a:prstGeom prst="roundRect">
            <a:avLst>
              <a:gd name="adj" fmla="val 107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KUBE-PORTALS-HOST</a:t>
            </a:r>
            <a:endParaRPr lang="ko-KR" altLang="en-US" sz="1200" b="1"/>
          </a:p>
        </p:txBody>
      </p:sp>
      <p:sp>
        <p:nvSpPr>
          <p:cNvPr id="56" name="모서리가 둥근 직사각형 13">
            <a:extLst>
              <a:ext uri="{FF2B5EF4-FFF2-40B4-BE49-F238E27FC236}">
                <a16:creationId xmlns:a16="http://schemas.microsoft.com/office/drawing/2014/main" id="{5DCDEE00-C90C-45EA-A034-E4CADECFE449}"/>
              </a:ext>
            </a:extLst>
          </p:cNvPr>
          <p:cNvSpPr/>
          <p:nvPr/>
        </p:nvSpPr>
        <p:spPr>
          <a:xfrm>
            <a:off x="588056" y="2088450"/>
            <a:ext cx="1773332" cy="601088"/>
          </a:xfrm>
          <a:prstGeom prst="roundRect">
            <a:avLst>
              <a:gd name="adj" fmla="val 7539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Process in the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Host Net Namespace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(Pod, Host Process)</a:t>
            </a:r>
            <a:endParaRPr lang="ko-KR" altLang="en-US" sz="1200">
              <a:solidFill>
                <a:schemeClr val="tx2"/>
              </a:solidFill>
            </a:endParaRPr>
          </a:p>
        </p:txBody>
      </p:sp>
      <p:sp>
        <p:nvSpPr>
          <p:cNvPr id="59" name="모서리가 둥근 직사각형 13">
            <a:extLst>
              <a:ext uri="{FF2B5EF4-FFF2-40B4-BE49-F238E27FC236}">
                <a16:creationId xmlns:a16="http://schemas.microsoft.com/office/drawing/2014/main" id="{44C6CEBA-E917-45B3-8382-22F1D1A28891}"/>
              </a:ext>
            </a:extLst>
          </p:cNvPr>
          <p:cNvSpPr/>
          <p:nvPr/>
        </p:nvSpPr>
        <p:spPr>
          <a:xfrm>
            <a:off x="6913468" y="3146848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Routing Table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0703CC4-A672-4E74-85E5-6D99AA96B2DD}"/>
              </a:ext>
            </a:extLst>
          </p:cNvPr>
          <p:cNvCxnSpPr>
            <a:cxnSpLocks/>
            <a:stCxn id="36" idx="3"/>
            <a:endCxn id="59" idx="0"/>
          </p:cNvCxnSpPr>
          <p:nvPr/>
        </p:nvCxnSpPr>
        <p:spPr>
          <a:xfrm>
            <a:off x="6537419" y="2392613"/>
            <a:ext cx="1262715" cy="75423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B301279-78F2-411F-BEFF-FC0AA5AECEF2}"/>
              </a:ext>
            </a:extLst>
          </p:cNvPr>
          <p:cNvSpPr txBox="1"/>
          <p:nvPr/>
        </p:nvSpPr>
        <p:spPr>
          <a:xfrm>
            <a:off x="6271479" y="1949951"/>
            <a:ext cx="892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NodePort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63" name="모서리가 둥근 직사각형 13">
            <a:extLst>
              <a:ext uri="{FF2B5EF4-FFF2-40B4-BE49-F238E27FC236}">
                <a16:creationId xmlns:a16="http://schemas.microsoft.com/office/drawing/2014/main" id="{12B76E55-83FA-4D4E-A073-80AD99E9C3A4}"/>
              </a:ext>
            </a:extLst>
          </p:cNvPr>
          <p:cNvSpPr/>
          <p:nvPr/>
        </p:nvSpPr>
        <p:spPr>
          <a:xfrm>
            <a:off x="2699934" y="3147177"/>
            <a:ext cx="1773332" cy="359364"/>
          </a:xfrm>
          <a:prstGeom prst="roundRect">
            <a:avLst>
              <a:gd name="adj" fmla="val 10708"/>
            </a:avLst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Network Interface</a:t>
            </a:r>
            <a:endParaRPr lang="ko-KR" altLang="en-US" sz="1200">
              <a:solidFill>
                <a:schemeClr val="tx2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77B395E-3B5F-4060-9448-145360D4D0CE}"/>
              </a:ext>
            </a:extLst>
          </p:cNvPr>
          <p:cNvCxnSpPr>
            <a:cxnSpLocks/>
            <a:stCxn id="63" idx="1"/>
            <a:endCxn id="99" idx="3"/>
          </p:cNvCxnSpPr>
          <p:nvPr/>
        </p:nvCxnSpPr>
        <p:spPr>
          <a:xfrm flipH="1">
            <a:off x="2361388" y="3326859"/>
            <a:ext cx="33854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39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32720</TotalTime>
  <Words>290</Words>
  <Application>Microsoft Office PowerPoint</Application>
  <PresentationFormat>화면 슬라이드 쇼(16:9)</PresentationFormat>
  <Paragraphs>151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iptables Mode Packet Path</vt:lpstr>
      <vt:lpstr>Hairpin Traffic</vt:lpstr>
      <vt:lpstr>Userspace Mode Packet Path</vt:lpstr>
      <vt:lpstr>PowerPoint 프레젠테이션</vt:lpstr>
      <vt:lpstr>iptables Mode Packet Flow</vt:lpstr>
      <vt:lpstr>userspace NAT Table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5009</cp:revision>
  <dcterms:created xsi:type="dcterms:W3CDTF">2006-10-05T04:04:58Z</dcterms:created>
  <dcterms:modified xsi:type="dcterms:W3CDTF">2019-05-12T15:49:51Z</dcterms:modified>
</cp:coreProperties>
</file>