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70" r:id="rId2"/>
    <p:sldId id="368" r:id="rId3"/>
    <p:sldId id="372" r:id="rId4"/>
    <p:sldId id="371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3091" autoAdjust="0"/>
  </p:normalViewPr>
  <p:slideViewPr>
    <p:cSldViewPr>
      <p:cViewPr>
        <p:scale>
          <a:sx n="150" d="100"/>
          <a:sy n="150" d="100"/>
        </p:scale>
        <p:origin x="2142" y="15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243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275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822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70BF710-166E-4BBB-936C-7EDD33B4934A}"/>
              </a:ext>
            </a:extLst>
          </p:cNvPr>
          <p:cNvSpPr/>
          <p:nvPr/>
        </p:nvSpPr>
        <p:spPr>
          <a:xfrm>
            <a:off x="3087619" y="3517086"/>
            <a:ext cx="1263236" cy="52912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r>
              <a:rPr lang="ko-KR" altLang="en-US" sz="1200"/>
              <a:t> </a:t>
            </a:r>
            <a:r>
              <a:rPr lang="en-US" altLang="ko-KR" sz="1200"/>
              <a:t>Exporter</a:t>
            </a:r>
            <a:endParaRPr lang="ko-KR" altLang="en-US" sz="12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85700"/>
            <a:ext cx="8229600" cy="857250"/>
          </a:xfrm>
        </p:spPr>
        <p:txBody>
          <a:bodyPr/>
          <a:lstStyle/>
          <a:p>
            <a:r>
              <a:rPr lang="en-US" altLang="ko-KR"/>
              <a:t>Prometheus HA</a:t>
            </a:r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AD06047-500A-402F-B918-5D947910874E}"/>
              </a:ext>
            </a:extLst>
          </p:cNvPr>
          <p:cNvSpPr/>
          <p:nvPr/>
        </p:nvSpPr>
        <p:spPr>
          <a:xfrm>
            <a:off x="3087619" y="2595612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r>
              <a:rPr lang="ko-KR" altLang="en-US" sz="1200"/>
              <a:t> </a:t>
            </a:r>
            <a:r>
              <a:rPr lang="en-US" altLang="ko-KR" sz="1200"/>
              <a:t>Server (Shard)</a:t>
            </a:r>
            <a:endParaRPr lang="ko-KR" altLang="en-US" sz="120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ACCF7B7-24BD-4684-8BBC-F17E06054C1E}"/>
              </a:ext>
            </a:extLst>
          </p:cNvPr>
          <p:cNvSpPr/>
          <p:nvPr/>
        </p:nvSpPr>
        <p:spPr>
          <a:xfrm>
            <a:off x="5043538" y="2586360"/>
            <a:ext cx="1263235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r>
              <a:rPr lang="ko-KR" altLang="en-US" sz="1200"/>
              <a:t> </a:t>
            </a:r>
            <a:r>
              <a:rPr lang="en-US" altLang="ko-KR" sz="1200"/>
              <a:t>Server (Shard)</a:t>
            </a:r>
            <a:endParaRPr lang="ko-KR" altLang="en-US" sz="120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5E29EE41-F0F3-47C8-9FA7-8635F5DACF5C}"/>
              </a:ext>
            </a:extLst>
          </p:cNvPr>
          <p:cNvSpPr/>
          <p:nvPr/>
        </p:nvSpPr>
        <p:spPr>
          <a:xfrm>
            <a:off x="1484314" y="1680082"/>
            <a:ext cx="1388470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Load Balancer</a:t>
            </a:r>
          </a:p>
          <a:p>
            <a:pPr algn="ctr"/>
            <a:r>
              <a:rPr lang="en-US" altLang="ko-KR" sz="1200" b="1"/>
              <a:t>(Session Affinity)</a:t>
            </a:r>
            <a:endParaRPr lang="ko-KR" altLang="en-US" sz="1200" b="1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E950D99-0D50-4CA0-B60E-A8C4434F3AF4}"/>
              </a:ext>
            </a:extLst>
          </p:cNvPr>
          <p:cNvSpPr/>
          <p:nvPr/>
        </p:nvSpPr>
        <p:spPr>
          <a:xfrm>
            <a:off x="4629740" y="3531889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r>
              <a:rPr lang="ko-KR" altLang="en-US" sz="1200"/>
              <a:t> </a:t>
            </a:r>
            <a:r>
              <a:rPr lang="en-US" altLang="ko-KR" sz="1200"/>
              <a:t>Pushgateway</a:t>
            </a:r>
            <a:endParaRPr lang="ko-KR" altLang="en-US" sz="120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3B244165-2C32-416D-BC21-DDD0137C6A86}"/>
              </a:ext>
            </a:extLst>
          </p:cNvPr>
          <p:cNvSpPr/>
          <p:nvPr/>
        </p:nvSpPr>
        <p:spPr>
          <a:xfrm>
            <a:off x="1545498" y="3523848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r>
              <a:rPr lang="ko-KR" altLang="en-US" sz="1200"/>
              <a:t> </a:t>
            </a:r>
            <a:r>
              <a:rPr lang="en-US" altLang="ko-KR" sz="1200"/>
              <a:t>Exporter</a:t>
            </a:r>
            <a:endParaRPr lang="ko-KR" altLang="en-US" sz="120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56C977BC-9A7B-4F40-8730-C993BA2A95B6}"/>
              </a:ext>
            </a:extLst>
          </p:cNvPr>
          <p:cNvSpPr/>
          <p:nvPr/>
        </p:nvSpPr>
        <p:spPr>
          <a:xfrm>
            <a:off x="6164091" y="3523848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Batch Job</a:t>
            </a:r>
            <a:endParaRPr lang="ko-KR" altLang="en-US" sz="120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EDD9E68A-6AF8-4CA6-8C37-5EB62DA23973}"/>
              </a:ext>
            </a:extLst>
          </p:cNvPr>
          <p:cNvSpPr/>
          <p:nvPr/>
        </p:nvSpPr>
        <p:spPr>
          <a:xfrm>
            <a:off x="2987824" y="2489572"/>
            <a:ext cx="4441903" cy="730250"/>
          </a:xfrm>
          <a:prstGeom prst="roundRect">
            <a:avLst>
              <a:gd name="adj" fmla="val 4959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/>
              <a:t>Prometheus </a:t>
            </a:r>
          </a:p>
          <a:p>
            <a:pPr algn="r"/>
            <a:r>
              <a:rPr lang="en-US" altLang="ko-KR" sz="1200" b="1"/>
              <a:t>Servers</a:t>
            </a:r>
            <a:endParaRPr lang="ko-KR" altLang="en-US" sz="1200" b="1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62F918FF-5470-4EDE-B762-7E156AF204BF}"/>
              </a:ext>
            </a:extLst>
          </p:cNvPr>
          <p:cNvCxnSpPr>
            <a:cxnSpLocks/>
            <a:stCxn id="99" idx="1"/>
            <a:endCxn id="79" idx="3"/>
          </p:cNvCxnSpPr>
          <p:nvPr/>
        </p:nvCxnSpPr>
        <p:spPr>
          <a:xfrm flipH="1">
            <a:off x="5892976" y="3787435"/>
            <a:ext cx="271115" cy="8041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AD7FF1FF-A652-452A-B27D-1514A279B800}"/>
              </a:ext>
            </a:extLst>
          </p:cNvPr>
          <p:cNvCxnSpPr>
            <a:cxnSpLocks/>
            <a:stCxn id="50" idx="0"/>
            <a:endCxn id="68" idx="2"/>
          </p:cNvCxnSpPr>
          <p:nvPr/>
        </p:nvCxnSpPr>
        <p:spPr>
          <a:xfrm flipV="1">
            <a:off x="3719237" y="3122786"/>
            <a:ext cx="0" cy="39430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B5F532B9-21C8-47CB-9A92-07EA65D14C45}"/>
              </a:ext>
            </a:extLst>
          </p:cNvPr>
          <p:cNvCxnSpPr>
            <a:cxnSpLocks/>
            <a:stCxn id="79" idx="0"/>
            <a:endCxn id="68" idx="2"/>
          </p:cNvCxnSpPr>
          <p:nvPr/>
        </p:nvCxnSpPr>
        <p:spPr>
          <a:xfrm flipH="1" flipV="1">
            <a:off x="3719237" y="3122786"/>
            <a:ext cx="1542121" cy="409103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B9108377-56A3-4EFE-A80D-87ABD4832751}"/>
              </a:ext>
            </a:extLst>
          </p:cNvPr>
          <p:cNvCxnSpPr>
            <a:cxnSpLocks/>
            <a:stCxn id="82" idx="0"/>
            <a:endCxn id="68" idx="2"/>
          </p:cNvCxnSpPr>
          <p:nvPr/>
        </p:nvCxnSpPr>
        <p:spPr>
          <a:xfrm flipV="1">
            <a:off x="2177116" y="3122786"/>
            <a:ext cx="1542121" cy="401062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25BBF46F-CDC9-42AC-A2DD-20F144A8D487}"/>
              </a:ext>
            </a:extLst>
          </p:cNvPr>
          <p:cNvCxnSpPr>
            <a:cxnSpLocks/>
            <a:stCxn id="50" idx="0"/>
            <a:endCxn id="70" idx="2"/>
          </p:cNvCxnSpPr>
          <p:nvPr/>
        </p:nvCxnSpPr>
        <p:spPr>
          <a:xfrm flipV="1">
            <a:off x="3719237" y="3113534"/>
            <a:ext cx="1955919" cy="403552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9987D96C-F8E9-4F1E-896C-D12B6B66168F}"/>
              </a:ext>
            </a:extLst>
          </p:cNvPr>
          <p:cNvCxnSpPr>
            <a:cxnSpLocks/>
            <a:stCxn id="79" idx="0"/>
            <a:endCxn id="70" idx="2"/>
          </p:cNvCxnSpPr>
          <p:nvPr/>
        </p:nvCxnSpPr>
        <p:spPr>
          <a:xfrm flipV="1">
            <a:off x="5261358" y="3113534"/>
            <a:ext cx="413798" cy="418355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AD9562CC-17A5-4A66-B51B-B7DC0D4DA9DE}"/>
              </a:ext>
            </a:extLst>
          </p:cNvPr>
          <p:cNvCxnSpPr>
            <a:cxnSpLocks/>
            <a:stCxn id="82" idx="0"/>
            <a:endCxn id="70" idx="2"/>
          </p:cNvCxnSpPr>
          <p:nvPr/>
        </p:nvCxnSpPr>
        <p:spPr>
          <a:xfrm flipV="1">
            <a:off x="2177116" y="3113534"/>
            <a:ext cx="3498040" cy="410314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515A517A-B934-40C1-852C-56E576C57DC0}"/>
              </a:ext>
            </a:extLst>
          </p:cNvPr>
          <p:cNvCxnSpPr>
            <a:cxnSpLocks/>
            <a:stCxn id="68" idx="0"/>
            <a:endCxn id="76" idx="2"/>
          </p:cNvCxnSpPr>
          <p:nvPr/>
        </p:nvCxnSpPr>
        <p:spPr>
          <a:xfrm flipH="1" flipV="1">
            <a:off x="2178549" y="2207256"/>
            <a:ext cx="1540688" cy="38835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5B55F6C3-B5F5-477A-A779-9322B0B0CD8F}"/>
              </a:ext>
            </a:extLst>
          </p:cNvPr>
          <p:cNvCxnSpPr>
            <a:cxnSpLocks/>
            <a:stCxn id="70" idx="0"/>
            <a:endCxn id="76" idx="2"/>
          </p:cNvCxnSpPr>
          <p:nvPr/>
        </p:nvCxnSpPr>
        <p:spPr>
          <a:xfrm flipH="1" flipV="1">
            <a:off x="2178549" y="2207256"/>
            <a:ext cx="3496607" cy="37910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AB6C03F4-5A82-4A5A-8F2D-8676149A0C9B}"/>
              </a:ext>
            </a:extLst>
          </p:cNvPr>
          <p:cNvSpPr/>
          <p:nvPr/>
        </p:nvSpPr>
        <p:spPr>
          <a:xfrm>
            <a:off x="1545498" y="858254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r>
              <a:rPr lang="ko-KR" altLang="en-US" sz="1200"/>
              <a:t> </a:t>
            </a:r>
            <a:r>
              <a:rPr lang="en-US" altLang="ko-KR" sz="1200"/>
              <a:t>Client</a:t>
            </a:r>
            <a:endParaRPr lang="ko-KR" altLang="en-US" sz="1200"/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B1C8AD96-0C1B-4BD6-BAC0-E6398D68D74F}"/>
              </a:ext>
            </a:extLst>
          </p:cNvPr>
          <p:cNvCxnSpPr>
            <a:cxnSpLocks/>
            <a:stCxn id="76" idx="0"/>
            <a:endCxn id="150" idx="2"/>
          </p:cNvCxnSpPr>
          <p:nvPr/>
        </p:nvCxnSpPr>
        <p:spPr>
          <a:xfrm flipH="1" flipV="1">
            <a:off x="2177116" y="1385428"/>
            <a:ext cx="1433" cy="29465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F2946A33-0F8C-420B-9F70-F5E0E2392F9F}"/>
              </a:ext>
            </a:extLst>
          </p:cNvPr>
          <p:cNvSpPr/>
          <p:nvPr/>
        </p:nvSpPr>
        <p:spPr>
          <a:xfrm>
            <a:off x="3088614" y="1680532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</a:p>
          <a:p>
            <a:pPr algn="ctr"/>
            <a:r>
              <a:rPr lang="en-US" altLang="ko-KR" sz="1200"/>
              <a:t>Alertmanager</a:t>
            </a:r>
            <a:endParaRPr lang="ko-KR" altLang="en-US" sz="1200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9DCB89F4-FC7A-4BC1-A028-D24DEBE4CCB3}"/>
              </a:ext>
            </a:extLst>
          </p:cNvPr>
          <p:cNvSpPr/>
          <p:nvPr/>
        </p:nvSpPr>
        <p:spPr>
          <a:xfrm>
            <a:off x="5046522" y="1679633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</a:p>
          <a:p>
            <a:pPr algn="ctr"/>
            <a:r>
              <a:rPr lang="en-US" altLang="ko-KR" sz="1200"/>
              <a:t>Alertmanager</a:t>
            </a:r>
            <a:endParaRPr lang="ko-KR" altLang="en-US" sz="1200"/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EC683CB3-440A-4CF1-8F1A-467F44DBC03E}"/>
              </a:ext>
            </a:extLst>
          </p:cNvPr>
          <p:cNvCxnSpPr>
            <a:cxnSpLocks/>
            <a:stCxn id="101" idx="3"/>
            <a:endCxn id="155" idx="1"/>
          </p:cNvCxnSpPr>
          <p:nvPr/>
        </p:nvCxnSpPr>
        <p:spPr>
          <a:xfrm flipV="1">
            <a:off x="4351850" y="1943220"/>
            <a:ext cx="694672" cy="89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FC26E226-EEB0-4B1D-A342-D7C6C7F446CF}"/>
              </a:ext>
            </a:extLst>
          </p:cNvPr>
          <p:cNvSpPr/>
          <p:nvPr/>
        </p:nvSpPr>
        <p:spPr>
          <a:xfrm>
            <a:off x="2987917" y="1585070"/>
            <a:ext cx="4441903" cy="719587"/>
          </a:xfrm>
          <a:prstGeom prst="roundRect">
            <a:avLst>
              <a:gd name="adj" fmla="val 9384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sz="1200" b="1"/>
              <a:t>Prometheus </a:t>
            </a:r>
          </a:p>
          <a:p>
            <a:pPr algn="r"/>
            <a:r>
              <a:rPr lang="en-US" altLang="ko-KR" sz="1200" b="1"/>
              <a:t>Alermanager</a:t>
            </a:r>
          </a:p>
          <a:p>
            <a:pPr algn="r"/>
            <a:r>
              <a:rPr lang="en-US" altLang="ko-KR" sz="1200" b="1"/>
              <a:t>Cluster</a:t>
            </a:r>
            <a:endParaRPr lang="ko-KR" altLang="en-US" sz="1200" b="1"/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3840CD60-4551-4CAE-827A-F561D7C3F9B1}"/>
              </a:ext>
            </a:extLst>
          </p:cNvPr>
          <p:cNvCxnSpPr>
            <a:cxnSpLocks/>
            <a:stCxn id="68" idx="0"/>
            <a:endCxn id="101" idx="2"/>
          </p:cNvCxnSpPr>
          <p:nvPr/>
        </p:nvCxnSpPr>
        <p:spPr>
          <a:xfrm flipV="1">
            <a:off x="3719237" y="2207706"/>
            <a:ext cx="995" cy="387906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A4A2301-4656-4603-8040-73B427F9F9CA}"/>
              </a:ext>
            </a:extLst>
          </p:cNvPr>
          <p:cNvCxnSpPr>
            <a:cxnSpLocks/>
            <a:stCxn id="70" idx="0"/>
            <a:endCxn id="155" idx="2"/>
          </p:cNvCxnSpPr>
          <p:nvPr/>
        </p:nvCxnSpPr>
        <p:spPr>
          <a:xfrm flipV="1">
            <a:off x="5675156" y="2206807"/>
            <a:ext cx="2984" cy="379553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D9BDD1C0-6890-43C4-8EA9-B4D79FCA5E17}"/>
              </a:ext>
            </a:extLst>
          </p:cNvPr>
          <p:cNvCxnSpPr>
            <a:cxnSpLocks/>
            <a:stCxn id="70" idx="0"/>
            <a:endCxn id="101" idx="2"/>
          </p:cNvCxnSpPr>
          <p:nvPr/>
        </p:nvCxnSpPr>
        <p:spPr>
          <a:xfrm flipH="1" flipV="1">
            <a:off x="3720232" y="2207706"/>
            <a:ext cx="1954924" cy="378654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BF776DC-7C24-4EE0-AB95-2F3D82079C82}"/>
              </a:ext>
            </a:extLst>
          </p:cNvPr>
          <p:cNvSpPr/>
          <p:nvPr/>
        </p:nvSpPr>
        <p:spPr>
          <a:xfrm>
            <a:off x="5048964" y="859515"/>
            <a:ext cx="1263235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Alert</a:t>
            </a:r>
          </a:p>
          <a:p>
            <a:pPr algn="ctr"/>
            <a:r>
              <a:rPr lang="en-US" altLang="ko-KR" sz="1200"/>
              <a:t>Destination</a:t>
            </a:r>
            <a:endParaRPr lang="ko-KR" altLang="en-US" sz="120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9CE1D8F8-E3D3-413D-B103-A921E47F6897}"/>
              </a:ext>
            </a:extLst>
          </p:cNvPr>
          <p:cNvCxnSpPr>
            <a:cxnSpLocks/>
            <a:stCxn id="101" idx="0"/>
            <a:endCxn id="74" idx="2"/>
          </p:cNvCxnSpPr>
          <p:nvPr/>
        </p:nvCxnSpPr>
        <p:spPr>
          <a:xfrm flipV="1">
            <a:off x="3720232" y="1386689"/>
            <a:ext cx="1960350" cy="293843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8A43A93-3014-4DD5-896C-BBE56D835828}"/>
              </a:ext>
            </a:extLst>
          </p:cNvPr>
          <p:cNvCxnSpPr>
            <a:cxnSpLocks/>
            <a:stCxn id="155" idx="0"/>
            <a:endCxn id="74" idx="2"/>
          </p:cNvCxnSpPr>
          <p:nvPr/>
        </p:nvCxnSpPr>
        <p:spPr>
          <a:xfrm flipV="1">
            <a:off x="5678140" y="1386689"/>
            <a:ext cx="2442" cy="292944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49461D93-7130-495B-995E-7C44523DD167}"/>
              </a:ext>
            </a:extLst>
          </p:cNvPr>
          <p:cNvCxnSpPr>
            <a:cxnSpLocks/>
            <a:stCxn id="68" idx="0"/>
            <a:endCxn id="155" idx="2"/>
          </p:cNvCxnSpPr>
          <p:nvPr/>
        </p:nvCxnSpPr>
        <p:spPr>
          <a:xfrm flipV="1">
            <a:off x="3719237" y="2206807"/>
            <a:ext cx="1958903" cy="388805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6955D70-FCB4-4292-BEA3-461839923958}"/>
              </a:ext>
            </a:extLst>
          </p:cNvPr>
          <p:cNvGrpSpPr/>
          <p:nvPr/>
        </p:nvGrpSpPr>
        <p:grpSpPr>
          <a:xfrm>
            <a:off x="2543410" y="4063732"/>
            <a:ext cx="4044814" cy="261610"/>
            <a:chOff x="2555776" y="4515966"/>
            <a:chExt cx="4044814" cy="261610"/>
          </a:xfrm>
        </p:grpSpPr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5F62C869-3A7B-4063-866E-83DDEABA0B0D}"/>
                </a:ext>
              </a:extLst>
            </p:cNvPr>
            <p:cNvCxnSpPr>
              <a:cxnSpLocks/>
              <a:stCxn id="89" idx="1"/>
            </p:cNvCxnSpPr>
            <p:nvPr/>
          </p:nvCxnSpPr>
          <p:spPr>
            <a:xfrm flipH="1">
              <a:off x="2555776" y="4646771"/>
              <a:ext cx="288032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2FC01EC-E8C4-4A32-9D27-6CFFF9A8127D}"/>
                </a:ext>
              </a:extLst>
            </p:cNvPr>
            <p:cNvSpPr txBox="1"/>
            <p:nvPr/>
          </p:nvSpPr>
          <p:spPr>
            <a:xfrm>
              <a:off x="2843808" y="4515966"/>
              <a:ext cx="6978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/>
                <a:t>Metric</a:t>
              </a: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964F6123-6149-4F7A-9516-A8C9DB3709B9}"/>
                </a:ext>
              </a:extLst>
            </p:cNvPr>
            <p:cNvCxnSpPr>
              <a:cxnSpLocks/>
              <a:stCxn id="91" idx="1"/>
            </p:cNvCxnSpPr>
            <p:nvPr/>
          </p:nvCxnSpPr>
          <p:spPr>
            <a:xfrm flipH="1">
              <a:off x="3669014" y="4646771"/>
              <a:ext cx="288032" cy="0"/>
            </a:xfrm>
            <a:prstGeom prst="line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6E5BC50-119B-411E-95B1-1383DBCC0687}"/>
                </a:ext>
              </a:extLst>
            </p:cNvPr>
            <p:cNvSpPr txBox="1"/>
            <p:nvPr/>
          </p:nvSpPr>
          <p:spPr>
            <a:xfrm>
              <a:off x="3957046" y="4515966"/>
              <a:ext cx="614954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/>
                <a:t>Alert</a:t>
              </a: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8FF844AC-1367-436E-936B-EC34B238FD98}"/>
                </a:ext>
              </a:extLst>
            </p:cNvPr>
            <p:cNvCxnSpPr>
              <a:cxnSpLocks/>
              <a:stCxn id="93" idx="1"/>
            </p:cNvCxnSpPr>
            <p:nvPr/>
          </p:nvCxnSpPr>
          <p:spPr>
            <a:xfrm flipH="1">
              <a:off x="4673149" y="4646771"/>
              <a:ext cx="288030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2443D8B-4468-44EA-8F61-E0C2D9F27686}"/>
                </a:ext>
              </a:extLst>
            </p:cNvPr>
            <p:cNvSpPr txBox="1"/>
            <p:nvPr/>
          </p:nvSpPr>
          <p:spPr>
            <a:xfrm>
              <a:off x="4961179" y="4515966"/>
              <a:ext cx="163941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/>
                <a:t>PromQL Query/Result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BF5D4B4A-D4B4-4281-905C-BFA9EE5584BD}"/>
              </a:ext>
            </a:extLst>
          </p:cNvPr>
          <p:cNvSpPr txBox="1"/>
          <p:nvPr/>
        </p:nvSpPr>
        <p:spPr>
          <a:xfrm>
            <a:off x="4348570" y="1684462"/>
            <a:ext cx="69782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/>
              <a:t>gossip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DBB4E80-D262-4C12-ACF4-4C8BCEDD27D6}"/>
              </a:ext>
            </a:extLst>
          </p:cNvPr>
          <p:cNvSpPr txBox="1"/>
          <p:nvPr/>
        </p:nvSpPr>
        <p:spPr>
          <a:xfrm>
            <a:off x="5892975" y="3507340"/>
            <a:ext cx="95613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>
                <a:solidFill>
                  <a:srgbClr val="C00000"/>
                </a:solidFill>
              </a:rPr>
              <a:t>Push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F46A2BD-445B-4084-803E-C06F08EE9B14}"/>
              </a:ext>
            </a:extLst>
          </p:cNvPr>
          <p:cNvSpPr txBox="1"/>
          <p:nvPr/>
        </p:nvSpPr>
        <p:spPr>
          <a:xfrm>
            <a:off x="4674382" y="3231028"/>
            <a:ext cx="95613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>
                <a:solidFill>
                  <a:srgbClr val="C00000"/>
                </a:solidFill>
              </a:rPr>
              <a:t>Pull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9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00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70BF710-166E-4BBB-936C-7EDD33B4934A}"/>
              </a:ext>
            </a:extLst>
          </p:cNvPr>
          <p:cNvSpPr/>
          <p:nvPr/>
        </p:nvSpPr>
        <p:spPr>
          <a:xfrm>
            <a:off x="2449212" y="3568163"/>
            <a:ext cx="1263236" cy="52912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r>
              <a:rPr lang="ko-KR" altLang="en-US" sz="1200"/>
              <a:t> </a:t>
            </a:r>
            <a:r>
              <a:rPr lang="en-US" altLang="ko-KR" sz="1200"/>
              <a:t>Exporter</a:t>
            </a:r>
            <a:endParaRPr lang="ko-KR" altLang="en-US" sz="12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85700"/>
            <a:ext cx="8229600" cy="857250"/>
          </a:xfrm>
        </p:spPr>
        <p:txBody>
          <a:bodyPr/>
          <a:lstStyle/>
          <a:p>
            <a:r>
              <a:rPr lang="en-US" altLang="ko-KR"/>
              <a:t>Prometheus HA</a:t>
            </a:r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AD06047-500A-402F-B918-5D947910874E}"/>
              </a:ext>
            </a:extLst>
          </p:cNvPr>
          <p:cNvSpPr/>
          <p:nvPr/>
        </p:nvSpPr>
        <p:spPr>
          <a:xfrm>
            <a:off x="1352548" y="2595612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r>
              <a:rPr lang="ko-KR" altLang="en-US" sz="1200"/>
              <a:t> </a:t>
            </a:r>
            <a:r>
              <a:rPr lang="en-US" altLang="ko-KR" sz="1200"/>
              <a:t>Server (Shard)</a:t>
            </a:r>
            <a:endParaRPr lang="ko-KR" altLang="en-US" sz="120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ACCF7B7-24BD-4684-8BBC-F17E06054C1E}"/>
              </a:ext>
            </a:extLst>
          </p:cNvPr>
          <p:cNvSpPr/>
          <p:nvPr/>
        </p:nvSpPr>
        <p:spPr>
          <a:xfrm>
            <a:off x="3526723" y="2586360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r>
              <a:rPr lang="ko-KR" altLang="en-US" sz="1200"/>
              <a:t> </a:t>
            </a:r>
            <a:r>
              <a:rPr lang="en-US" altLang="ko-KR" sz="1200"/>
              <a:t>Server (Shard)</a:t>
            </a:r>
            <a:endParaRPr lang="ko-KR" altLang="en-US" sz="120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5E29EE41-F0F3-47C8-9FA7-8635F5DACF5C}"/>
              </a:ext>
            </a:extLst>
          </p:cNvPr>
          <p:cNvSpPr/>
          <p:nvPr/>
        </p:nvSpPr>
        <p:spPr>
          <a:xfrm>
            <a:off x="251520" y="1674536"/>
            <a:ext cx="1388470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Load Balancer</a:t>
            </a:r>
          </a:p>
          <a:p>
            <a:pPr algn="ctr"/>
            <a:r>
              <a:rPr lang="en-US" altLang="ko-KR" sz="1200" b="1"/>
              <a:t>(Session Affinity)</a:t>
            </a:r>
            <a:endParaRPr lang="ko-KR" altLang="en-US" sz="1200" b="1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E950D99-0D50-4CA0-B60E-A8C4434F3AF4}"/>
              </a:ext>
            </a:extLst>
          </p:cNvPr>
          <p:cNvSpPr/>
          <p:nvPr/>
        </p:nvSpPr>
        <p:spPr>
          <a:xfrm>
            <a:off x="4594159" y="3570113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r>
              <a:rPr lang="ko-KR" altLang="en-US" sz="1200"/>
              <a:t> </a:t>
            </a:r>
            <a:r>
              <a:rPr lang="en-US" altLang="ko-KR" sz="1200"/>
              <a:t>Pushgateway</a:t>
            </a:r>
            <a:endParaRPr lang="ko-KR" altLang="en-US" sz="120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3B244165-2C32-416D-BC21-DDD0137C6A86}"/>
              </a:ext>
            </a:extLst>
          </p:cNvPr>
          <p:cNvSpPr/>
          <p:nvPr/>
        </p:nvSpPr>
        <p:spPr>
          <a:xfrm>
            <a:off x="314137" y="3570113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r>
              <a:rPr lang="ko-KR" altLang="en-US" sz="1200"/>
              <a:t> </a:t>
            </a:r>
            <a:r>
              <a:rPr lang="en-US" altLang="ko-KR" sz="1200"/>
              <a:t>Exporter</a:t>
            </a:r>
            <a:endParaRPr lang="ko-KR" altLang="en-US" sz="120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56C977BC-9A7B-4F40-8730-C993BA2A95B6}"/>
              </a:ext>
            </a:extLst>
          </p:cNvPr>
          <p:cNvSpPr/>
          <p:nvPr/>
        </p:nvSpPr>
        <p:spPr>
          <a:xfrm>
            <a:off x="2454147" y="4371950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Batch Job</a:t>
            </a:r>
            <a:endParaRPr lang="ko-KR" altLang="en-US" sz="120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26D4DCD2-3BA3-40D4-BF98-B2042E46D55A}"/>
              </a:ext>
            </a:extLst>
          </p:cNvPr>
          <p:cNvSpPr/>
          <p:nvPr/>
        </p:nvSpPr>
        <p:spPr>
          <a:xfrm>
            <a:off x="4594159" y="4371950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Load Balancer</a:t>
            </a:r>
            <a:endParaRPr lang="ko-KR" altLang="en-US" sz="1200" b="1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EDD9E68A-6AF8-4CA6-8C37-5EB62DA23973}"/>
              </a:ext>
            </a:extLst>
          </p:cNvPr>
          <p:cNvSpPr/>
          <p:nvPr/>
        </p:nvSpPr>
        <p:spPr>
          <a:xfrm>
            <a:off x="1242438" y="2489572"/>
            <a:ext cx="4614957" cy="730250"/>
          </a:xfrm>
          <a:prstGeom prst="roundRect">
            <a:avLst>
              <a:gd name="adj" fmla="val 4089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/>
              <a:t>Prometheus </a:t>
            </a:r>
          </a:p>
          <a:p>
            <a:pPr algn="r"/>
            <a:r>
              <a:rPr lang="en-US" altLang="ko-KR" sz="1200" b="1"/>
              <a:t>Servers</a:t>
            </a:r>
            <a:endParaRPr lang="ko-KR" altLang="en-US" sz="1200" b="1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9D9FEFAC-7966-4000-A1C2-0FEC1813CFD6}"/>
              </a:ext>
            </a:extLst>
          </p:cNvPr>
          <p:cNvCxnSpPr>
            <a:cxnSpLocks/>
            <a:stCxn id="99" idx="3"/>
            <a:endCxn id="100" idx="1"/>
          </p:cNvCxnSpPr>
          <p:nvPr/>
        </p:nvCxnSpPr>
        <p:spPr>
          <a:xfrm>
            <a:off x="3717383" y="4635537"/>
            <a:ext cx="876776" cy="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62F918FF-5470-4EDE-B762-7E156AF204BF}"/>
              </a:ext>
            </a:extLst>
          </p:cNvPr>
          <p:cNvCxnSpPr>
            <a:cxnSpLocks/>
            <a:stCxn id="100" idx="0"/>
            <a:endCxn id="79" idx="2"/>
          </p:cNvCxnSpPr>
          <p:nvPr/>
        </p:nvCxnSpPr>
        <p:spPr>
          <a:xfrm flipV="1">
            <a:off x="5225777" y="4097287"/>
            <a:ext cx="0" cy="274663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AD7FF1FF-A652-452A-B27D-1514A279B800}"/>
              </a:ext>
            </a:extLst>
          </p:cNvPr>
          <p:cNvCxnSpPr>
            <a:cxnSpLocks/>
            <a:stCxn id="50" idx="0"/>
            <a:endCxn id="68" idx="2"/>
          </p:cNvCxnSpPr>
          <p:nvPr/>
        </p:nvCxnSpPr>
        <p:spPr>
          <a:xfrm flipH="1" flipV="1">
            <a:off x="1984166" y="3122786"/>
            <a:ext cx="1096664" cy="445377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B5F532B9-21C8-47CB-9A92-07EA65D14C45}"/>
              </a:ext>
            </a:extLst>
          </p:cNvPr>
          <p:cNvCxnSpPr>
            <a:cxnSpLocks/>
            <a:stCxn id="79" idx="0"/>
            <a:endCxn id="68" idx="2"/>
          </p:cNvCxnSpPr>
          <p:nvPr/>
        </p:nvCxnSpPr>
        <p:spPr>
          <a:xfrm flipH="1" flipV="1">
            <a:off x="1984166" y="3122786"/>
            <a:ext cx="3241611" cy="447327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B9108377-56A3-4EFE-A80D-87ABD4832751}"/>
              </a:ext>
            </a:extLst>
          </p:cNvPr>
          <p:cNvCxnSpPr>
            <a:cxnSpLocks/>
            <a:stCxn id="82" idx="0"/>
            <a:endCxn id="68" idx="2"/>
          </p:cNvCxnSpPr>
          <p:nvPr/>
        </p:nvCxnSpPr>
        <p:spPr>
          <a:xfrm flipV="1">
            <a:off x="945755" y="3122786"/>
            <a:ext cx="1038411" cy="447327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25BBF46F-CDC9-42AC-A2DD-20F144A8D487}"/>
              </a:ext>
            </a:extLst>
          </p:cNvPr>
          <p:cNvCxnSpPr>
            <a:cxnSpLocks/>
            <a:stCxn id="50" idx="0"/>
            <a:endCxn id="70" idx="2"/>
          </p:cNvCxnSpPr>
          <p:nvPr/>
        </p:nvCxnSpPr>
        <p:spPr>
          <a:xfrm flipV="1">
            <a:off x="3080830" y="3113534"/>
            <a:ext cx="1077511" cy="454629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9987D96C-F8E9-4F1E-896C-D12B6B66168F}"/>
              </a:ext>
            </a:extLst>
          </p:cNvPr>
          <p:cNvCxnSpPr>
            <a:cxnSpLocks/>
            <a:stCxn id="79" idx="0"/>
            <a:endCxn id="70" idx="2"/>
          </p:cNvCxnSpPr>
          <p:nvPr/>
        </p:nvCxnSpPr>
        <p:spPr>
          <a:xfrm flipH="1" flipV="1">
            <a:off x="4158341" y="3113534"/>
            <a:ext cx="1067436" cy="456579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AD9562CC-17A5-4A66-B51B-B7DC0D4DA9DE}"/>
              </a:ext>
            </a:extLst>
          </p:cNvPr>
          <p:cNvCxnSpPr>
            <a:cxnSpLocks/>
            <a:stCxn id="82" idx="0"/>
            <a:endCxn id="70" idx="2"/>
          </p:cNvCxnSpPr>
          <p:nvPr/>
        </p:nvCxnSpPr>
        <p:spPr>
          <a:xfrm flipV="1">
            <a:off x="945755" y="3113534"/>
            <a:ext cx="3212586" cy="456579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515A517A-B934-40C1-852C-56E576C57DC0}"/>
              </a:ext>
            </a:extLst>
          </p:cNvPr>
          <p:cNvCxnSpPr>
            <a:cxnSpLocks/>
            <a:stCxn id="68" idx="0"/>
            <a:endCxn id="76" idx="2"/>
          </p:cNvCxnSpPr>
          <p:nvPr/>
        </p:nvCxnSpPr>
        <p:spPr>
          <a:xfrm flipH="1" flipV="1">
            <a:off x="945755" y="2201710"/>
            <a:ext cx="1038411" cy="393902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5B55F6C3-B5F5-477A-A779-9322B0B0CD8F}"/>
              </a:ext>
            </a:extLst>
          </p:cNvPr>
          <p:cNvCxnSpPr>
            <a:cxnSpLocks/>
            <a:stCxn id="70" idx="0"/>
            <a:endCxn id="76" idx="2"/>
          </p:cNvCxnSpPr>
          <p:nvPr/>
        </p:nvCxnSpPr>
        <p:spPr>
          <a:xfrm flipH="1" flipV="1">
            <a:off x="945755" y="2201710"/>
            <a:ext cx="3212586" cy="38465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AB6C03F4-5A82-4A5A-8F2D-8676149A0C9B}"/>
              </a:ext>
            </a:extLst>
          </p:cNvPr>
          <p:cNvSpPr/>
          <p:nvPr/>
        </p:nvSpPr>
        <p:spPr>
          <a:xfrm>
            <a:off x="314137" y="843558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r>
              <a:rPr lang="ko-KR" altLang="en-US" sz="1200"/>
              <a:t> </a:t>
            </a:r>
            <a:r>
              <a:rPr lang="en-US" altLang="ko-KR" sz="1200"/>
              <a:t>Client</a:t>
            </a:r>
            <a:endParaRPr lang="ko-KR" altLang="en-US" sz="1200"/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B1C8AD96-0C1B-4BD6-BAC0-E6398D68D74F}"/>
              </a:ext>
            </a:extLst>
          </p:cNvPr>
          <p:cNvCxnSpPr>
            <a:cxnSpLocks/>
            <a:stCxn id="76" idx="0"/>
            <a:endCxn id="150" idx="2"/>
          </p:cNvCxnSpPr>
          <p:nvPr/>
        </p:nvCxnSpPr>
        <p:spPr>
          <a:xfrm flipV="1">
            <a:off x="945755" y="1370732"/>
            <a:ext cx="0" cy="30380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F2946A33-0F8C-420B-9F70-F5E0E2392F9F}"/>
              </a:ext>
            </a:extLst>
          </p:cNvPr>
          <p:cNvSpPr/>
          <p:nvPr/>
        </p:nvSpPr>
        <p:spPr>
          <a:xfrm>
            <a:off x="2449212" y="1680532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</a:p>
          <a:p>
            <a:pPr algn="ctr"/>
            <a:r>
              <a:rPr lang="en-US" altLang="ko-KR" sz="1200"/>
              <a:t>Alertmanager</a:t>
            </a:r>
            <a:endParaRPr lang="ko-KR" altLang="en-US" sz="1200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9DCB89F4-FC7A-4BC1-A028-D24DEBE4CCB3}"/>
              </a:ext>
            </a:extLst>
          </p:cNvPr>
          <p:cNvSpPr/>
          <p:nvPr/>
        </p:nvSpPr>
        <p:spPr>
          <a:xfrm>
            <a:off x="4594159" y="1679633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</a:p>
          <a:p>
            <a:pPr algn="ctr"/>
            <a:r>
              <a:rPr lang="en-US" altLang="ko-KR" sz="1200"/>
              <a:t>Alertmanager</a:t>
            </a:r>
            <a:endParaRPr lang="ko-KR" altLang="en-US" sz="1200"/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EC683CB3-440A-4CF1-8F1A-467F44DBC03E}"/>
              </a:ext>
            </a:extLst>
          </p:cNvPr>
          <p:cNvCxnSpPr>
            <a:cxnSpLocks/>
            <a:stCxn id="101" idx="3"/>
            <a:endCxn id="155" idx="1"/>
          </p:cNvCxnSpPr>
          <p:nvPr/>
        </p:nvCxnSpPr>
        <p:spPr>
          <a:xfrm flipV="1">
            <a:off x="3712448" y="1943220"/>
            <a:ext cx="881711" cy="89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FC26E226-EEB0-4B1D-A342-D7C6C7F446CF}"/>
              </a:ext>
            </a:extLst>
          </p:cNvPr>
          <p:cNvSpPr/>
          <p:nvPr/>
        </p:nvSpPr>
        <p:spPr>
          <a:xfrm>
            <a:off x="2356745" y="1585070"/>
            <a:ext cx="4683382" cy="719587"/>
          </a:xfrm>
          <a:prstGeom prst="roundRect">
            <a:avLst>
              <a:gd name="adj" fmla="val 4089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sz="1200" b="1"/>
              <a:t>Prometheus </a:t>
            </a:r>
          </a:p>
          <a:p>
            <a:pPr algn="r"/>
            <a:r>
              <a:rPr lang="en-US" altLang="ko-KR" sz="1200" b="1"/>
              <a:t>Alermanager</a:t>
            </a:r>
          </a:p>
          <a:p>
            <a:pPr algn="r"/>
            <a:r>
              <a:rPr lang="en-US" altLang="ko-KR" sz="1200" b="1"/>
              <a:t>Cluster</a:t>
            </a:r>
            <a:endParaRPr lang="ko-KR" altLang="en-US" sz="1200" b="1"/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3840CD60-4551-4CAE-827A-F561D7C3F9B1}"/>
              </a:ext>
            </a:extLst>
          </p:cNvPr>
          <p:cNvCxnSpPr>
            <a:cxnSpLocks/>
            <a:stCxn id="68" idx="0"/>
            <a:endCxn id="101" idx="2"/>
          </p:cNvCxnSpPr>
          <p:nvPr/>
        </p:nvCxnSpPr>
        <p:spPr>
          <a:xfrm flipV="1">
            <a:off x="1984166" y="2207706"/>
            <a:ext cx="1096664" cy="387906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A4A2301-4656-4603-8040-73B427F9F9CA}"/>
              </a:ext>
            </a:extLst>
          </p:cNvPr>
          <p:cNvCxnSpPr>
            <a:cxnSpLocks/>
            <a:stCxn id="70" idx="0"/>
            <a:endCxn id="155" idx="2"/>
          </p:cNvCxnSpPr>
          <p:nvPr/>
        </p:nvCxnSpPr>
        <p:spPr>
          <a:xfrm flipV="1">
            <a:off x="4158341" y="2206807"/>
            <a:ext cx="1067436" cy="379553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D9BDD1C0-6890-43C4-8EA9-B4D79FCA5E17}"/>
              </a:ext>
            </a:extLst>
          </p:cNvPr>
          <p:cNvCxnSpPr>
            <a:cxnSpLocks/>
            <a:stCxn id="70" idx="0"/>
            <a:endCxn id="101" idx="2"/>
          </p:cNvCxnSpPr>
          <p:nvPr/>
        </p:nvCxnSpPr>
        <p:spPr>
          <a:xfrm flipH="1" flipV="1">
            <a:off x="3080830" y="2207706"/>
            <a:ext cx="1077511" cy="378654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BF776DC-7C24-4EE0-AB95-2F3D82079C82}"/>
              </a:ext>
            </a:extLst>
          </p:cNvPr>
          <p:cNvSpPr/>
          <p:nvPr/>
        </p:nvSpPr>
        <p:spPr>
          <a:xfrm>
            <a:off x="3521685" y="859444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Alert</a:t>
            </a:r>
          </a:p>
          <a:p>
            <a:pPr algn="ctr"/>
            <a:r>
              <a:rPr lang="en-US" altLang="ko-KR" sz="1200"/>
              <a:t>Destination</a:t>
            </a:r>
            <a:endParaRPr lang="ko-KR" altLang="en-US" sz="120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9CE1D8F8-E3D3-413D-B103-A921E47F6897}"/>
              </a:ext>
            </a:extLst>
          </p:cNvPr>
          <p:cNvCxnSpPr>
            <a:cxnSpLocks/>
            <a:stCxn id="101" idx="0"/>
            <a:endCxn id="74" idx="2"/>
          </p:cNvCxnSpPr>
          <p:nvPr/>
        </p:nvCxnSpPr>
        <p:spPr>
          <a:xfrm flipV="1">
            <a:off x="3080830" y="1386618"/>
            <a:ext cx="1072473" cy="293914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8A43A93-3014-4DD5-896C-BBE56D835828}"/>
              </a:ext>
            </a:extLst>
          </p:cNvPr>
          <p:cNvCxnSpPr>
            <a:cxnSpLocks/>
            <a:stCxn id="155" idx="0"/>
            <a:endCxn id="74" idx="2"/>
          </p:cNvCxnSpPr>
          <p:nvPr/>
        </p:nvCxnSpPr>
        <p:spPr>
          <a:xfrm flipH="1" flipV="1">
            <a:off x="4153303" y="1386618"/>
            <a:ext cx="1072474" cy="293015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49461D93-7130-495B-995E-7C44523DD167}"/>
              </a:ext>
            </a:extLst>
          </p:cNvPr>
          <p:cNvCxnSpPr>
            <a:cxnSpLocks/>
            <a:stCxn id="68" idx="0"/>
            <a:endCxn id="155" idx="2"/>
          </p:cNvCxnSpPr>
          <p:nvPr/>
        </p:nvCxnSpPr>
        <p:spPr>
          <a:xfrm flipV="1">
            <a:off x="1984166" y="2206807"/>
            <a:ext cx="3241611" cy="388805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6955D70-FCB4-4292-BEA3-461839923958}"/>
              </a:ext>
            </a:extLst>
          </p:cNvPr>
          <p:cNvGrpSpPr/>
          <p:nvPr/>
        </p:nvGrpSpPr>
        <p:grpSpPr>
          <a:xfrm>
            <a:off x="333534" y="4299942"/>
            <a:ext cx="2018551" cy="480015"/>
            <a:chOff x="2553449" y="4515966"/>
            <a:chExt cx="2018551" cy="480015"/>
          </a:xfrm>
        </p:grpSpPr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5F62C869-3A7B-4063-866E-83DDEABA0B0D}"/>
                </a:ext>
              </a:extLst>
            </p:cNvPr>
            <p:cNvCxnSpPr>
              <a:cxnSpLocks/>
              <a:stCxn id="89" idx="1"/>
            </p:cNvCxnSpPr>
            <p:nvPr/>
          </p:nvCxnSpPr>
          <p:spPr>
            <a:xfrm flipH="1">
              <a:off x="2555776" y="4646771"/>
              <a:ext cx="288032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2FC01EC-E8C4-4A32-9D27-6CFFF9A8127D}"/>
                </a:ext>
              </a:extLst>
            </p:cNvPr>
            <p:cNvSpPr txBox="1"/>
            <p:nvPr/>
          </p:nvSpPr>
          <p:spPr>
            <a:xfrm>
              <a:off x="2843808" y="4515966"/>
              <a:ext cx="6978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/>
                <a:t>Metric</a:t>
              </a: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964F6123-6149-4F7A-9516-A8C9DB3709B9}"/>
                </a:ext>
              </a:extLst>
            </p:cNvPr>
            <p:cNvCxnSpPr>
              <a:cxnSpLocks/>
              <a:stCxn id="91" idx="1"/>
            </p:cNvCxnSpPr>
            <p:nvPr/>
          </p:nvCxnSpPr>
          <p:spPr>
            <a:xfrm flipH="1">
              <a:off x="3669014" y="4646771"/>
              <a:ext cx="288032" cy="0"/>
            </a:xfrm>
            <a:prstGeom prst="line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6E5BC50-119B-411E-95B1-1383DBCC0687}"/>
                </a:ext>
              </a:extLst>
            </p:cNvPr>
            <p:cNvSpPr txBox="1"/>
            <p:nvPr/>
          </p:nvSpPr>
          <p:spPr>
            <a:xfrm>
              <a:off x="3957046" y="4515966"/>
              <a:ext cx="614954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/>
                <a:t>Alert</a:t>
              </a: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8FF844AC-1367-436E-936B-EC34B238FD98}"/>
                </a:ext>
              </a:extLst>
            </p:cNvPr>
            <p:cNvCxnSpPr>
              <a:cxnSpLocks/>
              <a:stCxn id="93" idx="1"/>
            </p:cNvCxnSpPr>
            <p:nvPr/>
          </p:nvCxnSpPr>
          <p:spPr>
            <a:xfrm flipH="1">
              <a:off x="2553449" y="4865176"/>
              <a:ext cx="288030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2443D8B-4468-44EA-8F61-E0C2D9F27686}"/>
                </a:ext>
              </a:extLst>
            </p:cNvPr>
            <p:cNvSpPr txBox="1"/>
            <p:nvPr/>
          </p:nvSpPr>
          <p:spPr>
            <a:xfrm>
              <a:off x="2841479" y="4734371"/>
              <a:ext cx="163941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/>
                <a:t>PromQL Query/Result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BF5D4B4A-D4B4-4281-905C-BFA9EE5584BD}"/>
              </a:ext>
            </a:extLst>
          </p:cNvPr>
          <p:cNvSpPr txBox="1"/>
          <p:nvPr/>
        </p:nvSpPr>
        <p:spPr>
          <a:xfrm>
            <a:off x="3799352" y="1690181"/>
            <a:ext cx="69782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/>
              <a:t>gossip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DBB4E80-D262-4C12-ACF4-4C8BCEDD27D6}"/>
              </a:ext>
            </a:extLst>
          </p:cNvPr>
          <p:cNvSpPr txBox="1"/>
          <p:nvPr/>
        </p:nvSpPr>
        <p:spPr>
          <a:xfrm>
            <a:off x="4471656" y="4099264"/>
            <a:ext cx="95613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>
                <a:solidFill>
                  <a:srgbClr val="C00000"/>
                </a:solidFill>
              </a:rPr>
              <a:t>Push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F46A2BD-445B-4084-803E-C06F08EE9B14}"/>
              </a:ext>
            </a:extLst>
          </p:cNvPr>
          <p:cNvSpPr txBox="1"/>
          <p:nvPr/>
        </p:nvSpPr>
        <p:spPr>
          <a:xfrm>
            <a:off x="2607755" y="3237649"/>
            <a:ext cx="95613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>
                <a:solidFill>
                  <a:srgbClr val="C00000"/>
                </a:solidFill>
              </a:rPr>
              <a:t>Pull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72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85700"/>
            <a:ext cx="8229600" cy="857250"/>
          </a:xfrm>
        </p:spPr>
        <p:txBody>
          <a:bodyPr/>
          <a:lstStyle/>
          <a:p>
            <a:r>
              <a:rPr lang="en-US" altLang="ko-KR"/>
              <a:t>Prometheus HA</a:t>
            </a:r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AD06047-500A-402F-B918-5D947910874E}"/>
              </a:ext>
            </a:extLst>
          </p:cNvPr>
          <p:cNvSpPr/>
          <p:nvPr/>
        </p:nvSpPr>
        <p:spPr>
          <a:xfrm>
            <a:off x="1352548" y="2595612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r>
              <a:rPr lang="ko-KR" altLang="en-US" sz="1200"/>
              <a:t> </a:t>
            </a:r>
            <a:r>
              <a:rPr lang="en-US" altLang="ko-KR" sz="1200"/>
              <a:t>Server (Shard)</a:t>
            </a:r>
            <a:endParaRPr lang="ko-KR" altLang="en-US" sz="120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ACCF7B7-24BD-4684-8BBC-F17E06054C1E}"/>
              </a:ext>
            </a:extLst>
          </p:cNvPr>
          <p:cNvSpPr/>
          <p:nvPr/>
        </p:nvSpPr>
        <p:spPr>
          <a:xfrm>
            <a:off x="3526723" y="2586360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r>
              <a:rPr lang="ko-KR" altLang="en-US" sz="1200"/>
              <a:t> </a:t>
            </a:r>
            <a:r>
              <a:rPr lang="en-US" altLang="ko-KR" sz="1200"/>
              <a:t>Server (Shard)</a:t>
            </a:r>
            <a:endParaRPr lang="ko-KR" altLang="en-US" sz="120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5E29EE41-F0F3-47C8-9FA7-8635F5DACF5C}"/>
              </a:ext>
            </a:extLst>
          </p:cNvPr>
          <p:cNvSpPr/>
          <p:nvPr/>
        </p:nvSpPr>
        <p:spPr>
          <a:xfrm>
            <a:off x="251520" y="1674536"/>
            <a:ext cx="1388470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Load Balancer</a:t>
            </a:r>
          </a:p>
          <a:p>
            <a:pPr algn="ctr"/>
            <a:r>
              <a:rPr lang="en-US" altLang="ko-KR" sz="1200" b="1"/>
              <a:t>(Session Affinity)</a:t>
            </a:r>
            <a:endParaRPr lang="ko-KR" altLang="en-US" sz="1200" b="1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1F780A1-4221-434E-9956-206E5D26FE66}"/>
              </a:ext>
            </a:extLst>
          </p:cNvPr>
          <p:cNvSpPr/>
          <p:nvPr/>
        </p:nvSpPr>
        <p:spPr>
          <a:xfrm>
            <a:off x="2454148" y="3570113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r>
              <a:rPr lang="ko-KR" altLang="en-US" sz="1200"/>
              <a:t> </a:t>
            </a:r>
            <a:r>
              <a:rPr lang="en-US" altLang="ko-KR" sz="1200"/>
              <a:t>Pushgateway</a:t>
            </a:r>
            <a:endParaRPr lang="ko-KR" altLang="en-US" sz="12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E950D99-0D50-4CA0-B60E-A8C4434F3AF4}"/>
              </a:ext>
            </a:extLst>
          </p:cNvPr>
          <p:cNvSpPr/>
          <p:nvPr/>
        </p:nvSpPr>
        <p:spPr>
          <a:xfrm>
            <a:off x="4594159" y="3570113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r>
              <a:rPr lang="ko-KR" altLang="en-US" sz="1200"/>
              <a:t> </a:t>
            </a:r>
            <a:r>
              <a:rPr lang="en-US" altLang="ko-KR" sz="1200"/>
              <a:t>Pushgateway</a:t>
            </a:r>
            <a:endParaRPr lang="ko-KR" altLang="en-US" sz="120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3B244165-2C32-416D-BC21-DDD0137C6A86}"/>
              </a:ext>
            </a:extLst>
          </p:cNvPr>
          <p:cNvSpPr/>
          <p:nvPr/>
        </p:nvSpPr>
        <p:spPr>
          <a:xfrm>
            <a:off x="314137" y="3570113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r>
              <a:rPr lang="ko-KR" altLang="en-US" sz="1200"/>
              <a:t> </a:t>
            </a:r>
            <a:r>
              <a:rPr lang="en-US" altLang="ko-KR" sz="1200"/>
              <a:t>Exporter</a:t>
            </a:r>
            <a:endParaRPr lang="ko-KR" altLang="en-US" sz="120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56C977BC-9A7B-4F40-8730-C993BA2A95B6}"/>
              </a:ext>
            </a:extLst>
          </p:cNvPr>
          <p:cNvSpPr/>
          <p:nvPr/>
        </p:nvSpPr>
        <p:spPr>
          <a:xfrm>
            <a:off x="2454147" y="4371950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Batch Job</a:t>
            </a:r>
            <a:endParaRPr lang="ko-KR" altLang="en-US" sz="120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26D4DCD2-3BA3-40D4-BF98-B2042E46D55A}"/>
              </a:ext>
            </a:extLst>
          </p:cNvPr>
          <p:cNvSpPr/>
          <p:nvPr/>
        </p:nvSpPr>
        <p:spPr>
          <a:xfrm>
            <a:off x="4594159" y="4371950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Load Balancer</a:t>
            </a:r>
            <a:endParaRPr lang="ko-KR" altLang="en-US" sz="1200" b="1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EDD9E68A-6AF8-4CA6-8C37-5EB62DA23973}"/>
              </a:ext>
            </a:extLst>
          </p:cNvPr>
          <p:cNvSpPr/>
          <p:nvPr/>
        </p:nvSpPr>
        <p:spPr>
          <a:xfrm>
            <a:off x="1242438" y="2489572"/>
            <a:ext cx="4614957" cy="730250"/>
          </a:xfrm>
          <a:prstGeom prst="roundRect">
            <a:avLst>
              <a:gd name="adj" fmla="val 4089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/>
              <a:t>Prometheus </a:t>
            </a:r>
          </a:p>
          <a:p>
            <a:pPr algn="r"/>
            <a:r>
              <a:rPr lang="en-US" altLang="ko-KR" sz="1200" b="1"/>
              <a:t>Servers</a:t>
            </a:r>
            <a:endParaRPr lang="ko-KR" altLang="en-US" sz="1200" b="1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20684741-02EE-42B6-97F5-09BCD4C5E0C3}"/>
              </a:ext>
            </a:extLst>
          </p:cNvPr>
          <p:cNvSpPr/>
          <p:nvPr/>
        </p:nvSpPr>
        <p:spPr>
          <a:xfrm>
            <a:off x="2360039" y="3475198"/>
            <a:ext cx="4683385" cy="717550"/>
          </a:xfrm>
          <a:prstGeom prst="roundRect">
            <a:avLst>
              <a:gd name="adj" fmla="val 4089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/>
              <a:t>Prometheus </a:t>
            </a:r>
          </a:p>
          <a:p>
            <a:pPr algn="r"/>
            <a:r>
              <a:rPr lang="en-US" altLang="ko-KR" sz="1200" b="1"/>
              <a:t>Pushgateways</a:t>
            </a:r>
            <a:endParaRPr lang="ko-KR" altLang="en-US" sz="1200" b="1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9D9FEFAC-7966-4000-A1C2-0FEC1813CFD6}"/>
              </a:ext>
            </a:extLst>
          </p:cNvPr>
          <p:cNvCxnSpPr>
            <a:cxnSpLocks/>
            <a:stCxn id="99" idx="3"/>
            <a:endCxn id="100" idx="1"/>
          </p:cNvCxnSpPr>
          <p:nvPr/>
        </p:nvCxnSpPr>
        <p:spPr>
          <a:xfrm>
            <a:off x="3717383" y="4635537"/>
            <a:ext cx="876776" cy="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62F918FF-5470-4EDE-B762-7E156AF204BF}"/>
              </a:ext>
            </a:extLst>
          </p:cNvPr>
          <p:cNvCxnSpPr>
            <a:cxnSpLocks/>
            <a:stCxn id="100" idx="0"/>
            <a:endCxn id="79" idx="2"/>
          </p:cNvCxnSpPr>
          <p:nvPr/>
        </p:nvCxnSpPr>
        <p:spPr>
          <a:xfrm flipV="1">
            <a:off x="5225777" y="4097287"/>
            <a:ext cx="0" cy="274663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0899348F-001B-4CBC-B85B-41DF8FF9BE94}"/>
              </a:ext>
            </a:extLst>
          </p:cNvPr>
          <p:cNvCxnSpPr>
            <a:cxnSpLocks/>
            <a:stCxn id="100" idx="0"/>
          </p:cNvCxnSpPr>
          <p:nvPr/>
        </p:nvCxnSpPr>
        <p:spPr>
          <a:xfrm flipH="1" flipV="1">
            <a:off x="3085766" y="4146177"/>
            <a:ext cx="2140011" cy="225773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AD7FF1FF-A652-452A-B27D-1514A279B800}"/>
              </a:ext>
            </a:extLst>
          </p:cNvPr>
          <p:cNvCxnSpPr>
            <a:cxnSpLocks/>
            <a:stCxn id="78" idx="0"/>
            <a:endCxn id="68" idx="2"/>
          </p:cNvCxnSpPr>
          <p:nvPr/>
        </p:nvCxnSpPr>
        <p:spPr>
          <a:xfrm flipH="1" flipV="1">
            <a:off x="1984166" y="3122786"/>
            <a:ext cx="1101600" cy="447327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B5F532B9-21C8-47CB-9A92-07EA65D14C45}"/>
              </a:ext>
            </a:extLst>
          </p:cNvPr>
          <p:cNvCxnSpPr>
            <a:cxnSpLocks/>
            <a:stCxn id="79" idx="0"/>
            <a:endCxn id="68" idx="2"/>
          </p:cNvCxnSpPr>
          <p:nvPr/>
        </p:nvCxnSpPr>
        <p:spPr>
          <a:xfrm flipH="1" flipV="1">
            <a:off x="1984166" y="3122786"/>
            <a:ext cx="3241611" cy="447327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B9108377-56A3-4EFE-A80D-87ABD4832751}"/>
              </a:ext>
            </a:extLst>
          </p:cNvPr>
          <p:cNvCxnSpPr>
            <a:cxnSpLocks/>
            <a:stCxn id="82" idx="0"/>
            <a:endCxn id="68" idx="2"/>
          </p:cNvCxnSpPr>
          <p:nvPr/>
        </p:nvCxnSpPr>
        <p:spPr>
          <a:xfrm flipV="1">
            <a:off x="945755" y="3122786"/>
            <a:ext cx="1038411" cy="447327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25BBF46F-CDC9-42AC-A2DD-20F144A8D487}"/>
              </a:ext>
            </a:extLst>
          </p:cNvPr>
          <p:cNvCxnSpPr>
            <a:cxnSpLocks/>
            <a:stCxn id="78" idx="0"/>
            <a:endCxn id="70" idx="2"/>
          </p:cNvCxnSpPr>
          <p:nvPr/>
        </p:nvCxnSpPr>
        <p:spPr>
          <a:xfrm flipV="1">
            <a:off x="3085766" y="3113534"/>
            <a:ext cx="1072575" cy="456579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9987D96C-F8E9-4F1E-896C-D12B6B66168F}"/>
              </a:ext>
            </a:extLst>
          </p:cNvPr>
          <p:cNvCxnSpPr>
            <a:cxnSpLocks/>
            <a:stCxn id="79" idx="0"/>
            <a:endCxn id="70" idx="2"/>
          </p:cNvCxnSpPr>
          <p:nvPr/>
        </p:nvCxnSpPr>
        <p:spPr>
          <a:xfrm flipH="1" flipV="1">
            <a:off x="4158341" y="3113534"/>
            <a:ext cx="1067436" cy="456579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AD9562CC-17A5-4A66-B51B-B7DC0D4DA9DE}"/>
              </a:ext>
            </a:extLst>
          </p:cNvPr>
          <p:cNvCxnSpPr>
            <a:cxnSpLocks/>
            <a:stCxn id="82" idx="0"/>
            <a:endCxn id="70" idx="2"/>
          </p:cNvCxnSpPr>
          <p:nvPr/>
        </p:nvCxnSpPr>
        <p:spPr>
          <a:xfrm flipV="1">
            <a:off x="945755" y="3113534"/>
            <a:ext cx="3212586" cy="456579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515A517A-B934-40C1-852C-56E576C57DC0}"/>
              </a:ext>
            </a:extLst>
          </p:cNvPr>
          <p:cNvCxnSpPr>
            <a:cxnSpLocks/>
            <a:stCxn id="68" idx="0"/>
            <a:endCxn id="76" idx="2"/>
          </p:cNvCxnSpPr>
          <p:nvPr/>
        </p:nvCxnSpPr>
        <p:spPr>
          <a:xfrm flipH="1" flipV="1">
            <a:off x="945755" y="2201710"/>
            <a:ext cx="1038411" cy="393902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5B55F6C3-B5F5-477A-A779-9322B0B0CD8F}"/>
              </a:ext>
            </a:extLst>
          </p:cNvPr>
          <p:cNvCxnSpPr>
            <a:cxnSpLocks/>
            <a:stCxn id="70" idx="0"/>
            <a:endCxn id="76" idx="2"/>
          </p:cNvCxnSpPr>
          <p:nvPr/>
        </p:nvCxnSpPr>
        <p:spPr>
          <a:xfrm flipH="1" flipV="1">
            <a:off x="945755" y="2201710"/>
            <a:ext cx="3212586" cy="38465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AB6C03F4-5A82-4A5A-8F2D-8676149A0C9B}"/>
              </a:ext>
            </a:extLst>
          </p:cNvPr>
          <p:cNvSpPr/>
          <p:nvPr/>
        </p:nvSpPr>
        <p:spPr>
          <a:xfrm>
            <a:off x="314137" y="843558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r>
              <a:rPr lang="ko-KR" altLang="en-US" sz="1200"/>
              <a:t> </a:t>
            </a:r>
            <a:r>
              <a:rPr lang="en-US" altLang="ko-KR" sz="1200"/>
              <a:t>Client</a:t>
            </a:r>
            <a:endParaRPr lang="ko-KR" altLang="en-US" sz="1200"/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B1C8AD96-0C1B-4BD6-BAC0-E6398D68D74F}"/>
              </a:ext>
            </a:extLst>
          </p:cNvPr>
          <p:cNvCxnSpPr>
            <a:cxnSpLocks/>
            <a:stCxn id="76" idx="0"/>
            <a:endCxn id="150" idx="2"/>
          </p:cNvCxnSpPr>
          <p:nvPr/>
        </p:nvCxnSpPr>
        <p:spPr>
          <a:xfrm flipV="1">
            <a:off x="945755" y="1370732"/>
            <a:ext cx="0" cy="30380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F2946A33-0F8C-420B-9F70-F5E0E2392F9F}"/>
              </a:ext>
            </a:extLst>
          </p:cNvPr>
          <p:cNvSpPr/>
          <p:nvPr/>
        </p:nvSpPr>
        <p:spPr>
          <a:xfrm>
            <a:off x="2449212" y="1680532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</a:p>
          <a:p>
            <a:pPr algn="ctr"/>
            <a:r>
              <a:rPr lang="en-US" altLang="ko-KR" sz="1200"/>
              <a:t>Alertmanager</a:t>
            </a:r>
            <a:endParaRPr lang="ko-KR" altLang="en-US" sz="1200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9DCB89F4-FC7A-4BC1-A028-D24DEBE4CCB3}"/>
              </a:ext>
            </a:extLst>
          </p:cNvPr>
          <p:cNvSpPr/>
          <p:nvPr/>
        </p:nvSpPr>
        <p:spPr>
          <a:xfrm>
            <a:off x="4594159" y="1679633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</a:p>
          <a:p>
            <a:pPr algn="ctr"/>
            <a:r>
              <a:rPr lang="en-US" altLang="ko-KR" sz="1200"/>
              <a:t>Alertmanager</a:t>
            </a:r>
            <a:endParaRPr lang="ko-KR" altLang="en-US" sz="1200"/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EC683CB3-440A-4CF1-8F1A-467F44DBC03E}"/>
              </a:ext>
            </a:extLst>
          </p:cNvPr>
          <p:cNvCxnSpPr>
            <a:cxnSpLocks/>
            <a:stCxn id="101" idx="3"/>
            <a:endCxn id="155" idx="1"/>
          </p:cNvCxnSpPr>
          <p:nvPr/>
        </p:nvCxnSpPr>
        <p:spPr>
          <a:xfrm flipV="1">
            <a:off x="3712448" y="1943220"/>
            <a:ext cx="881711" cy="89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FC26E226-EEB0-4B1D-A342-D7C6C7F446CF}"/>
              </a:ext>
            </a:extLst>
          </p:cNvPr>
          <p:cNvSpPr/>
          <p:nvPr/>
        </p:nvSpPr>
        <p:spPr>
          <a:xfrm>
            <a:off x="2356745" y="1585070"/>
            <a:ext cx="4683382" cy="719587"/>
          </a:xfrm>
          <a:prstGeom prst="roundRect">
            <a:avLst>
              <a:gd name="adj" fmla="val 4089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sz="1200" b="1"/>
              <a:t>Prometheus </a:t>
            </a:r>
          </a:p>
          <a:p>
            <a:pPr algn="r"/>
            <a:r>
              <a:rPr lang="en-US" altLang="ko-KR" sz="1200" b="1"/>
              <a:t>Alermanager</a:t>
            </a:r>
          </a:p>
          <a:p>
            <a:pPr algn="r"/>
            <a:r>
              <a:rPr lang="en-US" altLang="ko-KR" sz="1200" b="1"/>
              <a:t>Cluster</a:t>
            </a:r>
            <a:endParaRPr lang="ko-KR" altLang="en-US" sz="1200" b="1"/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3840CD60-4551-4CAE-827A-F561D7C3F9B1}"/>
              </a:ext>
            </a:extLst>
          </p:cNvPr>
          <p:cNvCxnSpPr>
            <a:cxnSpLocks/>
            <a:stCxn id="68" idx="0"/>
            <a:endCxn id="101" idx="2"/>
          </p:cNvCxnSpPr>
          <p:nvPr/>
        </p:nvCxnSpPr>
        <p:spPr>
          <a:xfrm flipV="1">
            <a:off x="1984166" y="2207706"/>
            <a:ext cx="1096664" cy="387906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A4A2301-4656-4603-8040-73B427F9F9CA}"/>
              </a:ext>
            </a:extLst>
          </p:cNvPr>
          <p:cNvCxnSpPr>
            <a:cxnSpLocks/>
            <a:stCxn id="70" idx="0"/>
            <a:endCxn id="155" idx="2"/>
          </p:cNvCxnSpPr>
          <p:nvPr/>
        </p:nvCxnSpPr>
        <p:spPr>
          <a:xfrm flipV="1">
            <a:off x="4158341" y="2206807"/>
            <a:ext cx="1067436" cy="379553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D9BDD1C0-6890-43C4-8EA9-B4D79FCA5E17}"/>
              </a:ext>
            </a:extLst>
          </p:cNvPr>
          <p:cNvCxnSpPr>
            <a:cxnSpLocks/>
            <a:stCxn id="70" idx="0"/>
            <a:endCxn id="101" idx="2"/>
          </p:cNvCxnSpPr>
          <p:nvPr/>
        </p:nvCxnSpPr>
        <p:spPr>
          <a:xfrm flipH="1" flipV="1">
            <a:off x="3080830" y="2207706"/>
            <a:ext cx="1077511" cy="378654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BF776DC-7C24-4EE0-AB95-2F3D82079C82}"/>
              </a:ext>
            </a:extLst>
          </p:cNvPr>
          <p:cNvSpPr/>
          <p:nvPr/>
        </p:nvSpPr>
        <p:spPr>
          <a:xfrm>
            <a:off x="3521685" y="859444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Alert</a:t>
            </a:r>
          </a:p>
          <a:p>
            <a:pPr algn="ctr"/>
            <a:r>
              <a:rPr lang="en-US" altLang="ko-KR" sz="1200"/>
              <a:t>Destination</a:t>
            </a:r>
            <a:endParaRPr lang="ko-KR" altLang="en-US" sz="120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9CE1D8F8-E3D3-413D-B103-A921E47F6897}"/>
              </a:ext>
            </a:extLst>
          </p:cNvPr>
          <p:cNvCxnSpPr>
            <a:cxnSpLocks/>
            <a:stCxn id="101" idx="0"/>
            <a:endCxn id="74" idx="2"/>
          </p:cNvCxnSpPr>
          <p:nvPr/>
        </p:nvCxnSpPr>
        <p:spPr>
          <a:xfrm flipV="1">
            <a:off x="3080830" y="1386618"/>
            <a:ext cx="1072473" cy="293914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8A43A93-3014-4DD5-896C-BBE56D835828}"/>
              </a:ext>
            </a:extLst>
          </p:cNvPr>
          <p:cNvCxnSpPr>
            <a:cxnSpLocks/>
            <a:stCxn id="155" idx="0"/>
            <a:endCxn id="74" idx="2"/>
          </p:cNvCxnSpPr>
          <p:nvPr/>
        </p:nvCxnSpPr>
        <p:spPr>
          <a:xfrm flipH="1" flipV="1">
            <a:off x="4153303" y="1386618"/>
            <a:ext cx="1072474" cy="293015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49461D93-7130-495B-995E-7C44523DD167}"/>
              </a:ext>
            </a:extLst>
          </p:cNvPr>
          <p:cNvCxnSpPr>
            <a:cxnSpLocks/>
            <a:stCxn id="68" idx="0"/>
            <a:endCxn id="155" idx="2"/>
          </p:cNvCxnSpPr>
          <p:nvPr/>
        </p:nvCxnSpPr>
        <p:spPr>
          <a:xfrm flipV="1">
            <a:off x="1984166" y="2206807"/>
            <a:ext cx="3241611" cy="388805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6955D70-FCB4-4292-BEA3-461839923958}"/>
              </a:ext>
            </a:extLst>
          </p:cNvPr>
          <p:cNvGrpSpPr/>
          <p:nvPr/>
        </p:nvGrpSpPr>
        <p:grpSpPr>
          <a:xfrm>
            <a:off x="332357" y="4323060"/>
            <a:ext cx="2018551" cy="480015"/>
            <a:chOff x="2553449" y="4515966"/>
            <a:chExt cx="2018551" cy="480015"/>
          </a:xfrm>
        </p:grpSpPr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5F62C869-3A7B-4063-866E-83DDEABA0B0D}"/>
                </a:ext>
              </a:extLst>
            </p:cNvPr>
            <p:cNvCxnSpPr>
              <a:cxnSpLocks/>
              <a:stCxn id="89" idx="1"/>
            </p:cNvCxnSpPr>
            <p:nvPr/>
          </p:nvCxnSpPr>
          <p:spPr>
            <a:xfrm flipH="1">
              <a:off x="2555776" y="4646771"/>
              <a:ext cx="288032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2FC01EC-E8C4-4A32-9D27-6CFFF9A8127D}"/>
                </a:ext>
              </a:extLst>
            </p:cNvPr>
            <p:cNvSpPr txBox="1"/>
            <p:nvPr/>
          </p:nvSpPr>
          <p:spPr>
            <a:xfrm>
              <a:off x="2843808" y="4515966"/>
              <a:ext cx="6978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/>
                <a:t>Metric</a:t>
              </a: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964F6123-6149-4F7A-9516-A8C9DB3709B9}"/>
                </a:ext>
              </a:extLst>
            </p:cNvPr>
            <p:cNvCxnSpPr>
              <a:cxnSpLocks/>
              <a:stCxn id="91" idx="1"/>
            </p:cNvCxnSpPr>
            <p:nvPr/>
          </p:nvCxnSpPr>
          <p:spPr>
            <a:xfrm flipH="1">
              <a:off x="3669014" y="4646771"/>
              <a:ext cx="288032" cy="0"/>
            </a:xfrm>
            <a:prstGeom prst="line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6E5BC50-119B-411E-95B1-1383DBCC0687}"/>
                </a:ext>
              </a:extLst>
            </p:cNvPr>
            <p:cNvSpPr txBox="1"/>
            <p:nvPr/>
          </p:nvSpPr>
          <p:spPr>
            <a:xfrm>
              <a:off x="3957046" y="4515966"/>
              <a:ext cx="614954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/>
                <a:t>Alert</a:t>
              </a: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8FF844AC-1367-436E-936B-EC34B238FD98}"/>
                </a:ext>
              </a:extLst>
            </p:cNvPr>
            <p:cNvCxnSpPr>
              <a:cxnSpLocks/>
              <a:stCxn id="93" idx="1"/>
            </p:cNvCxnSpPr>
            <p:nvPr/>
          </p:nvCxnSpPr>
          <p:spPr>
            <a:xfrm flipH="1">
              <a:off x="2553449" y="4865176"/>
              <a:ext cx="288030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2443D8B-4468-44EA-8F61-E0C2D9F27686}"/>
                </a:ext>
              </a:extLst>
            </p:cNvPr>
            <p:cNvSpPr txBox="1"/>
            <p:nvPr/>
          </p:nvSpPr>
          <p:spPr>
            <a:xfrm>
              <a:off x="2841479" y="4734371"/>
              <a:ext cx="163941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/>
                <a:t>PromQL Query/Result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BF5D4B4A-D4B4-4281-905C-BFA9EE5584BD}"/>
              </a:ext>
            </a:extLst>
          </p:cNvPr>
          <p:cNvSpPr txBox="1"/>
          <p:nvPr/>
        </p:nvSpPr>
        <p:spPr>
          <a:xfrm>
            <a:off x="3799352" y="1690181"/>
            <a:ext cx="69782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/>
              <a:t>gossip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DBB4E80-D262-4C12-ACF4-4C8BCEDD27D6}"/>
              </a:ext>
            </a:extLst>
          </p:cNvPr>
          <p:cNvSpPr txBox="1"/>
          <p:nvPr/>
        </p:nvSpPr>
        <p:spPr>
          <a:xfrm>
            <a:off x="3587611" y="4227934"/>
            <a:ext cx="95613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>
                <a:solidFill>
                  <a:srgbClr val="C00000"/>
                </a:solidFill>
              </a:rPr>
              <a:t>Push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F46A2BD-445B-4084-803E-C06F08EE9B14}"/>
              </a:ext>
            </a:extLst>
          </p:cNvPr>
          <p:cNvSpPr txBox="1"/>
          <p:nvPr/>
        </p:nvSpPr>
        <p:spPr>
          <a:xfrm>
            <a:off x="2607755" y="3237649"/>
            <a:ext cx="95613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>
                <a:solidFill>
                  <a:srgbClr val="C00000"/>
                </a:solidFill>
              </a:rPr>
              <a:t>Pull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84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43193</TotalTime>
  <Words>153</Words>
  <Application>Microsoft Office PowerPoint</Application>
  <PresentationFormat>화면 슬라이드 쇼(16:9)</PresentationFormat>
  <Paragraphs>88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Prometheus HA</vt:lpstr>
      <vt:lpstr>PowerPoint 프레젠테이션</vt:lpstr>
      <vt:lpstr>Prometheus HA</vt:lpstr>
      <vt:lpstr>Prometheus HA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5500</cp:revision>
  <dcterms:created xsi:type="dcterms:W3CDTF">2006-10-05T04:04:58Z</dcterms:created>
  <dcterms:modified xsi:type="dcterms:W3CDTF">2020-01-10T12:46:17Z</dcterms:modified>
</cp:coreProperties>
</file>