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72" r:id="rId2"/>
  </p:sldMasterIdLst>
  <p:notesMasterIdLst>
    <p:notesMasterId r:id="rId8"/>
  </p:notesMasterIdLst>
  <p:sldIdLst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FC4C0-39B7-47B2-87DD-3774037B4569}" v="22" dt="2024-03-26T01:55:48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60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Harris" userId="6cf7cbc5d4cae217" providerId="LiveId" clId="{039FC4C0-39B7-47B2-87DD-3774037B4569}"/>
    <pc:docChg chg="undo custSel addSld modSld">
      <pc:chgData name="Jonathan Harris" userId="6cf7cbc5d4cae217" providerId="LiveId" clId="{039FC4C0-39B7-47B2-87DD-3774037B4569}" dt="2024-03-26T01:56:18.866" v="94" actId="255"/>
      <pc:docMkLst>
        <pc:docMk/>
      </pc:docMkLst>
      <pc:sldChg chg="addSp modSp mod">
        <pc:chgData name="Jonathan Harris" userId="6cf7cbc5d4cae217" providerId="LiveId" clId="{039FC4C0-39B7-47B2-87DD-3774037B4569}" dt="2024-03-26T01:45:43.812" v="19" actId="1076"/>
        <pc:sldMkLst>
          <pc:docMk/>
          <pc:sldMk cId="863029303" sldId="257"/>
        </pc:sldMkLst>
        <pc:picChg chg="mod">
          <ac:chgData name="Jonathan Harris" userId="6cf7cbc5d4cae217" providerId="LiveId" clId="{039FC4C0-39B7-47B2-87DD-3774037B4569}" dt="2024-03-26T01:45:38.255" v="18" actId="14100"/>
          <ac:picMkLst>
            <pc:docMk/>
            <pc:sldMk cId="863029303" sldId="257"/>
            <ac:picMk id="2" creationId="{B1D33EBD-547E-E822-7F9D-3D092FD08DAF}"/>
          </ac:picMkLst>
        </pc:picChg>
        <pc:picChg chg="add mod">
          <ac:chgData name="Jonathan Harris" userId="6cf7cbc5d4cae217" providerId="LiveId" clId="{039FC4C0-39B7-47B2-87DD-3774037B4569}" dt="2024-03-26T01:45:43.812" v="19" actId="1076"/>
          <ac:picMkLst>
            <pc:docMk/>
            <pc:sldMk cId="863029303" sldId="257"/>
            <ac:picMk id="9" creationId="{CDC76454-1FAA-4BED-E102-2F3F9E048597}"/>
          </ac:picMkLst>
        </pc:picChg>
      </pc:sldChg>
      <pc:sldChg chg="addSp delSp modSp new mod">
        <pc:chgData name="Jonathan Harris" userId="6cf7cbc5d4cae217" providerId="LiveId" clId="{039FC4C0-39B7-47B2-87DD-3774037B4569}" dt="2024-03-26T01:54:46.073" v="80" actId="478"/>
        <pc:sldMkLst>
          <pc:docMk/>
          <pc:sldMk cId="3002731155" sldId="259"/>
        </pc:sldMkLst>
        <pc:spChg chg="add del">
          <ac:chgData name="Jonathan Harris" userId="6cf7cbc5d4cae217" providerId="LiveId" clId="{039FC4C0-39B7-47B2-87DD-3774037B4569}" dt="2024-03-26T01:54:46.073" v="80" actId="478"/>
          <ac:spMkLst>
            <pc:docMk/>
            <pc:sldMk cId="3002731155" sldId="259"/>
            <ac:spMk id="2" creationId="{69233CD4-D5FC-BE19-D1DF-61F450B0DF2B}"/>
          </ac:spMkLst>
        </pc:spChg>
        <pc:spChg chg="add">
          <ac:chgData name="Jonathan Harris" userId="6cf7cbc5d4cae217" providerId="LiveId" clId="{039FC4C0-39B7-47B2-87DD-3774037B4569}" dt="2024-03-26T01:43:06.974" v="1"/>
          <ac:spMkLst>
            <pc:docMk/>
            <pc:sldMk cId="3002731155" sldId="259"/>
            <ac:spMk id="3" creationId="{102141D1-BDDE-B3C6-8658-CB15A9DBB08D}"/>
          </ac:spMkLst>
        </pc:spChg>
        <pc:spChg chg="add mod">
          <ac:chgData name="Jonathan Harris" userId="6cf7cbc5d4cae217" providerId="LiveId" clId="{039FC4C0-39B7-47B2-87DD-3774037B4569}" dt="2024-03-26T01:44:00.159" v="5" actId="1076"/>
          <ac:spMkLst>
            <pc:docMk/>
            <pc:sldMk cId="3002731155" sldId="259"/>
            <ac:spMk id="4" creationId="{C60E045F-1657-E8E6-2E4A-592381C52804}"/>
          </ac:spMkLst>
        </pc:spChg>
        <pc:spChg chg="add del mod">
          <ac:chgData name="Jonathan Harris" userId="6cf7cbc5d4cae217" providerId="LiveId" clId="{039FC4C0-39B7-47B2-87DD-3774037B4569}" dt="2024-03-26T01:44:19.511" v="9"/>
          <ac:spMkLst>
            <pc:docMk/>
            <pc:sldMk cId="3002731155" sldId="259"/>
            <ac:spMk id="5" creationId="{B7C4ADA1-6A79-552C-A0BF-A6FF828AB101}"/>
          </ac:spMkLst>
        </pc:spChg>
        <pc:spChg chg="add mod">
          <ac:chgData name="Jonathan Harris" userId="6cf7cbc5d4cae217" providerId="LiveId" clId="{039FC4C0-39B7-47B2-87DD-3774037B4569}" dt="2024-03-26T01:45:57.638" v="21" actId="1076"/>
          <ac:spMkLst>
            <pc:docMk/>
            <pc:sldMk cId="3002731155" sldId="259"/>
            <ac:spMk id="7" creationId="{90717A1E-7A26-C107-BCAD-B3A40D5A121D}"/>
          </ac:spMkLst>
        </pc:spChg>
        <pc:picChg chg="add mod">
          <ac:chgData name="Jonathan Harris" userId="6cf7cbc5d4cae217" providerId="LiveId" clId="{039FC4C0-39B7-47B2-87DD-3774037B4569}" dt="2024-03-26T01:45:54.308" v="20" actId="14100"/>
          <ac:picMkLst>
            <pc:docMk/>
            <pc:sldMk cId="3002731155" sldId="259"/>
            <ac:picMk id="3073" creationId="{2B983450-DA0C-327E-D4C1-A7B80D206899}"/>
          </ac:picMkLst>
        </pc:picChg>
      </pc:sldChg>
      <pc:sldChg chg="addSp delSp modSp new mod">
        <pc:chgData name="Jonathan Harris" userId="6cf7cbc5d4cae217" providerId="LiveId" clId="{039FC4C0-39B7-47B2-87DD-3774037B4569}" dt="2024-03-26T01:51:50.173" v="69" actId="1076"/>
        <pc:sldMkLst>
          <pc:docMk/>
          <pc:sldMk cId="2073745095" sldId="260"/>
        </pc:sldMkLst>
        <pc:spChg chg="add mod">
          <ac:chgData name="Jonathan Harris" userId="6cf7cbc5d4cae217" providerId="LiveId" clId="{039FC4C0-39B7-47B2-87DD-3774037B4569}" dt="2024-03-26T01:47:10.915" v="28" actId="1076"/>
          <ac:spMkLst>
            <pc:docMk/>
            <pc:sldMk cId="2073745095" sldId="260"/>
            <ac:spMk id="3" creationId="{851949FA-F047-F1E6-5D48-FDBFBC8B897E}"/>
          </ac:spMkLst>
        </pc:spChg>
        <pc:spChg chg="add del mod">
          <ac:chgData name="Jonathan Harris" userId="6cf7cbc5d4cae217" providerId="LiveId" clId="{039FC4C0-39B7-47B2-87DD-3774037B4569}" dt="2024-03-26T01:48:49.260" v="41" actId="478"/>
          <ac:spMkLst>
            <pc:docMk/>
            <pc:sldMk cId="2073745095" sldId="260"/>
            <ac:spMk id="4" creationId="{ED5CB845-94DD-0304-6244-458A8E18E24F}"/>
          </ac:spMkLst>
        </pc:spChg>
        <pc:spChg chg="add mod">
          <ac:chgData name="Jonathan Harris" userId="6cf7cbc5d4cae217" providerId="LiveId" clId="{039FC4C0-39B7-47B2-87DD-3774037B4569}" dt="2024-03-26T01:49:58.784" v="51" actId="1076"/>
          <ac:spMkLst>
            <pc:docMk/>
            <pc:sldMk cId="2073745095" sldId="260"/>
            <ac:spMk id="5" creationId="{ABA5DE2C-79FF-B2CE-4E09-0760D585BF38}"/>
          </ac:spMkLst>
        </pc:spChg>
        <pc:spChg chg="add mod">
          <ac:chgData name="Jonathan Harris" userId="6cf7cbc5d4cae217" providerId="LiveId" clId="{039FC4C0-39B7-47B2-87DD-3774037B4569}" dt="2024-03-26T01:50:41.515" v="56" actId="113"/>
          <ac:spMkLst>
            <pc:docMk/>
            <pc:sldMk cId="2073745095" sldId="260"/>
            <ac:spMk id="7" creationId="{ACF76D6C-61FE-B35D-56D2-A3C64FC0EF7A}"/>
          </ac:spMkLst>
        </pc:spChg>
        <pc:graphicFrameChg chg="add del mod modGraphic">
          <ac:chgData name="Jonathan Harris" userId="6cf7cbc5d4cae217" providerId="LiveId" clId="{039FC4C0-39B7-47B2-87DD-3774037B4569}" dt="2024-03-26T01:48:28.617" v="40" actId="21"/>
          <ac:graphicFrameMkLst>
            <pc:docMk/>
            <pc:sldMk cId="2073745095" sldId="260"/>
            <ac:graphicFrameMk id="2" creationId="{F6FE2898-0300-DCCD-7F8B-41B356714472}"/>
          </ac:graphicFrameMkLst>
        </pc:graphicFrameChg>
        <pc:graphicFrameChg chg="add mod modGraphic">
          <ac:chgData name="Jonathan Harris" userId="6cf7cbc5d4cae217" providerId="LiveId" clId="{039FC4C0-39B7-47B2-87DD-3774037B4569}" dt="2024-03-26T01:51:50.173" v="69" actId="1076"/>
          <ac:graphicFrameMkLst>
            <pc:docMk/>
            <pc:sldMk cId="2073745095" sldId="260"/>
            <ac:graphicFrameMk id="8" creationId="{71405C61-9643-337C-F9BB-19431C4CD3E5}"/>
          </ac:graphicFrameMkLst>
        </pc:graphicFrameChg>
      </pc:sldChg>
      <pc:sldChg chg="addSp delSp modSp new mod">
        <pc:chgData name="Jonathan Harris" userId="6cf7cbc5d4cae217" providerId="LiveId" clId="{039FC4C0-39B7-47B2-87DD-3774037B4569}" dt="2024-03-26T01:56:18.866" v="94" actId="255"/>
        <pc:sldMkLst>
          <pc:docMk/>
          <pc:sldMk cId="1586086075" sldId="261"/>
        </pc:sldMkLst>
        <pc:spChg chg="add del mod">
          <ac:chgData name="Jonathan Harris" userId="6cf7cbc5d4cae217" providerId="LiveId" clId="{039FC4C0-39B7-47B2-87DD-3774037B4569}" dt="2024-03-26T01:55:24.217" v="89" actId="478"/>
          <ac:spMkLst>
            <pc:docMk/>
            <pc:sldMk cId="1586086075" sldId="261"/>
            <ac:spMk id="2" creationId="{FA3B3C17-06E9-CB9E-4115-53D54D71361B}"/>
          </ac:spMkLst>
        </pc:spChg>
        <pc:spChg chg="add mod">
          <ac:chgData name="Jonathan Harris" userId="6cf7cbc5d4cae217" providerId="LiveId" clId="{039FC4C0-39B7-47B2-87DD-3774037B4569}" dt="2024-03-26T01:52:54.669" v="72" actId="14100"/>
          <ac:spMkLst>
            <pc:docMk/>
            <pc:sldMk cId="1586086075" sldId="261"/>
            <ac:spMk id="3" creationId="{5460507C-4F21-D772-8925-A9EA6ED4B06C}"/>
          </ac:spMkLst>
        </pc:spChg>
        <pc:spChg chg="add mod">
          <ac:chgData name="Jonathan Harris" userId="6cf7cbc5d4cae217" providerId="LiveId" clId="{039FC4C0-39B7-47B2-87DD-3774037B4569}" dt="2024-03-26T01:56:18.866" v="94" actId="255"/>
          <ac:spMkLst>
            <pc:docMk/>
            <pc:sldMk cId="1586086075" sldId="261"/>
            <ac:spMk id="4" creationId="{0C223C84-5971-DC2F-0A84-1C57BB36BAE3}"/>
          </ac:spMkLst>
        </pc:spChg>
        <pc:spChg chg="add del mod">
          <ac:chgData name="Jonathan Harris" userId="6cf7cbc5d4cae217" providerId="LiveId" clId="{039FC4C0-39B7-47B2-87DD-3774037B4569}" dt="2024-03-26T01:55:08.585" v="85"/>
          <ac:spMkLst>
            <pc:docMk/>
            <pc:sldMk cId="1586086075" sldId="261"/>
            <ac:spMk id="5" creationId="{F7005D1F-61CF-B0F3-706E-CA677B17525C}"/>
          </ac:spMkLst>
        </pc:spChg>
        <pc:spChg chg="add mod">
          <ac:chgData name="Jonathan Harris" userId="6cf7cbc5d4cae217" providerId="LiveId" clId="{039FC4C0-39B7-47B2-87DD-3774037B4569}" dt="2024-03-26T01:55:37.154" v="92" actId="113"/>
          <ac:spMkLst>
            <pc:docMk/>
            <pc:sldMk cId="1586086075" sldId="261"/>
            <ac:spMk id="7" creationId="{9FC55ABA-9E25-5481-4654-3CA15E9A0628}"/>
          </ac:spMkLst>
        </pc:spChg>
        <pc:picChg chg="add mod">
          <ac:chgData name="Jonathan Harris" userId="6cf7cbc5d4cae217" providerId="LiveId" clId="{039FC4C0-39B7-47B2-87DD-3774037B4569}" dt="2024-03-26T01:55:48.293" v="93" actId="1076"/>
          <ac:picMkLst>
            <pc:docMk/>
            <pc:sldMk cId="1586086075" sldId="261"/>
            <ac:picMk id="5121" creationId="{59B04B9B-148C-C36C-6C05-65DE1A7A83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12765-692C-489C-BF84-B2832BDE7A2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08241-E837-4EB8-8F27-170D8760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C845107F-8979-109F-0317-BA5970560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6C7957-70B5-4C38-9C68-54C2FA3C0C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1F0433C-5FB9-459A-C1AB-BB7144847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A5DAE48-416F-B2F9-5108-3A66F07C7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08241-E837-4EB8-8F27-170D8760B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1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BE4C6B-C37E-621A-D3BF-E04928DC4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C04742-EAE0-14CE-B882-E5AB83983B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D5D4AAF-8512-1AB4-653A-F66FD1D0F1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984C8-C4EF-4885-B685-62F12A9F41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42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AABF05-4F5D-F334-03BC-73BA418720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F78045-D0D0-38A9-E9D8-C4A1637016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7B3EE3-21D4-38DE-F33C-58E8879E4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9AB8B-8A0E-4E10-8666-3A111F7C1F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18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5FB52F-4884-D855-46D8-9A85356BB9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989FFB-623C-3E22-C95E-F6EC7A37BC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FCADEF-6747-E9FB-0E70-9BB6D9823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EEB282-4717-4F68-ACFF-2D7DE1603C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00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29EBE-F810-F02A-9167-2E3DECAE3A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89C25-3043-3BBC-6E46-E634C7293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66333-EF71-D8F2-1780-321B6905A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209257-5C4B-44EA-800C-5F18A2428C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77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EB610AE-8422-7E89-9C1C-FEDAB0600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B4DAC3-BE5E-5B67-718C-66B42BA11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106D41-54D3-F447-7200-F42173554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53C02-585F-402F-8B05-DDA22B36D0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96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35C279F-6184-6EC4-380C-1C1F996ED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D2CF1B-9489-DF01-07D3-578560EA0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B328BC-3415-1DA2-DE45-043B94E526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3F460-676A-4D35-8433-BE6BAB0867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230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A7CC78-C73E-CD5C-ACA4-8B5D6BE410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3CA7F8-98C9-C168-F8CA-A0FC8214DF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5CCD45-C546-B819-1F4F-2BB37CD88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58294-3B1D-4F67-A1DE-EE8C4E60B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221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763D1-AD96-EEB5-B004-C92A5A9DF5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23171-84C6-E2D2-2D26-82C9BFD193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E814A6-232F-F8FF-74C0-5E95C22C9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FE7C3C-6A96-4398-B188-11288067AD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19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23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026CEC-1A83-EA6E-9EE1-C13EB37FAC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AAEE1-7094-6270-F3A6-885E6FEE4B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3A703-11C7-9BD4-5513-DD2723712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23DE8-A850-4D97-9751-94493467B0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63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1D7E0A-2E33-C5A7-CFC7-8B3AF680D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47C7C9-AA1A-BFDC-799B-D0918B4AA5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50E40B-3796-989E-5A19-B29271C9BF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FFF37-D72A-4D65-B118-B6BEA7718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287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FAEF35-4126-7BA4-E9EA-4FBBAD535F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7CD80E-ACAC-5289-46F7-8B1D447C81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915E18-CB5F-8AC4-09DD-72C9D9DD2A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ED271-794D-4B11-AFFC-4E4E20989C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26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2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F889A-115B-438A-8BB1-08E811942E71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D69FA0-82A5-405A-9113-D8F18F0CE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C98D17A-EAA5-18AC-9551-AD80303F7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4CED523-089F-E33F-7F66-BF7EA4C7A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BD842F-CE75-023B-8DF5-E5BDBCC75C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72EC26-68CA-9BE3-590D-F6A042D856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170732-BDA9-8FAB-8431-AC3DE73BEB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4B8C65-31A2-4222-83E7-17847A1A95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58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rena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20B175D3-7C68-9C16-B74F-55B14556FA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The Economics of Renewable Energy</a:t>
            </a:r>
            <a:br>
              <a:rPr lang="en-US" altLang="en-US" sz="4000" b="1" dirty="0"/>
            </a:br>
            <a:r>
              <a:rPr lang="en-US" altLang="en-US" sz="4000" b="1" dirty="0"/>
              <a:t> </a:t>
            </a:r>
            <a:r>
              <a:rPr lang="en-US" altLang="en-US" sz="2400" b="1" dirty="0"/>
              <a:t>Figures and Tables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9AC93C5-91EA-36AD-8D0F-B2E0EEED64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80913" y="3886199"/>
            <a:ext cx="7191487" cy="256838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/>
              <a:t>By David Timmons, Jonathan M. Harris, and Brian Roach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chemeClr val="tx1"/>
                </a:solidFill>
              </a:rPr>
              <a:t>Copyright </a:t>
            </a:r>
            <a:r>
              <a:rPr lang="en-US" sz="1600" dirty="0">
                <a:solidFill>
                  <a:schemeClr val="tx1"/>
                </a:solidFill>
                <a:cs typeface="Arial" pitchFamily="34" charset="0"/>
              </a:rPr>
              <a:t>©</a:t>
            </a:r>
            <a:r>
              <a:rPr lang="en-US" sz="1600" dirty="0">
                <a:solidFill>
                  <a:schemeClr val="tx1"/>
                </a:solidFill>
              </a:rPr>
              <a:t> 2024 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Economics in Context Initiative,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Global Development Policy Center, Boston University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D33EBD-547E-E822-7F9D-3D092FD08D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8"/>
          <a:stretch/>
        </p:blipFill>
        <p:spPr bwMode="auto">
          <a:xfrm>
            <a:off x="316206" y="1118795"/>
            <a:ext cx="8139305" cy="4958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C8CD2F-12C9-C52A-0059-45534B08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C0F7F-05D8-EAAA-CBC3-54EFC4E1B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0C73A25-8473-A64B-C6F6-4F41B2333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8600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kumimoji="0" lang="en-US" altLang="en-US" sz="3200" b="1" i="1" u="none" strike="noStrike" cap="none" normalizeH="0" baseline="0" dirty="0" bmk="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igure </a:t>
            </a:r>
            <a:r>
              <a:rPr kumimoji="0" lang="en-US" altLang="en-US" sz="3200" b="1" i="1" u="none" strike="noStrike" cap="none" normalizeH="0" baseline="0" dirty="0" bmk="_Hlk3100853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</a:t>
            </a:r>
            <a:r>
              <a:rPr kumimoji="0" lang="en-US" altLang="en-US" sz="3200" b="0" i="1" u="none" strike="noStrike" cap="none" normalizeH="0" baseline="0" dirty="0" bmk="_Hlk3100853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World Solar PV Capacity, GW 2000-2022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76454-1FAA-4BED-E102-2F3F9E048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07" y="6239751"/>
            <a:ext cx="712074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989125757">
            <a:extLst>
              <a:ext uri="{FF2B5EF4-FFF2-40B4-BE49-F238E27FC236}">
                <a16:creationId xmlns:a16="http://schemas.microsoft.com/office/drawing/2014/main" id="{2B983450-DA0C-327E-D4C1-A7B80D20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8"/>
          <a:stretch>
            <a:fillRect/>
          </a:stretch>
        </p:blipFill>
        <p:spPr bwMode="auto">
          <a:xfrm>
            <a:off x="82708" y="712112"/>
            <a:ext cx="8769181" cy="521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02141D1-BDDE-B3C6-8658-CB15A9DBB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0E045F-1657-E8E6-2E4A-592381C5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913"/>
            <a:ext cx="855977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2.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Global Wind Capacity, GW, 2000-2022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17A1E-7A26-C107-BCAD-B3A40D5A121D}"/>
              </a:ext>
            </a:extLst>
          </p:cNvPr>
          <p:cNvSpPr txBox="1"/>
          <p:nvPr/>
        </p:nvSpPr>
        <p:spPr>
          <a:xfrm>
            <a:off x="906087" y="6182001"/>
            <a:ext cx="7122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Data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International Renewable Energy Agency, 2023.</a:t>
            </a: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1949FA-F047-F1E6-5D48-FDBFBC8B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3464" y="20838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A5DE2C-79FF-B2CE-4E09-0760D585B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331" y="130065"/>
            <a:ext cx="77631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Energy Optimum Sources and Storage in 2050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76D6C-61FE-B35D-56D2-A3C64FC0EF7A}"/>
              </a:ext>
            </a:extLst>
          </p:cNvPr>
          <p:cNvSpPr txBox="1"/>
          <p:nvPr/>
        </p:nvSpPr>
        <p:spPr>
          <a:xfrm>
            <a:off x="1799857" y="6396335"/>
            <a:ext cx="57660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Bogdanov et al. (2021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405C61-9643-337C-F9BB-19431C4CD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20513"/>
              </p:ext>
            </p:extLst>
          </p:nvPr>
        </p:nvGraphicFramePr>
        <p:xfrm>
          <a:off x="484094" y="726170"/>
          <a:ext cx="8080388" cy="5535724"/>
        </p:xfrm>
        <a:graphic>
          <a:graphicData uri="http://schemas.openxmlformats.org/drawingml/2006/table">
            <a:tbl>
              <a:tblPr firstRow="1" firstCol="1" bandRow="1"/>
              <a:tblGrid>
                <a:gridCol w="1119651">
                  <a:extLst>
                    <a:ext uri="{9D8B030D-6E8A-4147-A177-3AD203B41FA5}">
                      <a16:colId xmlns:a16="http://schemas.microsoft.com/office/drawing/2014/main" val="2947050410"/>
                    </a:ext>
                  </a:extLst>
                </a:gridCol>
                <a:gridCol w="890325">
                  <a:extLst>
                    <a:ext uri="{9D8B030D-6E8A-4147-A177-3AD203B41FA5}">
                      <a16:colId xmlns:a16="http://schemas.microsoft.com/office/drawing/2014/main" val="254738524"/>
                    </a:ext>
                  </a:extLst>
                </a:gridCol>
                <a:gridCol w="809388">
                  <a:extLst>
                    <a:ext uri="{9D8B030D-6E8A-4147-A177-3AD203B41FA5}">
                      <a16:colId xmlns:a16="http://schemas.microsoft.com/office/drawing/2014/main" val="2059408535"/>
                    </a:ext>
                  </a:extLst>
                </a:gridCol>
                <a:gridCol w="998245">
                  <a:extLst>
                    <a:ext uri="{9D8B030D-6E8A-4147-A177-3AD203B41FA5}">
                      <a16:colId xmlns:a16="http://schemas.microsoft.com/office/drawing/2014/main" val="1308066324"/>
                    </a:ext>
                  </a:extLst>
                </a:gridCol>
                <a:gridCol w="821978">
                  <a:extLst>
                    <a:ext uri="{9D8B030D-6E8A-4147-A177-3AD203B41FA5}">
                      <a16:colId xmlns:a16="http://schemas.microsoft.com/office/drawing/2014/main" val="3575810135"/>
                    </a:ext>
                  </a:extLst>
                </a:gridCol>
                <a:gridCol w="728451">
                  <a:extLst>
                    <a:ext uri="{9D8B030D-6E8A-4147-A177-3AD203B41FA5}">
                      <a16:colId xmlns:a16="http://schemas.microsoft.com/office/drawing/2014/main" val="606729325"/>
                    </a:ext>
                  </a:extLst>
                </a:gridCol>
                <a:gridCol w="1174511">
                  <a:extLst>
                    <a:ext uri="{9D8B030D-6E8A-4147-A177-3AD203B41FA5}">
                      <a16:colId xmlns:a16="http://schemas.microsoft.com/office/drawing/2014/main" val="1137659114"/>
                    </a:ext>
                  </a:extLst>
                </a:gridCol>
                <a:gridCol w="809388">
                  <a:extLst>
                    <a:ext uri="{9D8B030D-6E8A-4147-A177-3AD203B41FA5}">
                      <a16:colId xmlns:a16="http://schemas.microsoft.com/office/drawing/2014/main" val="1352160974"/>
                    </a:ext>
                  </a:extLst>
                </a:gridCol>
                <a:gridCol w="728451">
                  <a:extLst>
                    <a:ext uri="{9D8B030D-6E8A-4147-A177-3AD203B41FA5}">
                      <a16:colId xmlns:a16="http://schemas.microsoft.com/office/drawing/2014/main" val="1935036602"/>
                    </a:ext>
                  </a:extLst>
                </a:gridCol>
              </a:tblGrid>
              <a:tr h="379540">
                <a:tc gridSpan="3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Electricity Generation, TWh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Heat Generation, TWh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Energy Storage, TWh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888693"/>
                  </a:ext>
                </a:extLst>
              </a:tr>
              <a:tr h="45359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Solar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104,468 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76.1%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Solar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3,009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5.3%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Batteries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27,522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447840"/>
                  </a:ext>
                </a:extLst>
              </a:tr>
              <a:tr h="7590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27,307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19.9%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Geo-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thermal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791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Pumped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hydro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668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485050"/>
                  </a:ext>
                </a:extLst>
              </a:tr>
              <a:tr h="5693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Hydro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4,192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Biomass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5,830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10.3%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Compressed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air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2,404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791935"/>
                  </a:ext>
                </a:extLst>
              </a:tr>
              <a:tr h="5693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Biomass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330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Methane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6,573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Thermal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9,300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38349"/>
                  </a:ext>
                </a:extLst>
              </a:tr>
              <a:tr h="7590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Geo-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thermal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381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Waste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665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Synthetic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methane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9,531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819695"/>
                  </a:ext>
                </a:extLst>
              </a:tr>
              <a:tr h="5693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Fossil fuels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Electric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39,614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70.1%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Hydrogen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13,311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75572"/>
                  </a:ext>
                </a:extLst>
              </a:tr>
              <a:tr h="45359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Nuclear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Fossil fuels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 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-  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62,736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396043"/>
                  </a:ext>
                </a:extLst>
              </a:tr>
              <a:tr h="45359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Other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436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56,482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3"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77785"/>
                  </a:ext>
                </a:extLst>
              </a:tr>
              <a:tr h="5693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137,277 </a:t>
                      </a:r>
                      <a:endParaRPr lang="en-US" sz="14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75" marR="63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24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59B04B9B-148C-C36C-6C05-65DE1A7A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4" y="923284"/>
            <a:ext cx="8536932" cy="529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460507C-4F21-D772-8925-A9EA6ED4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635030" cy="675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223C84-5971-DC2F-0A84-1C57BB3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845"/>
            <a:ext cx="13635030" cy="7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5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3. </a:t>
            </a:r>
            <a:r>
              <a:rPr kumimoji="0" lang="en-US" altLang="en-US" sz="245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 for U.S. Electric Grid in 2035, Without Fossil Fuels</a:t>
            </a:r>
            <a:endParaRPr kumimoji="0" lang="en-US" altLang="en-US" sz="24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55ABA-9E25-5481-4654-3CA15E9A0628}"/>
              </a:ext>
            </a:extLst>
          </p:cNvPr>
          <p:cNvSpPr txBox="1"/>
          <p:nvPr/>
        </p:nvSpPr>
        <p:spPr>
          <a:xfrm>
            <a:off x="527125" y="6432308"/>
            <a:ext cx="6863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NREL (2022)</a:t>
            </a:r>
            <a:endParaRPr kumimoji="0" lang="en-US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8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240</Words>
  <Application>Microsoft Office PowerPoint</Application>
  <PresentationFormat>On-screen Show (4:3)</PresentationFormat>
  <Paragraphs>101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Default Design</vt:lpstr>
      <vt:lpstr>The Economics of Renewable Energy  Figures and Tables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Economics of Renewable Energy  Figures and Tables</dc:title>
  <dc:creator>GDAE</dc:creator>
  <cp:lastModifiedBy>Jonathan Harris</cp:lastModifiedBy>
  <cp:revision>1</cp:revision>
  <dcterms:created xsi:type="dcterms:W3CDTF">2024-03-26T01:34:05Z</dcterms:created>
  <dcterms:modified xsi:type="dcterms:W3CDTF">2024-03-26T01:56:27Z</dcterms:modified>
</cp:coreProperties>
</file>