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87" r:id="rId4"/>
    <p:sldId id="288" r:id="rId5"/>
    <p:sldId id="270" r:id="rId6"/>
    <p:sldId id="284" r:id="rId7"/>
    <p:sldId id="286" r:id="rId8"/>
    <p:sldId id="285" r:id="rId9"/>
    <p:sldId id="291" r:id="rId10"/>
    <p:sldId id="256" r:id="rId11"/>
    <p:sldId id="269" r:id="rId12"/>
    <p:sldId id="276" r:id="rId13"/>
    <p:sldId id="292" r:id="rId14"/>
    <p:sldId id="293" r:id="rId15"/>
    <p:sldId id="294" r:id="rId16"/>
    <p:sldId id="295" r:id="rId17"/>
    <p:sldId id="296" r:id="rId18"/>
    <p:sldId id="297" r:id="rId19"/>
    <p:sldId id="277" r:id="rId20"/>
    <p:sldId id="282" r:id="rId21"/>
    <p:sldId id="283" r:id="rId22"/>
    <p:sldId id="298" r:id="rId23"/>
    <p:sldId id="299" r:id="rId24"/>
    <p:sldId id="273" r:id="rId25"/>
    <p:sldId id="274" r:id="rId26"/>
    <p:sldId id="281" r:id="rId27"/>
    <p:sldId id="275" r:id="rId28"/>
    <p:sldId id="272" r:id="rId29"/>
    <p:sldId id="290" r:id="rId30"/>
    <p:sldId id="289" r:id="rId31"/>
    <p:sldId id="30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50000" autoAdjust="0"/>
  </p:normalViewPr>
  <p:slideViewPr>
    <p:cSldViewPr>
      <p:cViewPr>
        <p:scale>
          <a:sx n="90" d="100"/>
          <a:sy n="90" d="100"/>
        </p:scale>
        <p:origin x="1496" y="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0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8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5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5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4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2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3F8-14A3-44D5-8762-242D788B0B2B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AA3F8-14A3-44D5-8762-242D788B0B2B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4D22-507C-4CC8-8771-A0AEC454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lianna.maren@northwestern.edu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Relationship Id="rId3" Type="http://schemas.openxmlformats.org/officeDocument/2006/relationships/image" Target="../media/image1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1"/>
            <a:ext cx="7772400" cy="2819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PREDICT 453 Text Analytics: </a:t>
            </a:r>
            <a:br>
              <a:rPr lang="en-US" b="1" dirty="0" smtClean="0"/>
            </a:br>
            <a:r>
              <a:rPr lang="en-US" sz="3100" b="1" dirty="0" smtClean="0"/>
              <a:t>Cohort 9: </a:t>
            </a:r>
            <a:br>
              <a:rPr lang="en-US" sz="3100" b="1" dirty="0" smtClean="0"/>
            </a:br>
            <a:r>
              <a:rPr lang="en-US" sz="3100" b="1" dirty="0" smtClean="0"/>
              <a:t>Assessing Clustering Results</a:t>
            </a:r>
            <a:br>
              <a:rPr lang="en-US" sz="3100" b="1" dirty="0" smtClean="0"/>
            </a:br>
            <a:r>
              <a:rPr lang="en-US" sz="2700" b="1" i="1" dirty="0" smtClean="0"/>
              <a:t/>
            </a:r>
            <a:br>
              <a:rPr lang="en-US" sz="2700" b="1" i="1" dirty="0" smtClean="0"/>
            </a:br>
            <a:r>
              <a:rPr lang="en-US" sz="900" b="1" i="1" dirty="0" smtClean="0"/>
              <a:t> </a:t>
            </a:r>
            <a:r>
              <a:rPr lang="en-US" sz="2700" b="1" i="1" dirty="0" smtClean="0"/>
              <a:t/>
            </a:r>
            <a:br>
              <a:rPr lang="en-US" sz="2700" b="1" i="1" dirty="0" smtClean="0"/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Northwestern University SPS</a:t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 of Science in Predictive Analytics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0" y="5715000"/>
            <a:ext cx="2286000" cy="914400"/>
          </a:xfrm>
        </p:spPr>
        <p:txBody>
          <a:bodyPr>
            <a:normAutofit/>
          </a:bodyPr>
          <a:lstStyle/>
          <a:p>
            <a:pPr algn="r"/>
            <a:r>
              <a:rPr lang="en-US" sz="1400" dirty="0" smtClean="0">
                <a:hlinkClick r:id="rId2"/>
              </a:rPr>
              <a:t>u</a:t>
            </a:r>
            <a:endParaRPr lang="en-US" sz="1400" dirty="0" smtClean="0"/>
          </a:p>
        </p:txBody>
      </p:sp>
      <p:pic>
        <p:nvPicPr>
          <p:cNvPr id="4" name="Picture 3" descr="NWU-SPS-viol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1" y="3505201"/>
            <a:ext cx="3994183" cy="129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Expected Cluster: Discussion 7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 smtClean="0"/>
              <a:t>Cluster1: Domestic Affair/Policy/ Healthcare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DSI: 1, 3, 4, 5,9,10,12,17,18,25,29,30,32,33,34,35,36,39,43,44,49</a:t>
            </a:r>
          </a:p>
          <a:p>
            <a:endParaRPr lang="en-US" sz="2400" dirty="0" smtClean="0"/>
          </a:p>
          <a:p>
            <a:r>
              <a:rPr lang="en-US" sz="2400" dirty="0" smtClean="0"/>
              <a:t>Cluster2: Foreign Affair/Policy</a:t>
            </a:r>
          </a:p>
          <a:p>
            <a:pPr marL="0" indent="0">
              <a:buNone/>
            </a:pPr>
            <a:r>
              <a:rPr lang="en-US" sz="2400" dirty="0" smtClean="0"/>
              <a:t>        DSI: 8,11,15,27,31,37,38,42, 46,47,48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Cluster3: Energy/Climate Change</a:t>
            </a:r>
          </a:p>
          <a:p>
            <a:pPr marL="0" indent="0">
              <a:buNone/>
            </a:pPr>
            <a:r>
              <a:rPr lang="en-US" sz="2400" dirty="0" smtClean="0"/>
              <a:t>        DSI: 19,20,21,24,28,41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Cluster4: Other. (This cluster is mostly related to Trump's personal issues/points of view) </a:t>
            </a:r>
          </a:p>
          <a:p>
            <a:pPr marL="0" indent="0">
              <a:buNone/>
            </a:pPr>
            <a:r>
              <a:rPr lang="en-US" sz="2400" dirty="0" smtClean="0"/>
              <a:t>        DSI: 6, 14,16,23,40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Cluster5: Russia</a:t>
            </a:r>
          </a:p>
          <a:p>
            <a:pPr marL="0" indent="0">
              <a:buNone/>
            </a:pPr>
            <a:r>
              <a:rPr lang="en-US" sz="2400" dirty="0" smtClean="0"/>
              <a:t>        DSI:  13,22,26,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Cluster6: Economics Issues</a:t>
            </a:r>
          </a:p>
          <a:p>
            <a:pPr marL="0" indent="0">
              <a:buNone/>
            </a:pPr>
            <a:r>
              <a:rPr lang="en-US" sz="2400" dirty="0" smtClean="0"/>
              <a:t>        DSI: 7,45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9791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Expected Cluster: Discussion 7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Based on Discussion 7: Estimate Likely Clusters, there are 6 clusters. The biggest cluster is Cluster 1 with Domestic Affair/Policy/Health. It includes 21 DSIs which is close to half of the total 49 DSIs.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Cluster 2 is the second largest cluster regarding Foreign Affair/Policy with 12 DSIs included.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Cluster 3 is about Energy/Climate Change. It contains 6 DSIs. This cluster mostly talks about the Paris agreement.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Cluster 4  includes Donald Trump’s personal issues/point of view on different issues. DSI 6 talks about Trump will dissolve his foundation to avoid conflict of interest; DSI 14 talks about Trump’s conflict interest after becoming president.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Cluster 5 is associated with Russia-related issues, which only contains 3 DSIs.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Cluster 6 is the last one with 2 DSIs and focuses on the economy.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584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Expected Cluster: Second Round RTV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Cluster1: Domestic Affair</a:t>
            </a:r>
          </a:p>
          <a:p>
            <a:r>
              <a:rPr lang="en-US" sz="2400" dirty="0" smtClean="0"/>
              <a:t>Cluster2: Foreign Affair</a:t>
            </a:r>
            <a:endParaRPr lang="en-US" sz="2400" dirty="0"/>
          </a:p>
          <a:p>
            <a:r>
              <a:rPr lang="en-US" sz="2400" dirty="0" smtClean="0"/>
              <a:t>Cluster3: Business</a:t>
            </a:r>
          </a:p>
          <a:p>
            <a:r>
              <a:rPr lang="en-US" sz="2400" dirty="0" smtClean="0"/>
              <a:t>Cluster4: Economy</a:t>
            </a:r>
          </a:p>
          <a:p>
            <a:r>
              <a:rPr lang="en-US" sz="2400" dirty="0" smtClean="0"/>
              <a:t>Cluster5: Healthcare</a:t>
            </a:r>
          </a:p>
          <a:p>
            <a:r>
              <a:rPr lang="en-US" sz="2400" dirty="0" smtClean="0"/>
              <a:t>Cluster6: Environment </a:t>
            </a:r>
          </a:p>
          <a:p>
            <a:r>
              <a:rPr lang="en-US" sz="2400" dirty="0" smtClean="0"/>
              <a:t>Cluster7: Other</a:t>
            </a:r>
          </a:p>
          <a:p>
            <a:pPr marL="0" indent="0">
              <a:buNone/>
            </a:pPr>
            <a:r>
              <a:rPr lang="en-US" sz="2400" dirty="0" smtClean="0"/>
              <a:t>      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730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65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Second Round- Cluster Results</a:t>
            </a:r>
            <a:endParaRPr lang="en-US" sz="28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762001"/>
            <a:ext cx="7696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5473005"/>
            <a:ext cx="6248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C1 DSIs:  </a:t>
            </a:r>
            <a:r>
              <a:rPr lang="en-US" sz="1200" dirty="0" smtClean="0"/>
              <a:t>1,3,4,5,7,8,9,12,15,16,18,27,29,30,31,32,33,36,37,38,40 = 21 DSIs</a:t>
            </a:r>
            <a:endParaRPr lang="en-US" sz="1200" dirty="0"/>
          </a:p>
          <a:p>
            <a:r>
              <a:rPr lang="en-US" sz="1200" dirty="0"/>
              <a:t>C2 DSIs:  </a:t>
            </a:r>
            <a:r>
              <a:rPr lang="en-US" sz="1200" dirty="0" smtClean="0"/>
              <a:t>2,6,11,13,17,19,20,22,23,24,26,28,47 = 13 DSIs</a:t>
            </a:r>
            <a:endParaRPr lang="en-US" sz="1200" dirty="0"/>
          </a:p>
          <a:p>
            <a:r>
              <a:rPr lang="en-US" sz="1200" dirty="0"/>
              <a:t>C3 DSIs: </a:t>
            </a:r>
            <a:r>
              <a:rPr lang="en-US" sz="1200" dirty="0" smtClean="0"/>
              <a:t>10,34,39,44 = 4 DSIs</a:t>
            </a:r>
            <a:endParaRPr lang="en-US" sz="1200" dirty="0"/>
          </a:p>
          <a:p>
            <a:r>
              <a:rPr lang="en-US" sz="1200" dirty="0"/>
              <a:t>C4 DSIs: 14, </a:t>
            </a:r>
            <a:r>
              <a:rPr lang="en-US" sz="1200" dirty="0" smtClean="0"/>
              <a:t>25 = 2 DSIs</a:t>
            </a:r>
            <a:endParaRPr lang="en-US" sz="1200" dirty="0"/>
          </a:p>
          <a:p>
            <a:r>
              <a:rPr lang="en-US" sz="1200" dirty="0"/>
              <a:t>C5 DSIs: </a:t>
            </a:r>
            <a:r>
              <a:rPr lang="en-US" sz="1200" dirty="0" smtClean="0"/>
              <a:t>21,42,48 = 3 DSIs</a:t>
            </a:r>
            <a:endParaRPr lang="en-US" sz="1200" dirty="0"/>
          </a:p>
          <a:p>
            <a:r>
              <a:rPr lang="en-US" sz="1200" dirty="0"/>
              <a:t>C6 DSIs: </a:t>
            </a:r>
            <a:r>
              <a:rPr lang="en-US" sz="1200" dirty="0" smtClean="0"/>
              <a:t>35,41,43,45,49 = 5 DSIs</a:t>
            </a:r>
            <a:endParaRPr lang="en-US" sz="1200" dirty="0"/>
          </a:p>
          <a:p>
            <a:r>
              <a:rPr lang="en-US" sz="1200" dirty="0"/>
              <a:t>C7 DSIs: </a:t>
            </a:r>
            <a:r>
              <a:rPr lang="en-US" sz="1200" dirty="0" smtClean="0"/>
              <a:t>46 =1 DSI </a:t>
            </a:r>
            <a:endParaRPr lang="en-US" sz="1200" dirty="0"/>
          </a:p>
        </p:txBody>
      </p:sp>
      <p:sp>
        <p:nvSpPr>
          <p:cNvPr id="9" name="Left Brace 8"/>
          <p:cNvSpPr/>
          <p:nvPr/>
        </p:nvSpPr>
        <p:spPr>
          <a:xfrm rot="5400000">
            <a:off x="3810000" y="1574505"/>
            <a:ext cx="838200" cy="2514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53888" y="2069436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 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5400000">
            <a:off x="6398018" y="2040689"/>
            <a:ext cx="996164" cy="1600200"/>
          </a:xfrm>
          <a:prstGeom prst="leftBrace">
            <a:avLst>
              <a:gd name="adj1" fmla="val 8333"/>
              <a:gd name="adj2" fmla="val 569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206943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 rot="5400000">
            <a:off x="1723709" y="2552352"/>
            <a:ext cx="819781" cy="4572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04999" y="215804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5400000">
            <a:off x="1105256" y="2473872"/>
            <a:ext cx="1243590" cy="1903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79883" y="167352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 rot="5400000">
            <a:off x="1953917" y="2221443"/>
            <a:ext cx="1546913" cy="3825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46684" y="126991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 rot="5400000">
            <a:off x="5113437" y="2355480"/>
            <a:ext cx="1546913" cy="3437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20408" y="137749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Second Round Cluster 1</a:t>
            </a:r>
            <a:endParaRPr lang="en-US" sz="3600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594336"/>
              </p:ext>
            </p:extLst>
          </p:nvPr>
        </p:nvGraphicFramePr>
        <p:xfrm>
          <a:off x="457200" y="1371600"/>
          <a:ext cx="3123802" cy="472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1901"/>
                <a:gridCol w="1561901"/>
              </a:tblGrid>
              <a:tr h="138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dirty="0">
                          <a:effectLst/>
                        </a:rPr>
                        <a:t>Cluster 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</a:rPr>
                        <a:t>Keywords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</a:tr>
              <a:tr h="416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 immigration plan mirrors post-9/11 policy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TBD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</a:tr>
              <a:tr h="416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Donald J. Trump Contract with the American Voter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worker, healthcare, education, infrastructure, immigration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</a:tr>
              <a:tr h="416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Tax cuts are coming, but maybe not as big as Trump promised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tax, cuts, plan, income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</a:tr>
              <a:tr h="416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Trump’s First 100 Days: Science Education and Schools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Trump, education, STEM, school choice policy, Obama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</a:tr>
              <a:tr h="416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 Puts Auto Makers, Trade Policy in Spotlight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Ford, tariffs, imports, cars, Mexico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</a:tr>
              <a:tr h="416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Trumps ambitious 100-day agenda staring at political reality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Trump,  Immigration, China, Mexico, Republicans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</a:tr>
              <a:tr h="416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The Right Way to Rebuild America’s Infrastructure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Infrastructure, spending, policy, Trump, projects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</a:tr>
              <a:tr h="416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GOP leaders face crunch in Trump's first 100 days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budget GOP Trump appropriations committee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</a:tr>
              <a:tr h="416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 Insists Mexico Will Pay for Wall After U.S. Begins Work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Trump, immigration, wall, NAFTA, taxpayers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</a:tr>
              <a:tr h="416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Donald Trump's first 100 days: A breakdown of his plan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Trump, immigration, TPP, NAFTA, climate, regulations, cyberattack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</a:tr>
              <a:tr h="416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House GOP, Trump team hatch border wall plan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Border, wall, Trump, Republicans, Mexico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22" marR="47922" marT="0" marB="0" anchor="b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71371"/>
              </p:ext>
            </p:extLst>
          </p:nvPr>
        </p:nvGraphicFramePr>
        <p:xfrm>
          <a:off x="3810000" y="1371600"/>
          <a:ext cx="3540308" cy="4660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0154"/>
                <a:gridCol w="1770154"/>
              </a:tblGrid>
              <a:tr h="452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Executive Order Protecting The Nation From Foreign Terrorist Entry Into The United States - SECTION 2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312" marR="5431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Trump, immigration, policy, travel, ban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312" marR="54312" marT="0" marB="0" anchor="b"/>
                </a:tc>
              </a:tr>
              <a:tr h="452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Trump expected to sign bill allowing internet providers to sell user web data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312" marR="5431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Internet Service Providers, Privacy, Personal Information, VPN, Advertising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312" marR="54312" marT="0" marB="0" anchor="b"/>
                </a:tc>
              </a:tr>
              <a:tr h="452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Exclusive - Trump border 'wall' to cost $21.6 billion, take 3.5 years to build: internal report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312" marR="5431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Trump, wall, costs, border and construction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312" marR="54312" marT="0" marB="0" anchor="b"/>
                </a:tc>
              </a:tr>
              <a:tr h="452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 reduce trade deficit, White House wants partners to buy American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312" marR="5431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Trump, Partners, Trade, Deficit, American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312" marR="54312" marT="0" marB="0" anchor="b"/>
                </a:tc>
              </a:tr>
              <a:tr h="452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President Changed.  So Has Small Businesses’ Confidence.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312" marR="5431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Trump, Obama, regulation, taxes, small-business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312" marR="54312" marT="0" marB="0" anchor="b"/>
                </a:tc>
              </a:tr>
              <a:tr h="452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Trump's budget overhaul: domestic programs slashed to fund military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312" marR="5431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budget, wall, priorities, cuts, Trump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312" marR="54312" marT="0" marB="0" anchor="b"/>
                </a:tc>
              </a:tr>
              <a:tr h="452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Real-Life Consequences of the Federal Hiring Freeze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312" marR="5431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uncertainty, hiring, freeze, jobs, government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312" marR="54312" marT="0" marB="0" anchor="b"/>
                </a:tc>
              </a:tr>
              <a:tr h="452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South Korea Seeks to Dispel Misunderstanding of FTA with U.S.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312" marR="5431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Trump, NAFTA, free-trade, tariff/tax, import/export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312" marR="54312" marT="0" marB="0" anchor="b"/>
                </a:tc>
              </a:tr>
              <a:tr h="452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Tillerson on North Korea: Military action is 'an option'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312" marR="5431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Korean Peninsula, China, Nuclear, Policy, Military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312" marR="54312" marT="0" marB="0" anchor="b"/>
                </a:tc>
              </a:tr>
              <a:tr h="452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 Past Failures, A Possible Roadmap For Trump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312" marR="5431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Failure, Healthcare, Bipartisan, Bankruptcy, Reframing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312" marR="54312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Second Round Cluster 2</a:t>
            </a:r>
            <a:endParaRPr lang="en-US" sz="36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458403"/>
              </p:ext>
            </p:extLst>
          </p:nvPr>
        </p:nvGraphicFramePr>
        <p:xfrm>
          <a:off x="381000" y="1371600"/>
          <a:ext cx="3426106" cy="45259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3053"/>
                <a:gridCol w="1713053"/>
              </a:tblGrid>
              <a:tr h="1459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</a:rPr>
                        <a:t>Cluster 2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</a:rPr>
                        <a:t>Keywords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</a:tr>
              <a:tr h="4379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 'arms race' comment sows more doubt on nuclear policy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Trump, Putin, US, Russia, Nuclear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</a:tr>
              <a:tr h="4379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 say he’ll dissolve foundation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Trump, Dissolve, Foundation, Conflict, Untangle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</a:tr>
              <a:tr h="4379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Russia-US row: Trump praises Putin amid hacking expulsions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Donald Trump, Vladimir Putin, hack, diplomats, Barack Obama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</a:tr>
              <a:tr h="4379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Donald Trump's face-off with spy chiefs on hacking comes to a head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Trump, Russia, Hacking, Intelligence, Putin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</a:tr>
              <a:tr h="4379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 Opposition sets up blue-state headquarters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Opposition, law, democratic, Trump, mayors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</a:tr>
              <a:tr h="4379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Here’s where Donald Trump stands on energy issues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Trump, energy, coal, environmental policy, Obama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</a:tr>
              <a:tr h="4379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Trump’s First 100 Days: Climate and Energy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Trump, Climate, EPA, Energy, Environment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</a:tr>
              <a:tr h="4379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 acknowledges Russia role in U.S. election hacking: aide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Trump, Russia, intelligence, cyber, Putin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</a:tr>
              <a:tr h="4379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 invokes 'fake news' at press conference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Trump, News, Media, Fake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</a:tr>
              <a:tr h="4379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Energy independence, not climate change, becomes priority under Trump order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Climate, American, Energy, Coal, Environment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560" marR="5256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61587"/>
              </p:ext>
            </p:extLst>
          </p:nvPr>
        </p:nvGraphicFramePr>
        <p:xfrm>
          <a:off x="4038600" y="1483796"/>
          <a:ext cx="4470400" cy="1714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200"/>
                <a:gridCol w="2235200"/>
              </a:tblGrid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Trump Russia dossier key claim 'verified'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Russia, FBI, dossier, intelligence, investigate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Trump issues executive order rolling back Obama climate change policies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Climate change, jobs, environmental, clean energy, Paris accord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Trump Reverses Pieces of Obama-Era Engagement With Cuba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Mr</a:t>
                      </a:r>
                      <a:r>
                        <a:rPr lang="en-US" sz="1100" dirty="0">
                          <a:effectLst/>
                        </a:rPr>
                        <a:t>, Cuba, Trump, Obama, Travel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36800" y="3005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05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Second Round Cluster 3</a:t>
            </a:r>
            <a:endParaRPr lang="en-US" sz="36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36800" y="3005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521435"/>
              </p:ext>
            </p:extLst>
          </p:nvPr>
        </p:nvGraphicFramePr>
        <p:xfrm>
          <a:off x="2336800" y="1995488"/>
          <a:ext cx="4470400" cy="2476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200"/>
                <a:gridCol w="2235200"/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</a:rPr>
                        <a:t>Cluster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</a:rPr>
                        <a:t>Keywords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Trump Eyes Two Seats on the Supreme Court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Trump, court, Scalia, conservative, liberal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Trump tweets on "so-called judge" after travel ban stay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Trump, judge, ban, security, country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Home stretch for Trump’s Supreme Court nominee could forever alter the Senate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Supreme Court, confirmation, filibuster, partisan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Trump's lawyers make final plea to Supreme Court on travel ban, with eye toward Justice Kennedy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Travel, Ban, Justices, Ruling, Courts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11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Second Round Cluster 4 and 5 </a:t>
            </a:r>
            <a:endParaRPr lang="en-US" sz="36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36800" y="3005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252291"/>
              </p:ext>
            </p:extLst>
          </p:nvPr>
        </p:nvGraphicFramePr>
        <p:xfrm>
          <a:off x="1524000" y="1900238"/>
          <a:ext cx="4470400" cy="1333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200"/>
                <a:gridCol w="2235200"/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</a:rPr>
                        <a:t>Cluster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</a:rPr>
                        <a:t>Keywords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Donald Trump's Conflicts of Interest: A Crib Sheet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(missing)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Daily Press Briefing by Press Secretary Sean Spicer - #28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AHCA, </a:t>
                      </a:r>
                      <a:r>
                        <a:rPr lang="en-US" sz="1100" dirty="0" err="1">
                          <a:effectLst/>
                        </a:rPr>
                        <a:t>KeystoneXL</a:t>
                      </a:r>
                      <a:r>
                        <a:rPr lang="en-US" sz="1100" dirty="0">
                          <a:effectLst/>
                        </a:rPr>
                        <a:t>, Charter Communications, Vote, Insurance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336800" y="2909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96091"/>
              </p:ext>
            </p:extLst>
          </p:nvPr>
        </p:nvGraphicFramePr>
        <p:xfrm>
          <a:off x="1524000" y="3962400"/>
          <a:ext cx="4470400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200"/>
                <a:gridCol w="2235200"/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</a:rPr>
                        <a:t>Cluster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</a:rPr>
                        <a:t>Keywords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China Takes the Climate Spotlight as U.S. Heads for Exit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China, Paris, Trump, U.S.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China’s Trump Honeymoon: Unexpected, and at Risk of Ending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china, north korea, trump, xi, relationship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Trump to China: Thanks for trying with North Korea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Trump, North, Korea, China, President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36800" y="2909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Second Round Cluster 6 and 7 </a:t>
            </a:r>
            <a:endParaRPr lang="en-US" sz="36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36800" y="3005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336800" y="2909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36800" y="2909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6206"/>
              </p:ext>
            </p:extLst>
          </p:nvPr>
        </p:nvGraphicFramePr>
        <p:xfrm>
          <a:off x="2133600" y="1709738"/>
          <a:ext cx="4470400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200"/>
                <a:gridCol w="2235200"/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</a:rPr>
                        <a:t>Cluster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</a:rPr>
                        <a:t>Keywords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Trump can’t stop the Freedom Caucus. He has GOP gerrymandering to blame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Meadows, caucus, gerrymander, district, election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Was Trump’s Paris Exit Good Politics?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withdrawal, base, support, economic, polls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surprising GOP holdout on the Senate’s health bill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healthcare, premiums, negotiation, Johnson, Senate.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Why Is Trump Causing Chaos In Washington But Not In The Stock Market?  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Hit, High, Uncertainty, Fear, Market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Why The GOP Is So Hell-Bent On Passing An Unpopular Health Care Bill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GOP, Republican, Health Care Bill, Obamacare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77305"/>
              </p:ext>
            </p:extLst>
          </p:nvPr>
        </p:nvGraphicFramePr>
        <p:xfrm>
          <a:off x="2133600" y="5410200"/>
          <a:ext cx="4470400" cy="76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200"/>
                <a:gridCol w="2235200"/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</a:rPr>
                        <a:t>Cluster 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</a:rPr>
                        <a:t>Keywords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 immigration, Trump has plenty to show in 100 days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Trump, immigration, sessions, wall, Mexico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336800" y="3481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Second Round Clusters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Cluster1 </a:t>
            </a:r>
            <a:r>
              <a:rPr lang="en-US" sz="2400" dirty="0"/>
              <a:t>– D</a:t>
            </a:r>
            <a:r>
              <a:rPr lang="en-US" sz="2400" dirty="0" smtClean="0"/>
              <a:t>omestic </a:t>
            </a:r>
            <a:r>
              <a:rPr lang="en-US" sz="2400" dirty="0"/>
              <a:t>policy and </a:t>
            </a:r>
            <a:r>
              <a:rPr lang="en-US" sz="2400" dirty="0" smtClean="0"/>
              <a:t>Business issues</a:t>
            </a:r>
          </a:p>
          <a:p>
            <a:r>
              <a:rPr lang="en-US" sz="2400" dirty="0" smtClean="0"/>
              <a:t>Cluster2 </a:t>
            </a:r>
            <a:r>
              <a:rPr lang="en-US" sz="2400" dirty="0"/>
              <a:t>– </a:t>
            </a:r>
            <a:r>
              <a:rPr lang="en-US" sz="2400" dirty="0" smtClean="0"/>
              <a:t>Health care</a:t>
            </a:r>
          </a:p>
          <a:p>
            <a:r>
              <a:rPr lang="en-US" sz="2400" dirty="0" smtClean="0"/>
              <a:t>Cluster3 </a:t>
            </a:r>
            <a:r>
              <a:rPr lang="en-US" sz="2400" dirty="0"/>
              <a:t>– Russia </a:t>
            </a:r>
            <a:r>
              <a:rPr lang="en-US" sz="2400" dirty="0" smtClean="0"/>
              <a:t>scandal</a:t>
            </a:r>
          </a:p>
          <a:p>
            <a:r>
              <a:rPr lang="en-US" sz="2400" dirty="0" smtClean="0"/>
              <a:t>Cluster4 </a:t>
            </a:r>
            <a:r>
              <a:rPr lang="en-US" sz="2400" dirty="0"/>
              <a:t>– E</a:t>
            </a:r>
            <a:r>
              <a:rPr lang="en-US" sz="2400" dirty="0" smtClean="0"/>
              <a:t>nergy </a:t>
            </a:r>
            <a:r>
              <a:rPr lang="en-US" sz="2400" dirty="0"/>
              <a:t>and </a:t>
            </a:r>
            <a:r>
              <a:rPr lang="en-US" sz="2400" dirty="0" smtClean="0"/>
              <a:t>Environmental policy</a:t>
            </a:r>
          </a:p>
          <a:p>
            <a:r>
              <a:rPr lang="en-US" sz="2400" dirty="0" smtClean="0"/>
              <a:t>Cluster5 </a:t>
            </a:r>
            <a:r>
              <a:rPr lang="en-US" sz="2400" dirty="0"/>
              <a:t>– F</a:t>
            </a:r>
            <a:r>
              <a:rPr lang="en-US" sz="2400" dirty="0" smtClean="0"/>
              <a:t>oreign diplomacy</a:t>
            </a:r>
          </a:p>
          <a:p>
            <a:r>
              <a:rPr lang="en-US" sz="2400" dirty="0" smtClean="0"/>
              <a:t>Cluster6 </a:t>
            </a:r>
            <a:r>
              <a:rPr lang="en-US" sz="2400" dirty="0"/>
              <a:t>– </a:t>
            </a:r>
            <a:r>
              <a:rPr lang="en-US" sz="2400" dirty="0" smtClean="0"/>
              <a:t>Health care/Economics</a:t>
            </a:r>
          </a:p>
          <a:p>
            <a:r>
              <a:rPr lang="en-US" sz="2400" dirty="0" smtClean="0"/>
              <a:t>Cluster7 </a:t>
            </a:r>
            <a:r>
              <a:rPr lang="en-US" sz="2400" dirty="0"/>
              <a:t>– </a:t>
            </a:r>
            <a:r>
              <a:rPr lang="en-US" sz="2400" dirty="0" smtClean="0"/>
              <a:t>Immigration/Travel ban      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5562600" y="4724399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Expected Cluster: Second Round RTV</a:t>
            </a:r>
            <a:endParaRPr lang="en-US" sz="1600" i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Cluster1</a:t>
            </a:r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: Domestic Affair</a:t>
            </a:r>
          </a:p>
          <a:p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Cluster2: Foreign Affair</a:t>
            </a:r>
          </a:p>
          <a:p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Cluster3: Business</a:t>
            </a:r>
          </a:p>
          <a:p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Cluster4: Economy</a:t>
            </a:r>
          </a:p>
          <a:p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Cluster5: Healthcare</a:t>
            </a:r>
          </a:p>
          <a:p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Cluster6: Environment </a:t>
            </a:r>
          </a:p>
          <a:p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Cluster7: Other</a:t>
            </a:r>
          </a:p>
        </p:txBody>
      </p:sp>
    </p:spTree>
    <p:extLst>
      <p:ext uri="{BB962C8B-B14F-4D97-AF65-F5344CB8AC3E}">
        <p14:creationId xmlns:p14="http://schemas.microsoft.com/office/powerpoint/2010/main" val="22760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Purpose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Establish a </a:t>
            </a:r>
            <a:r>
              <a:rPr lang="en-US" sz="2400" dirty="0"/>
              <a:t>new hierarchical </a:t>
            </a:r>
            <a:r>
              <a:rPr lang="en-US" sz="2400" dirty="0" smtClean="0"/>
              <a:t>relationship </a:t>
            </a:r>
            <a:r>
              <a:rPr lang="en-US" sz="2400" dirty="0"/>
              <a:t>which</a:t>
            </a:r>
            <a:r>
              <a:rPr lang="en-US" sz="2400" dirty="0" smtClean="0"/>
              <a:t> explains the ontology </a:t>
            </a:r>
            <a:r>
              <a:rPr lang="en-US" sz="2400" dirty="0"/>
              <a:t>of </a:t>
            </a:r>
            <a:r>
              <a:rPr lang="en-US" sz="2400" dirty="0" smtClean="0"/>
              <a:t>DSIs in current cohorts</a:t>
            </a:r>
          </a:p>
          <a:p>
            <a:endParaRPr lang="en-US" sz="2400" dirty="0" smtClean="0"/>
          </a:p>
          <a:p>
            <a:r>
              <a:rPr lang="en-US" sz="2400" dirty="0" smtClean="0"/>
              <a:t>Compare the ontology in previous and current cohort to find out how to improve the clustering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Interpret the underlying information enriched in the entire corpus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Provide an unambiguous version of cohort for future work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71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Expected Cluster: Discussion 7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 smtClean="0"/>
              <a:t>Cluster1: Domestic Affair/Policy/ Healthcare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DSI: 1, 3, 4, 5,9,10,12,17,18,25,29,30,32,33,34,35,36,39,43,44,49</a:t>
            </a:r>
          </a:p>
          <a:p>
            <a:endParaRPr lang="en-US" sz="2400" dirty="0" smtClean="0"/>
          </a:p>
          <a:p>
            <a:r>
              <a:rPr lang="en-US" sz="2400" dirty="0" smtClean="0"/>
              <a:t>Cluster2: Foreign Affair/Policy</a:t>
            </a:r>
          </a:p>
          <a:p>
            <a:pPr marL="0" indent="0">
              <a:buNone/>
            </a:pPr>
            <a:r>
              <a:rPr lang="en-US" sz="2400" dirty="0" smtClean="0"/>
              <a:t>        DSI: 8,11,15,27,31,37,38,42, 46,47,48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Cluster3: Energy/Climate Change</a:t>
            </a:r>
          </a:p>
          <a:p>
            <a:pPr marL="0" indent="0">
              <a:buNone/>
            </a:pPr>
            <a:r>
              <a:rPr lang="en-US" sz="2400" dirty="0" smtClean="0"/>
              <a:t>        DSI: 19,20,21,24,28,41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Cluster4: Other. (This cluster is mostly related to Trump's personal issues/points of view) </a:t>
            </a:r>
          </a:p>
          <a:p>
            <a:pPr marL="0" indent="0">
              <a:buNone/>
            </a:pPr>
            <a:r>
              <a:rPr lang="en-US" sz="2400" dirty="0" smtClean="0"/>
              <a:t>        DSI: 6, 14,16,23,40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Cluster5: Russia</a:t>
            </a:r>
          </a:p>
          <a:p>
            <a:pPr marL="0" indent="0">
              <a:buNone/>
            </a:pPr>
            <a:r>
              <a:rPr lang="en-US" sz="2400" dirty="0" smtClean="0"/>
              <a:t>        DSI:  13,22,26,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Cluster6: Economics Issues</a:t>
            </a:r>
          </a:p>
          <a:p>
            <a:pPr marL="0" indent="0">
              <a:buNone/>
            </a:pPr>
            <a:r>
              <a:rPr lang="en-US" sz="2400" dirty="0" smtClean="0"/>
              <a:t>        DSI: 7,45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76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Expected Cluster: Second Round RTV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Cluster1: Domestic Affair</a:t>
            </a:r>
          </a:p>
          <a:p>
            <a:r>
              <a:rPr lang="en-US" sz="2400" dirty="0" smtClean="0"/>
              <a:t>Cluster2: Foreign Affair</a:t>
            </a:r>
            <a:endParaRPr lang="en-US" sz="2400" dirty="0"/>
          </a:p>
          <a:p>
            <a:r>
              <a:rPr lang="en-US" sz="2400" dirty="0" smtClean="0"/>
              <a:t>Cluster3: Business</a:t>
            </a:r>
          </a:p>
          <a:p>
            <a:r>
              <a:rPr lang="en-US" sz="2400" dirty="0" smtClean="0"/>
              <a:t>Cluster4: Economy</a:t>
            </a:r>
          </a:p>
          <a:p>
            <a:r>
              <a:rPr lang="en-US" sz="2400" dirty="0" smtClean="0"/>
              <a:t>Cluster5: Healthcare</a:t>
            </a:r>
          </a:p>
          <a:p>
            <a:r>
              <a:rPr lang="en-US" sz="2400" dirty="0" smtClean="0"/>
              <a:t>Cluster6: Environment </a:t>
            </a:r>
          </a:p>
          <a:p>
            <a:r>
              <a:rPr lang="en-US" sz="2400" dirty="0" smtClean="0"/>
              <a:t>Cluster7: Other</a:t>
            </a:r>
          </a:p>
          <a:p>
            <a:pPr marL="0" indent="0">
              <a:buNone/>
            </a:pPr>
            <a:r>
              <a:rPr lang="en-US" sz="2400" dirty="0" smtClean="0"/>
              <a:t>      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596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657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4 Clusters</a:t>
            </a:r>
            <a:endParaRPr lang="en-US" sz="2400" b="1" dirty="0"/>
          </a:p>
        </p:txBody>
      </p:sp>
      <p:pic>
        <p:nvPicPr>
          <p:cNvPr id="20" name="Picture 19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967785"/>
            <a:ext cx="7121525" cy="4537710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540125" y="15954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387850" y="7081838"/>
            <a:ext cx="313372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7770" y="556260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C1 DSIs:  </a:t>
            </a:r>
            <a:r>
              <a:rPr lang="en-US" sz="1200" dirty="0" smtClean="0"/>
              <a:t>1,3,4,5,7,8,9,12,15,16,18,27,29,30,31,32,33,36,37,38,40,</a:t>
            </a:r>
            <a:r>
              <a:rPr lang="en-US" sz="1200" dirty="0" smtClean="0">
                <a:solidFill>
                  <a:srgbClr val="FF0000"/>
                </a:solidFill>
              </a:rPr>
              <a:t>10,34,39,44</a:t>
            </a:r>
            <a:r>
              <a:rPr lang="en-US" sz="1200" dirty="0" smtClean="0"/>
              <a:t> = 25 DSIs</a:t>
            </a:r>
            <a:endParaRPr lang="en-US" sz="1200" dirty="0"/>
          </a:p>
          <a:p>
            <a:r>
              <a:rPr lang="en-US" sz="1200" dirty="0"/>
              <a:t>C2 DSIs:  </a:t>
            </a:r>
            <a:r>
              <a:rPr lang="en-US" sz="1200" dirty="0" smtClean="0"/>
              <a:t>2,6,11,13,17,19,20,22,23,24,26,28,47</a:t>
            </a:r>
            <a:r>
              <a:rPr lang="en-US" sz="1200" dirty="0" smtClean="0">
                <a:solidFill>
                  <a:srgbClr val="FF0000"/>
                </a:solidFill>
              </a:rPr>
              <a:t>,46,21,42,48</a:t>
            </a:r>
            <a:r>
              <a:rPr lang="en-US" sz="1200" dirty="0" smtClean="0"/>
              <a:t> = 17 DSIs</a:t>
            </a:r>
            <a:endParaRPr lang="en-US" sz="1200" dirty="0"/>
          </a:p>
          <a:p>
            <a:r>
              <a:rPr lang="en-US" sz="1200" dirty="0" smtClean="0"/>
              <a:t>C3 </a:t>
            </a:r>
            <a:r>
              <a:rPr lang="en-US" sz="1200" dirty="0"/>
              <a:t>DSIs: </a:t>
            </a:r>
            <a:r>
              <a:rPr lang="en-US" sz="1200" dirty="0" smtClean="0"/>
              <a:t>14,25 = 2 DSIs</a:t>
            </a:r>
            <a:endParaRPr lang="en-US" sz="1200" dirty="0"/>
          </a:p>
          <a:p>
            <a:r>
              <a:rPr lang="en-US" sz="1200" dirty="0" smtClean="0"/>
              <a:t>C4 </a:t>
            </a:r>
            <a:r>
              <a:rPr lang="en-US" sz="1200" dirty="0"/>
              <a:t>DSIs: </a:t>
            </a:r>
            <a:r>
              <a:rPr lang="en-US" sz="1200" dirty="0" smtClean="0"/>
              <a:t>35,41,43,45,49 = 5 DSIs</a:t>
            </a:r>
            <a:endParaRPr lang="en-US" sz="1200" dirty="0"/>
          </a:p>
        </p:txBody>
      </p:sp>
      <p:sp>
        <p:nvSpPr>
          <p:cNvPr id="25" name="Left Brace 24"/>
          <p:cNvSpPr/>
          <p:nvPr/>
        </p:nvSpPr>
        <p:spPr>
          <a:xfrm rot="5400000">
            <a:off x="3733800" y="827236"/>
            <a:ext cx="838200" cy="2819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947671" y="154936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28" name="Left Brace 27"/>
          <p:cNvSpPr/>
          <p:nvPr/>
        </p:nvSpPr>
        <p:spPr>
          <a:xfrm rot="5400000">
            <a:off x="6275387" y="1405086"/>
            <a:ext cx="609600" cy="1882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67629" y="169486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9" name="Left Brace 28"/>
          <p:cNvSpPr/>
          <p:nvPr/>
        </p:nvSpPr>
        <p:spPr>
          <a:xfrm rot="5400000">
            <a:off x="1920672" y="1837607"/>
            <a:ext cx="1017735" cy="60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16981" y="136469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1025" name="Left Brace 1024"/>
          <p:cNvSpPr/>
          <p:nvPr/>
        </p:nvSpPr>
        <p:spPr>
          <a:xfrm rot="5400000">
            <a:off x="1271481" y="1834798"/>
            <a:ext cx="1433595" cy="2241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775720" y="97793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5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4 Clusters Result </a:t>
            </a:r>
            <a:endParaRPr lang="en-US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Round Cluster 3 was combined into Cluster 1. Travel ban was added into Domestic Policy.</a:t>
            </a:r>
          </a:p>
          <a:p>
            <a:r>
              <a:rPr lang="en-US" dirty="0" smtClean="0"/>
              <a:t>Cluster 5 and 7 were combined into Cluster 2. Foreign policy and immigration was added into Russia scandal. </a:t>
            </a:r>
          </a:p>
          <a:p>
            <a:endParaRPr lang="en-US" dirty="0" smtClean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540125" y="15954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387850" y="7081838"/>
            <a:ext cx="313372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1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RTV and Term matrix to create k means clusters</a:t>
            </a:r>
          </a:p>
          <a:p>
            <a:r>
              <a:rPr lang="en-US" dirty="0" smtClean="0"/>
              <a:t>Use of Elbow plot  to pick number of clusters</a:t>
            </a:r>
          </a:p>
          <a:p>
            <a:r>
              <a:rPr lang="en-US" dirty="0" smtClean="0"/>
              <a:t>Cluster plot to view which DSI’s overlap</a:t>
            </a:r>
          </a:p>
          <a:p>
            <a:r>
              <a:rPr lang="en-US" dirty="0" smtClean="0"/>
              <a:t>Used early in the process to identify possible clusters, using bag of words approach. </a:t>
            </a:r>
          </a:p>
        </p:txBody>
      </p:sp>
    </p:spTree>
    <p:extLst>
      <p:ext uri="{BB962C8B-B14F-4D97-AF65-F5344CB8AC3E}">
        <p14:creationId xmlns:p14="http://schemas.microsoft.com/office/powerpoint/2010/main" val="15958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Elbow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45" y="1408113"/>
            <a:ext cx="6903509" cy="5177632"/>
          </a:xfrm>
        </p:spPr>
      </p:pic>
      <p:sp>
        <p:nvSpPr>
          <p:cNvPr id="5" name="TextBox 4"/>
          <p:cNvSpPr txBox="1"/>
          <p:nvPr/>
        </p:nvSpPr>
        <p:spPr>
          <a:xfrm>
            <a:off x="4800600" y="3505200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‘elbow rule’ indicates 4 clusters. </a:t>
            </a:r>
          </a:p>
          <a:p>
            <a:endParaRPr lang="en-US" dirty="0"/>
          </a:p>
          <a:p>
            <a:r>
              <a:rPr lang="en-US" dirty="0" smtClean="0"/>
              <a:t>HC selected 7 clusters</a:t>
            </a:r>
          </a:p>
          <a:p>
            <a:endParaRPr lang="en-US" dirty="0"/>
          </a:p>
          <a:p>
            <a:r>
              <a:rPr lang="en-US" dirty="0" smtClean="0"/>
              <a:t>More than 7 would  tend </a:t>
            </a:r>
            <a:r>
              <a:rPr lang="en-US" smtClean="0"/>
              <a:t>to over-fit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62200" y="3276600"/>
            <a:ext cx="609600" cy="72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124201" y="3996929"/>
            <a:ext cx="685799" cy="70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Plot w 4 Clusters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1450"/>
            <a:ext cx="6629400" cy="4972050"/>
          </a:xfrm>
        </p:spPr>
      </p:pic>
      <p:sp>
        <p:nvSpPr>
          <p:cNvPr id="5" name="TextBox 4"/>
          <p:cNvSpPr txBox="1"/>
          <p:nvPr/>
        </p:nvSpPr>
        <p:spPr>
          <a:xfrm>
            <a:off x="1952625" y="2057400"/>
            <a:ext cx="2647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Elbow plot approach has nice cluster plot, but concepts overlap greatly and encompass disparate concepts.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53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31925"/>
            <a:ext cx="6705600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Plot w 7 Clusters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6488112"/>
            <a:ext cx="3865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* HC </a:t>
            </a:r>
            <a:r>
              <a:rPr lang="en-US" sz="800" dirty="0" err="1" smtClean="0"/>
              <a:t>clust</a:t>
            </a:r>
            <a:r>
              <a:rPr lang="en-US" sz="800" dirty="0" smtClean="0"/>
              <a:t> selected slightly different clusters vs k means.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8800" y="2133600"/>
            <a:ext cx="2647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 means clusters with many clusters, can result in different clusters results*</a:t>
            </a:r>
          </a:p>
          <a:p>
            <a:endParaRPr lang="en-US" sz="1200" dirty="0"/>
          </a:p>
          <a:p>
            <a:r>
              <a:rPr lang="en-US" sz="1200" dirty="0" smtClean="0"/>
              <a:t>The below can be used to understand distance between DSI’s</a:t>
            </a:r>
          </a:p>
          <a:p>
            <a:endParaRPr lang="en-US" sz="1200" dirty="0"/>
          </a:p>
          <a:p>
            <a:r>
              <a:rPr lang="en-US" sz="1200" dirty="0" smtClean="0"/>
              <a:t>Labels are subjective and are for reference use in creation of RTV’s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477000" y="33528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Domestic Affairs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6338887" y="3812723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Foreign Affairs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7000" y="4353834"/>
            <a:ext cx="1333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Business / Regulation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86450" y="5110390"/>
            <a:ext cx="514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Russia 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772025" y="3514351"/>
            <a:ext cx="61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China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1981200" y="4857908"/>
            <a:ext cx="1333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Other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793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Analysis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The clustering result from cohort8 contains ambiguous information. Each cluster seems quite random not topic-related; the RTV list has many duplicates.</a:t>
            </a:r>
          </a:p>
          <a:p>
            <a:endParaRPr lang="en-US" sz="2400" dirty="0"/>
          </a:p>
          <a:p>
            <a:r>
              <a:rPr lang="en-US" sz="2400" dirty="0" smtClean="0"/>
              <a:t>Current clustering result are more closer to the expected one, comparing to previous clustering based on 1st round RTV.</a:t>
            </a:r>
          </a:p>
          <a:p>
            <a:endParaRPr lang="en-US" sz="2400" dirty="0" smtClean="0"/>
          </a:p>
          <a:p>
            <a:r>
              <a:rPr lang="en-US" sz="2400" dirty="0" smtClean="0"/>
              <a:t>5 clusters make more sense in this case since the expected cluster 5 (Russia) could be included in cluster 2 (Foreign Affairs).</a:t>
            </a:r>
          </a:p>
          <a:p>
            <a:endParaRPr lang="en-US" sz="2400" dirty="0" smtClean="0"/>
          </a:p>
          <a:p>
            <a:r>
              <a:rPr lang="en-US" sz="2400" dirty="0" smtClean="0"/>
              <a:t>Some DSIs are not expected, which may get improved by removing some popular ECs, like ‘president’.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Overall the analytics provide us the relationship between these terms with information contained in these topics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One of the limitation is that only 9 new DSIs were added on to 40 old ones, which may not influence the ontology a lot.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98371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ldRTV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9" y="1130300"/>
            <a:ext cx="2286000" cy="57277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rot="10800000" flipH="1">
            <a:off x="304800" y="1600200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0800000" flipH="1">
            <a:off x="304800" y="4876800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H="1">
            <a:off x="304800" y="6172200"/>
            <a:ext cx="304800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H="1">
            <a:off x="304800" y="6553200"/>
            <a:ext cx="304800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H="1">
            <a:off x="304800" y="6324600"/>
            <a:ext cx="304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H="1">
            <a:off x="304800" y="6781800"/>
            <a:ext cx="304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newRTV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27" y="2133600"/>
            <a:ext cx="1701373" cy="40492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0" y="18288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New EC</a:t>
            </a:r>
            <a:endParaRPr lang="en-US" sz="1400" b="1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RTV comparison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826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ntology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3581400" cy="5989893"/>
          </a:xfrm>
          <a:prstGeom prst="rect">
            <a:avLst/>
          </a:prstGeom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267200" y="274638"/>
            <a:ext cx="4876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Text Analytics Process</a:t>
            </a:r>
            <a:endParaRPr lang="en-US" sz="3600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419600" y="1600200"/>
            <a:ext cx="4648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Ontology – a visualized world-view summary consists of key elements from DSI corpus</a:t>
            </a:r>
          </a:p>
          <a:p>
            <a:endParaRPr lang="en-US" sz="2400" dirty="0" smtClean="0"/>
          </a:p>
          <a:p>
            <a:r>
              <a:rPr lang="en-US" sz="2400" dirty="0" smtClean="0"/>
              <a:t>Term frequency – occurrence in a given DSI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Document frequency – occurrence in overall DSIs regardless of hits in each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Reference Term Vector (RTV) – representative terms for the full corpus of DSIs</a:t>
            </a:r>
          </a:p>
          <a:p>
            <a:endParaRPr lang="en-US" sz="2400" dirty="0"/>
          </a:p>
          <a:p>
            <a:r>
              <a:rPr lang="en-US" sz="2400" dirty="0" smtClean="0"/>
              <a:t>Equivalence classes (EC) – super-terms representing many different expressions of the exact same thing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9623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uste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483"/>
            <a:ext cx="9144000" cy="47279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676400"/>
            <a:ext cx="457200" cy="3352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Clustering results comparison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92155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</a:t>
            </a:r>
            <a:r>
              <a:rPr lang="en-US" dirty="0" smtClean="0"/>
              <a:t>analytics </a:t>
            </a:r>
            <a:r>
              <a:rPr lang="en-US" dirty="0" smtClean="0"/>
              <a:t>requires a combination of human intuition </a:t>
            </a:r>
            <a:r>
              <a:rPr lang="en-US" dirty="0" smtClean="0"/>
              <a:t>and machine learning</a:t>
            </a:r>
          </a:p>
          <a:p>
            <a:r>
              <a:rPr lang="en-US" dirty="0" smtClean="0"/>
              <a:t>Ontologies that layer concepts provide a strong base for clustering after gathering key terms</a:t>
            </a:r>
          </a:p>
          <a:p>
            <a:r>
              <a:rPr lang="en-US" dirty="0" smtClean="0"/>
              <a:t>Clustering and unsupervised methods combined with human intuition provide the best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5" descr="Screen Shot 2017-05-23 at 3.29.07 PM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075" y="1295400"/>
            <a:ext cx="7814440" cy="51965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Ontology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629400" y="3398805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629400" y="4008405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636779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China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0" y="3246405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wallstreet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0" y="3441995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stocks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9800" y="636779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currencymanipulator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2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m_process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76400"/>
            <a:ext cx="56007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Method</a:t>
            </a:r>
            <a:endParaRPr lang="en-US" sz="3600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DSI collecting for cohort 9</a:t>
            </a:r>
          </a:p>
          <a:p>
            <a:endParaRPr lang="en-US" sz="2400" dirty="0" smtClean="0"/>
          </a:p>
          <a:p>
            <a:r>
              <a:rPr lang="en-US" sz="2400" dirty="0" smtClean="0"/>
              <a:t>Term searching, Bag of Words Matrix/Clusters.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RTV initiating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EC generating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Matrix forming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Cluster analysis and interpretation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452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Matrix + Bag of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After choosing our DSI’s we added our selections with cohort 7 + 8 resulting in 49 DSI’s</a:t>
            </a:r>
          </a:p>
          <a:p>
            <a:r>
              <a:rPr lang="en-US" sz="2000" dirty="0" smtClean="0"/>
              <a:t>In order to extract concepts we used the R function </a:t>
            </a:r>
            <a:r>
              <a:rPr lang="en-US" sz="2000" dirty="0" err="1" smtClean="0"/>
              <a:t>tm_map</a:t>
            </a:r>
            <a:r>
              <a:rPr lang="en-US" sz="2000" dirty="0" smtClean="0"/>
              <a:t>. This allowed us to stem words, collapse similar terms, remove verbs and other non-concept words. </a:t>
            </a:r>
          </a:p>
          <a:p>
            <a:r>
              <a:rPr lang="en-US" sz="2000" dirty="0" smtClean="0"/>
              <a:t>The resulting matrix would be very large and also include sparse terms (only 1 mention across the corpus). We removed sparse terms, and set a threshold for importance to remove terms. </a:t>
            </a:r>
          </a:p>
          <a:p>
            <a:r>
              <a:rPr lang="en-US" sz="2000" dirty="0" smtClean="0"/>
              <a:t>The resulting Bag of Words matrix is collapsed from </a:t>
            </a:r>
            <a:r>
              <a:rPr lang="cs-CZ" sz="2000" dirty="0" smtClean="0"/>
              <a:t>3211 </a:t>
            </a:r>
            <a:r>
              <a:rPr lang="cs-CZ" sz="2000" dirty="0" err="1" smtClean="0"/>
              <a:t>terms</a:t>
            </a:r>
            <a:r>
              <a:rPr lang="cs-CZ" sz="2000" dirty="0" smtClean="0"/>
              <a:t> to 100. </a:t>
            </a:r>
          </a:p>
          <a:p>
            <a:r>
              <a:rPr lang="en-US" sz="2000" dirty="0" smtClean="0"/>
              <a:t>This can filtered into an RTV/ontology.</a:t>
            </a:r>
          </a:p>
          <a:p>
            <a:r>
              <a:rPr lang="en-US" sz="2000" dirty="0" smtClean="0"/>
              <a:t>In order to create an RTV, we can use this basic bag of words to create initial clusters which are refined in the RTV stage.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24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 Concepts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752600"/>
            <a:ext cx="4872567" cy="3654425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2057400"/>
            <a:ext cx="31242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Resulting Concepts are messy, many words are useless without context</a:t>
            </a:r>
          </a:p>
          <a:p>
            <a:r>
              <a:rPr lang="en-US" sz="2000" dirty="0" smtClean="0"/>
              <a:t>Concepts can be used to cluster DSI’s together</a:t>
            </a:r>
          </a:p>
          <a:p>
            <a:r>
              <a:rPr lang="en-US" sz="2000" dirty="0" smtClean="0"/>
              <a:t>The resulting clusters + matrix can be refined into RTV/ontologies</a:t>
            </a:r>
          </a:p>
        </p:txBody>
      </p:sp>
    </p:spTree>
    <p:extLst>
      <p:ext uri="{BB962C8B-B14F-4D97-AF65-F5344CB8AC3E}">
        <p14:creationId xmlns:p14="http://schemas.microsoft.com/office/powerpoint/2010/main" val="11048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 Clusters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4445000" cy="3333750"/>
          </a:xfrm>
        </p:spPr>
      </p:pic>
      <p:cxnSp>
        <p:nvCxnSpPr>
          <p:cNvPr id="8" name="Straight Arrow Connector 7"/>
          <p:cNvCxnSpPr/>
          <p:nvPr/>
        </p:nvCxnSpPr>
        <p:spPr>
          <a:xfrm flipH="1">
            <a:off x="1828800" y="3124200"/>
            <a:ext cx="5334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74900" y="2761347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Elbow plot suggests roughly 6 clusters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655763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First Round RTV </a:t>
            </a:r>
            <a:endParaRPr lang="en-US" sz="3600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943600" cy="484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59456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181600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C1 DSIs:  </a:t>
            </a:r>
            <a:r>
              <a:rPr lang="en-US" sz="1200" dirty="0" smtClean="0"/>
              <a:t>1,2,3,4,5,6,7,8,9,15,16,18,23,27,29,30,31,32,33,34,36,37,38,40,44,47 = 26 DSIs</a:t>
            </a:r>
            <a:endParaRPr lang="en-US" sz="1200" dirty="0"/>
          </a:p>
          <a:p>
            <a:r>
              <a:rPr lang="en-US" sz="1200" dirty="0" smtClean="0"/>
              <a:t>C2 </a:t>
            </a:r>
            <a:r>
              <a:rPr lang="en-US" sz="1200" dirty="0"/>
              <a:t>DSIs: </a:t>
            </a:r>
            <a:r>
              <a:rPr lang="en-US" sz="1200" dirty="0" smtClean="0"/>
              <a:t>11,13,22,26 = 4 DSIs</a:t>
            </a:r>
            <a:endParaRPr lang="en-US" sz="1200" dirty="0"/>
          </a:p>
          <a:p>
            <a:r>
              <a:rPr lang="en-US" sz="1200" dirty="0" smtClean="0"/>
              <a:t>C3 </a:t>
            </a:r>
            <a:r>
              <a:rPr lang="en-US" sz="1200" dirty="0"/>
              <a:t>DSIs: </a:t>
            </a:r>
            <a:r>
              <a:rPr lang="en-US" sz="1200" dirty="0" smtClean="0"/>
              <a:t>14,17,19,20,24,28,41,45 = 8 DSIs</a:t>
            </a:r>
            <a:endParaRPr lang="en-US" sz="1200" dirty="0"/>
          </a:p>
          <a:p>
            <a:r>
              <a:rPr lang="en-US" sz="1200" dirty="0" smtClean="0"/>
              <a:t>C4 </a:t>
            </a:r>
            <a:r>
              <a:rPr lang="en-US" sz="1200" dirty="0"/>
              <a:t>DSIs: </a:t>
            </a:r>
            <a:r>
              <a:rPr lang="en-US" sz="1200" dirty="0" smtClean="0"/>
              <a:t>10,12,35,39,43,49 = 6 DSIs</a:t>
            </a:r>
            <a:endParaRPr lang="en-US" sz="1200" dirty="0"/>
          </a:p>
          <a:p>
            <a:r>
              <a:rPr lang="en-US" sz="1200" dirty="0" smtClean="0"/>
              <a:t>C5 </a:t>
            </a:r>
            <a:r>
              <a:rPr lang="en-US" sz="1200" dirty="0"/>
              <a:t>DSIs: </a:t>
            </a:r>
            <a:r>
              <a:rPr lang="en-US" sz="1200" dirty="0" smtClean="0"/>
              <a:t>21,42,48 = 3 DSIs</a:t>
            </a:r>
            <a:endParaRPr lang="en-US" sz="1200" dirty="0"/>
          </a:p>
          <a:p>
            <a:r>
              <a:rPr lang="en-US" sz="1200" dirty="0" smtClean="0"/>
              <a:t>C6 </a:t>
            </a:r>
            <a:r>
              <a:rPr lang="en-US" sz="1200" dirty="0"/>
              <a:t>DSIs: </a:t>
            </a:r>
            <a:r>
              <a:rPr lang="en-US" sz="1200" dirty="0" smtClean="0"/>
              <a:t>46 =1 DSI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95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2229</Words>
  <Application>Microsoft Macintosh PowerPoint</Application>
  <PresentationFormat>On-screen Show (4:3)</PresentationFormat>
  <Paragraphs>327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Office Theme</vt:lpstr>
      <vt:lpstr>PREDICT 453 Text Analytics:  Cohort 9:  Assessing Clustering Results    Northwestern University SPS Master of Science in Predictive Analytics</vt:lpstr>
      <vt:lpstr>Purpose</vt:lpstr>
      <vt:lpstr>Text Analytics Process</vt:lpstr>
      <vt:lpstr>Ontology</vt:lpstr>
      <vt:lpstr>Method</vt:lpstr>
      <vt:lpstr>Term Matrix + Bag of Words</vt:lpstr>
      <vt:lpstr>Bag of Words Concepts</vt:lpstr>
      <vt:lpstr>Bag of Words Clusters</vt:lpstr>
      <vt:lpstr>First Round RTV </vt:lpstr>
      <vt:lpstr>Expected Cluster: Discussion 7</vt:lpstr>
      <vt:lpstr>Expected Cluster: Discussion 7</vt:lpstr>
      <vt:lpstr>Expected Cluster: Second Round RTV</vt:lpstr>
      <vt:lpstr>Second Round- Cluster Results</vt:lpstr>
      <vt:lpstr>Second Round Cluster 1</vt:lpstr>
      <vt:lpstr>Second Round Cluster 2</vt:lpstr>
      <vt:lpstr>Second Round Cluster 3</vt:lpstr>
      <vt:lpstr>Second Round Cluster 4 and 5 </vt:lpstr>
      <vt:lpstr>Second Round Cluster 6 and 7 </vt:lpstr>
      <vt:lpstr>Second Round Clusters</vt:lpstr>
      <vt:lpstr>Expected Cluster: Discussion 7</vt:lpstr>
      <vt:lpstr>Expected Cluster: Second Round RTV</vt:lpstr>
      <vt:lpstr>4 Clusters</vt:lpstr>
      <vt:lpstr>4 Clusters Result </vt:lpstr>
      <vt:lpstr>K Means Approach</vt:lpstr>
      <vt:lpstr>Elbow plot</vt:lpstr>
      <vt:lpstr>Cluster Plot w 4 Clusters</vt:lpstr>
      <vt:lpstr>Cluster Plot w 7 Clusters</vt:lpstr>
      <vt:lpstr>Analysis</vt:lpstr>
      <vt:lpstr>RTV comparison</vt:lpstr>
      <vt:lpstr>Clustering results comparison</vt:lpstr>
      <vt:lpstr>Summary</vt:lpstr>
    </vt:vector>
  </TitlesOfParts>
  <Company>sanofi-aventis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453 Text Analytics:  Cohort 9:  Assessing Clustering Results    Northwestern University SPS Master of Science in Predictive Analytics</dc:title>
  <dc:creator>Tam, Ahman GZ/US</dc:creator>
  <cp:lastModifiedBy>Microsoft Office User</cp:lastModifiedBy>
  <cp:revision>119</cp:revision>
  <dcterms:created xsi:type="dcterms:W3CDTF">2017-08-22T16:34:13Z</dcterms:created>
  <dcterms:modified xsi:type="dcterms:W3CDTF">2017-11-14T17:08:43Z</dcterms:modified>
</cp:coreProperties>
</file>