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0" r:id="rId4"/>
    <p:sldId id="278" r:id="rId5"/>
    <p:sldId id="279" r:id="rId6"/>
    <p:sldId id="280" r:id="rId7"/>
    <p:sldId id="256" r:id="rId8"/>
    <p:sldId id="269" r:id="rId9"/>
    <p:sldId id="276" r:id="rId10"/>
    <p:sldId id="258" r:id="rId11"/>
    <p:sldId id="277" r:id="rId12"/>
    <p:sldId id="273" r:id="rId13"/>
    <p:sldId id="274" r:id="rId14"/>
    <p:sldId id="281" r:id="rId15"/>
    <p:sldId id="275" r:id="rId16"/>
    <p:sldId id="282" r:id="rId17"/>
    <p:sldId id="283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1"/>
  </p:normalViewPr>
  <p:slideViewPr>
    <p:cSldViewPr>
      <p:cViewPr>
        <p:scale>
          <a:sx n="90" d="100"/>
          <a:sy n="90" d="100"/>
        </p:scale>
        <p:origin x="536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A3F8-14A3-44D5-8762-242D788B0B2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lianna.maren@northwestern.edu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5.emf"/><Relationship Id="rId5" Type="http://schemas.openxmlformats.org/officeDocument/2006/relationships/package" Target="../embeddings/Microsoft_Word_Document3.doc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1"/>
            <a:ext cx="7772400" cy="2819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PREDICT 453 Text Analytics: </a:t>
            </a:r>
            <a:br>
              <a:rPr lang="en-US" b="1" dirty="0" smtClean="0"/>
            </a:br>
            <a:r>
              <a:rPr lang="en-US" sz="3100" b="1" dirty="0" smtClean="0"/>
              <a:t>Cohort 9: </a:t>
            </a:r>
            <a:br>
              <a:rPr lang="en-US" sz="3100" b="1" dirty="0" smtClean="0"/>
            </a:br>
            <a:r>
              <a:rPr lang="en-US" sz="3100" b="1" dirty="0" smtClean="0"/>
              <a:t>Assessing Clustering Results</a:t>
            </a:r>
            <a:br>
              <a:rPr lang="en-US" sz="3100" b="1" dirty="0" smtClean="0"/>
            </a:br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900" b="1" i="1" dirty="0" smtClean="0"/>
              <a:t> </a:t>
            </a:r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Northwestern University SPS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of Science in Predictive Analytics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5715000"/>
            <a:ext cx="2286000" cy="914400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>
                <a:hlinkClick r:id="rId2"/>
              </a:rPr>
              <a:t>u</a:t>
            </a:r>
            <a:endParaRPr lang="en-US" sz="1400" dirty="0" smtClean="0"/>
          </a:p>
        </p:txBody>
      </p:sp>
      <p:pic>
        <p:nvPicPr>
          <p:cNvPr id="4" name="Picture 3" descr="NWU-SPS-viol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1" y="3505201"/>
            <a:ext cx="3994183" cy="12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Second Round- Cluster Results</a:t>
            </a:r>
            <a:endParaRPr lang="en-US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5" y="762000"/>
            <a:ext cx="7998047" cy="592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Round Clusters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Cluster1 </a:t>
            </a:r>
            <a:r>
              <a:rPr lang="en-US" sz="2400" dirty="0"/>
              <a:t>– D</a:t>
            </a:r>
            <a:r>
              <a:rPr lang="en-US" sz="2400" dirty="0" smtClean="0"/>
              <a:t>omestic </a:t>
            </a:r>
            <a:r>
              <a:rPr lang="en-US" sz="2400" dirty="0"/>
              <a:t>policy and </a:t>
            </a:r>
            <a:r>
              <a:rPr lang="en-US" sz="2400" dirty="0" smtClean="0"/>
              <a:t>Business issues</a:t>
            </a:r>
          </a:p>
          <a:p>
            <a:r>
              <a:rPr lang="en-US" sz="2400" dirty="0" smtClean="0"/>
              <a:t>Cluster2 </a:t>
            </a:r>
            <a:r>
              <a:rPr lang="en-US" sz="2400" dirty="0"/>
              <a:t>– </a:t>
            </a:r>
            <a:r>
              <a:rPr lang="en-US" sz="2400" dirty="0" smtClean="0"/>
              <a:t>Health care</a:t>
            </a:r>
          </a:p>
          <a:p>
            <a:r>
              <a:rPr lang="en-US" sz="2400" dirty="0" smtClean="0"/>
              <a:t>Cluster3 </a:t>
            </a:r>
            <a:r>
              <a:rPr lang="en-US" sz="2400" dirty="0"/>
              <a:t>– Russia </a:t>
            </a:r>
            <a:r>
              <a:rPr lang="en-US" sz="2400" dirty="0" smtClean="0"/>
              <a:t>scandal</a:t>
            </a:r>
          </a:p>
          <a:p>
            <a:r>
              <a:rPr lang="en-US" sz="2400" dirty="0" smtClean="0"/>
              <a:t>Cluster4 </a:t>
            </a:r>
            <a:r>
              <a:rPr lang="en-US" sz="2400" dirty="0"/>
              <a:t>– E</a:t>
            </a:r>
            <a:r>
              <a:rPr lang="en-US" sz="2400" dirty="0" smtClean="0"/>
              <a:t>nergy </a:t>
            </a:r>
            <a:r>
              <a:rPr lang="en-US" sz="2400" dirty="0"/>
              <a:t>and </a:t>
            </a:r>
            <a:r>
              <a:rPr lang="en-US" sz="2400" dirty="0" smtClean="0"/>
              <a:t>Environmental policy</a:t>
            </a:r>
          </a:p>
          <a:p>
            <a:r>
              <a:rPr lang="en-US" sz="2400" dirty="0" smtClean="0"/>
              <a:t>Cluster5 </a:t>
            </a:r>
            <a:r>
              <a:rPr lang="en-US" sz="2400" dirty="0"/>
              <a:t>– F</a:t>
            </a:r>
            <a:r>
              <a:rPr lang="en-US" sz="2400" dirty="0" smtClean="0"/>
              <a:t>oreign diplomacy</a:t>
            </a:r>
          </a:p>
          <a:p>
            <a:r>
              <a:rPr lang="en-US" sz="2400" dirty="0" smtClean="0"/>
              <a:t>Cluster6 </a:t>
            </a:r>
            <a:r>
              <a:rPr lang="en-US" sz="2400" dirty="0"/>
              <a:t>– </a:t>
            </a:r>
            <a:r>
              <a:rPr lang="en-US" sz="2400" dirty="0" smtClean="0"/>
              <a:t>Health care/Economics</a:t>
            </a:r>
          </a:p>
          <a:p>
            <a:r>
              <a:rPr lang="en-US" sz="2400" dirty="0" smtClean="0"/>
              <a:t>Cluster7 </a:t>
            </a:r>
            <a:r>
              <a:rPr lang="en-US" sz="2400" dirty="0"/>
              <a:t>– </a:t>
            </a:r>
            <a:r>
              <a:rPr lang="en-US" sz="2400" dirty="0" smtClean="0"/>
              <a:t>Immigration/Travel ban  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562600" y="4724399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Expected Cluster: Second Round RTV</a:t>
            </a:r>
            <a:endParaRPr lang="en-US" sz="1600" i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Cluster1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: Domestic Affair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Cluster2: Foreign Affair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Cluster3: Business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Cluster4: Economy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Cluster5: Healthcare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Cluster6: Environment 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Cluster7: Other</a:t>
            </a:r>
          </a:p>
        </p:txBody>
      </p:sp>
    </p:spTree>
    <p:extLst>
      <p:ext uri="{BB962C8B-B14F-4D97-AF65-F5344CB8AC3E}">
        <p14:creationId xmlns:p14="http://schemas.microsoft.com/office/powerpoint/2010/main" val="22760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RTV and Term matrix to create k means clusters</a:t>
            </a:r>
          </a:p>
          <a:p>
            <a:r>
              <a:rPr lang="en-US" dirty="0" smtClean="0"/>
              <a:t>Use of Elbow plot  to pick number of clusters</a:t>
            </a:r>
          </a:p>
          <a:p>
            <a:r>
              <a:rPr lang="en-US" dirty="0" smtClean="0"/>
              <a:t>Cluster plot to view which DSI’s overlap</a:t>
            </a:r>
          </a:p>
        </p:txBody>
      </p:sp>
    </p:spTree>
    <p:extLst>
      <p:ext uri="{BB962C8B-B14F-4D97-AF65-F5344CB8AC3E}">
        <p14:creationId xmlns:p14="http://schemas.microsoft.com/office/powerpoint/2010/main" val="15958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Elbow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5" y="1408113"/>
            <a:ext cx="6903509" cy="5177632"/>
          </a:xfrm>
        </p:spPr>
      </p:pic>
      <p:sp>
        <p:nvSpPr>
          <p:cNvPr id="5" name="TextBox 4"/>
          <p:cNvSpPr txBox="1"/>
          <p:nvPr/>
        </p:nvSpPr>
        <p:spPr>
          <a:xfrm>
            <a:off x="4800600" y="35052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‘elbow rule’ </a:t>
            </a:r>
            <a:r>
              <a:rPr lang="en-US" dirty="0" smtClean="0"/>
              <a:t>indicates 4 </a:t>
            </a:r>
            <a:r>
              <a:rPr lang="en-US" dirty="0" smtClean="0"/>
              <a:t>clusters.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HC selected 7 clusters</a:t>
            </a:r>
          </a:p>
          <a:p>
            <a:endParaRPr lang="en-US" dirty="0"/>
          </a:p>
          <a:p>
            <a:r>
              <a:rPr lang="en-US" dirty="0" smtClean="0"/>
              <a:t>More than 7 would  tend to </a:t>
            </a:r>
            <a:r>
              <a:rPr lang="en-US" dirty="0" err="1" smtClean="0"/>
              <a:t>overfit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2200" y="3276600"/>
            <a:ext cx="609600" cy="7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24201" y="3996929"/>
            <a:ext cx="685799" cy="70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r>
              <a:rPr lang="en-US" dirty="0" smtClean="0"/>
              <a:t>Plot w 4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1450"/>
            <a:ext cx="6629400" cy="4972050"/>
          </a:xfrm>
        </p:spPr>
      </p:pic>
      <p:sp>
        <p:nvSpPr>
          <p:cNvPr id="5" name="TextBox 4"/>
          <p:cNvSpPr txBox="1"/>
          <p:nvPr/>
        </p:nvSpPr>
        <p:spPr>
          <a:xfrm>
            <a:off x="1952625" y="2057400"/>
            <a:ext cx="2647950" cy="83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Elbow plot approach has nice cluster plot, but rather vague results.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5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1925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r>
              <a:rPr lang="en-US" dirty="0" smtClean="0"/>
              <a:t>Plot w 7 Clusters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488112"/>
            <a:ext cx="3865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* HC </a:t>
            </a:r>
            <a:r>
              <a:rPr lang="en-US" sz="800" dirty="0" err="1" smtClean="0"/>
              <a:t>clust</a:t>
            </a:r>
            <a:r>
              <a:rPr lang="en-US" sz="800" dirty="0" smtClean="0"/>
              <a:t> selected slightly different clusters vs k means.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2133600"/>
            <a:ext cx="264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 means clusters with many clusters, can result in different clusters results*</a:t>
            </a:r>
          </a:p>
          <a:p>
            <a:endParaRPr lang="en-US" sz="1200" dirty="0"/>
          </a:p>
          <a:p>
            <a:r>
              <a:rPr lang="en-US" sz="1200" dirty="0" smtClean="0"/>
              <a:t>The below can be used to understand distance between DSI’s</a:t>
            </a:r>
          </a:p>
          <a:p>
            <a:endParaRPr lang="en-US" sz="1200" dirty="0"/>
          </a:p>
          <a:p>
            <a:r>
              <a:rPr lang="en-US" sz="1200" dirty="0" smtClean="0"/>
              <a:t>Labels are subjective and are for reference use in creation of RTV’s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3352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Domestic Affairs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38887" y="381272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Foreign Affairs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4353834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Business / Regulation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86450" y="5110390"/>
            <a:ext cx="514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Russia 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772025" y="3514351"/>
            <a:ext cx="61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China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4857908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Other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93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Discussion 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Cluster1: Domestic Affair/Policy/ Healthcare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DSI: 1, 3, 4, 5,9,10,12,17,18,25,29,30,32,33,34,35,36,39,43,44,49</a:t>
            </a:r>
          </a:p>
          <a:p>
            <a:endParaRPr lang="en-US" sz="2400" dirty="0" smtClean="0"/>
          </a:p>
          <a:p>
            <a:r>
              <a:rPr lang="en-US" sz="2400" dirty="0" smtClean="0"/>
              <a:t>Cluster2: Foreign Affair/Policy</a:t>
            </a:r>
          </a:p>
          <a:p>
            <a:pPr marL="0" indent="0">
              <a:buNone/>
            </a:pPr>
            <a:r>
              <a:rPr lang="en-US" sz="2400" dirty="0" smtClean="0"/>
              <a:t>        DSI: 8,11,15,27,31,37,38,42, 46,47,48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Cluster3: Energy/Climate Change</a:t>
            </a:r>
          </a:p>
          <a:p>
            <a:pPr marL="0" indent="0">
              <a:buNone/>
            </a:pPr>
            <a:r>
              <a:rPr lang="en-US" sz="2400" dirty="0" smtClean="0"/>
              <a:t>        DSI: 19,20,21,24,28,41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Cluster4: Other. (This cluster is mostly related to Trump's personal issues/points of view) </a:t>
            </a:r>
          </a:p>
          <a:p>
            <a:pPr marL="0" indent="0">
              <a:buNone/>
            </a:pPr>
            <a:r>
              <a:rPr lang="en-US" sz="2400" dirty="0" smtClean="0"/>
              <a:t>        DSI: 6, 14,16,23,40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Cluster5: Russia</a:t>
            </a:r>
          </a:p>
          <a:p>
            <a:pPr marL="0" indent="0">
              <a:buNone/>
            </a:pPr>
            <a:r>
              <a:rPr lang="en-US" sz="2400" dirty="0" smtClean="0"/>
              <a:t>        DSI:  13,22,26,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Cluster6: Economics Issues</a:t>
            </a:r>
          </a:p>
          <a:p>
            <a:pPr marL="0" indent="0">
              <a:buNone/>
            </a:pPr>
            <a:r>
              <a:rPr lang="en-US" sz="2400" dirty="0" smtClean="0"/>
              <a:t>        DSI: 7,45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6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Second Round RTV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Cluster1: Domestic Affair</a:t>
            </a:r>
          </a:p>
          <a:p>
            <a:r>
              <a:rPr lang="en-US" sz="2400" dirty="0" smtClean="0"/>
              <a:t>Cluster2: Foreign Affair</a:t>
            </a:r>
            <a:endParaRPr lang="en-US" sz="2400" dirty="0"/>
          </a:p>
          <a:p>
            <a:r>
              <a:rPr lang="en-US" sz="2400" dirty="0" smtClean="0"/>
              <a:t>Cluster3: Business</a:t>
            </a:r>
          </a:p>
          <a:p>
            <a:r>
              <a:rPr lang="en-US" sz="2400" dirty="0" smtClean="0"/>
              <a:t>Cluster4: Economy</a:t>
            </a:r>
          </a:p>
          <a:p>
            <a:r>
              <a:rPr lang="en-US" sz="2400" dirty="0" smtClean="0"/>
              <a:t>Cluster5: Healthcare</a:t>
            </a:r>
          </a:p>
          <a:p>
            <a:r>
              <a:rPr lang="en-US" sz="2400" dirty="0" smtClean="0"/>
              <a:t>Cluster6: Environment </a:t>
            </a:r>
          </a:p>
          <a:p>
            <a:r>
              <a:rPr lang="en-US" sz="2400" dirty="0" smtClean="0"/>
              <a:t>Cluster7: Other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96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Second Round- Cluster 1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161365"/>
              </p:ext>
            </p:extLst>
          </p:nvPr>
        </p:nvGraphicFramePr>
        <p:xfrm>
          <a:off x="304800" y="838200"/>
          <a:ext cx="8610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Document" r:id="rId3" imgW="8373297" imgH="5897271" progId="Word.Document.12">
                  <p:embed/>
                </p:oleObj>
              </mc:Choice>
              <mc:Fallback>
                <p:oleObj name="Document" r:id="rId3" imgW="8373297" imgH="5897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838200"/>
                        <a:ext cx="8610600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6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810" y="21771"/>
            <a:ext cx="7867990" cy="96882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Second Round- Cluster 1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0" y="740229"/>
            <a:ext cx="837406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6096000"/>
            <a:ext cx="8374063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1" y="600075"/>
            <a:ext cx="8374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0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Purpose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Establish a </a:t>
            </a:r>
            <a:r>
              <a:rPr lang="en-US" sz="2400" dirty="0"/>
              <a:t>new hierarchical </a:t>
            </a:r>
            <a:r>
              <a:rPr lang="en-US" sz="2400" dirty="0" smtClean="0"/>
              <a:t>relationship </a:t>
            </a:r>
            <a:r>
              <a:rPr lang="en-US" sz="2400" dirty="0"/>
              <a:t>which</a:t>
            </a:r>
            <a:r>
              <a:rPr lang="en-US" sz="2400" dirty="0" smtClean="0"/>
              <a:t> explains the ontology </a:t>
            </a:r>
            <a:r>
              <a:rPr lang="en-US" sz="2400" dirty="0"/>
              <a:t>of </a:t>
            </a:r>
            <a:r>
              <a:rPr lang="en-US" sz="2400" dirty="0" smtClean="0"/>
              <a:t>DSIs in current cohorts</a:t>
            </a:r>
          </a:p>
          <a:p>
            <a:endParaRPr lang="en-US" sz="2400" dirty="0" smtClean="0"/>
          </a:p>
          <a:p>
            <a:r>
              <a:rPr lang="en-US" sz="2400" dirty="0" smtClean="0"/>
              <a:t>Compare the ontology in previous and current cohort to find out how to improve the clustering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Interpret the underlying information enriched in the entire corpus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Provide an unambiguous version of cohort for future work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716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638" y="-21771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Second Round- Cluster 2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92003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7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2</a:t>
            </a:r>
            <a:endParaRPr lang="en-US" sz="28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50019"/>
              </p:ext>
            </p:extLst>
          </p:nvPr>
        </p:nvGraphicFramePr>
        <p:xfrm>
          <a:off x="152400" y="1447800"/>
          <a:ext cx="8374062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Document" r:id="rId3" imgW="8373297" imgH="1997393" progId="Word.Document.12">
                  <p:embed/>
                </p:oleObj>
              </mc:Choice>
              <mc:Fallback>
                <p:oleObj name="Document" r:id="rId3" imgW="8373297" imgH="1997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447800"/>
                        <a:ext cx="8374062" cy="199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40011"/>
              </p:ext>
            </p:extLst>
          </p:nvPr>
        </p:nvGraphicFramePr>
        <p:xfrm>
          <a:off x="228600" y="1143000"/>
          <a:ext cx="83740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Document" r:id="rId5" imgW="8373297" imgH="475621" progId="Word.Document.12">
                  <p:embed/>
                </p:oleObj>
              </mc:Choice>
              <mc:Fallback>
                <p:oleObj name="Document" r:id="rId5" imgW="8373297" imgH="4756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1143000"/>
                        <a:ext cx="83740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6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3</a:t>
            </a:r>
            <a:endParaRPr lang="en-US" sz="28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81105"/>
              </p:ext>
            </p:extLst>
          </p:nvPr>
        </p:nvGraphicFramePr>
        <p:xfrm>
          <a:off x="381000" y="1219200"/>
          <a:ext cx="837406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Document" r:id="rId3" imgW="8373297" imgH="2758459" progId="Word.Document.12">
                  <p:embed/>
                </p:oleObj>
              </mc:Choice>
              <mc:Fallback>
                <p:oleObj name="Document" r:id="rId3" imgW="8373297" imgH="2758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219200"/>
                        <a:ext cx="8374062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5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4</a:t>
            </a:r>
            <a:endParaRPr 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1371600"/>
            <a:ext cx="8374063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7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5</a:t>
            </a:r>
            <a:endParaRPr lang="en-US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0"/>
            <a:ext cx="8374063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6</a:t>
            </a:r>
            <a:endParaRPr 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1295400"/>
            <a:ext cx="8374063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6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Second Round- Cluster 7</a:t>
            </a:r>
            <a:endParaRPr lang="en-US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9" y="1524000"/>
            <a:ext cx="8374063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2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The clustering result from cohort8 contains ambiguous information. Each cluster seems quite random not topic-related; the RTV list has many duplicates.</a:t>
            </a:r>
          </a:p>
          <a:p>
            <a:endParaRPr lang="en-US" sz="2400" dirty="0"/>
          </a:p>
          <a:p>
            <a:r>
              <a:rPr lang="en-US" sz="2400" dirty="0" smtClean="0"/>
              <a:t>Current clustering result are more closer to the expected one, comparing to previous clustering based on 1st round RTV.</a:t>
            </a:r>
          </a:p>
          <a:p>
            <a:endParaRPr lang="en-US" sz="2400" dirty="0" smtClean="0"/>
          </a:p>
          <a:p>
            <a:r>
              <a:rPr lang="en-US" sz="2400" dirty="0" smtClean="0"/>
              <a:t>5 clusters make more sense in this case since the expected cluster 5 (Russia) could be included in cluster 2 (Foreign Affairs).</a:t>
            </a:r>
          </a:p>
          <a:p>
            <a:endParaRPr lang="en-US" sz="2400" dirty="0" smtClean="0"/>
          </a:p>
          <a:p>
            <a:r>
              <a:rPr lang="en-US" sz="2400" dirty="0" smtClean="0"/>
              <a:t>Some DSIs are not expected, which may get improved by removing some popular ECs, like ‘president’.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Overall the analytics provide us the relationship between these terms with information contained in these topics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One of the limitation is that only 9 new DSIs were added on to 40 old ones, which may not influence the ontology a lot.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83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DSI collecting for cohort 9</a:t>
            </a:r>
          </a:p>
          <a:p>
            <a:endParaRPr lang="en-US" sz="2400" dirty="0" smtClean="0"/>
          </a:p>
          <a:p>
            <a:r>
              <a:rPr lang="en-US" sz="2400" dirty="0" smtClean="0"/>
              <a:t>Term searching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RTV initiating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EC (equivalence classes) generating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Matrix forming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 analysis and interpretation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52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First Round RTV </a:t>
            </a:r>
            <a:endParaRPr lang="en-US" sz="36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943600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6324600"/>
            <a:ext cx="322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7 Clusters from the first 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First Round RTV </a:t>
            </a:r>
            <a:endParaRPr lang="en-US" sz="36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146175"/>
            <a:ext cx="5935663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0238"/>
            <a:ext cx="593566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2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6405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First Round RTV </a:t>
            </a:r>
            <a:endParaRPr lang="en-US" sz="36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4" y="762000"/>
            <a:ext cx="593566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96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Discussion 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Cluster1: Domestic Affair/Policy/ Healthcare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DSI: 1, 3, 4, 5,9,10,12,17,18,25,29,30,32,33,34,35,36,39,43,44,49</a:t>
            </a:r>
          </a:p>
          <a:p>
            <a:endParaRPr lang="en-US" sz="2400" dirty="0" smtClean="0"/>
          </a:p>
          <a:p>
            <a:r>
              <a:rPr lang="en-US" sz="2400" dirty="0" smtClean="0"/>
              <a:t>Cluster2: Foreign Affair/Policy</a:t>
            </a:r>
          </a:p>
          <a:p>
            <a:pPr marL="0" indent="0">
              <a:buNone/>
            </a:pPr>
            <a:r>
              <a:rPr lang="en-US" sz="2400" dirty="0" smtClean="0"/>
              <a:t>        DSI: 8,11,15,27,31,37,38,42, 46,47,48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Cluster3: Energy/Climate Change</a:t>
            </a:r>
          </a:p>
          <a:p>
            <a:pPr marL="0" indent="0">
              <a:buNone/>
            </a:pPr>
            <a:r>
              <a:rPr lang="en-US" sz="2400" dirty="0" smtClean="0"/>
              <a:t>        DSI: 19,20,21,24,28,41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Cluster4: Other. (This cluster is mostly related to Trump's personal issues/points of view) </a:t>
            </a:r>
          </a:p>
          <a:p>
            <a:pPr marL="0" indent="0">
              <a:buNone/>
            </a:pPr>
            <a:r>
              <a:rPr lang="en-US" sz="2400" dirty="0" smtClean="0"/>
              <a:t>        DSI: 6, 14,16,23,40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Cluster5: Russia</a:t>
            </a:r>
          </a:p>
          <a:p>
            <a:pPr marL="0" indent="0">
              <a:buNone/>
            </a:pPr>
            <a:r>
              <a:rPr lang="en-US" sz="2400" dirty="0" smtClean="0"/>
              <a:t>        DSI:  13,22,26,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Cluster6: Economics Issues</a:t>
            </a:r>
          </a:p>
          <a:p>
            <a:pPr marL="0" indent="0">
              <a:buNone/>
            </a:pPr>
            <a:r>
              <a:rPr lang="en-US" sz="2400" dirty="0" smtClean="0"/>
              <a:t>        DSI: 7,45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79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Discussion 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Based on Discussion 7: Estimate Likely Clusters, there are 6 clusters. The biggest cluster is Cluster 1 with Domestic Affair/Policy/Health. It includes 21 DSIs which is close to half of the total 49 DSIs.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2 is the second largest cluster regarding Foreign Affair/Policy with 12 DSIs included.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3 is about Energy/Climate Change. It contains 6 DSIs. This cluster mostly talks about the Paris agreement.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4  includes Donald Trump’s personal issues/point of view on different issues. DSI 6 talks about Trump will dissolve his foundation to avoid conflict of interest; DSI 14 talks about Trump’s conflict interest after becoming president.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5 is associated with Russia-related issues, which only contains 3 DSIs.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6 is the last one with 2 DSIs and focuses on the economy.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84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Second Round RTV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Cluster1: Domestic Affair</a:t>
            </a:r>
          </a:p>
          <a:p>
            <a:r>
              <a:rPr lang="en-US" sz="2400" dirty="0" smtClean="0"/>
              <a:t>Cluster2: Foreign Affair</a:t>
            </a:r>
            <a:endParaRPr lang="en-US" sz="2400" dirty="0"/>
          </a:p>
          <a:p>
            <a:r>
              <a:rPr lang="en-US" sz="2400" dirty="0" smtClean="0"/>
              <a:t>Cluster3: Business</a:t>
            </a:r>
          </a:p>
          <a:p>
            <a:r>
              <a:rPr lang="en-US" sz="2400" dirty="0" smtClean="0"/>
              <a:t>Cluster4: Economy</a:t>
            </a:r>
          </a:p>
          <a:p>
            <a:r>
              <a:rPr lang="en-US" sz="2400" dirty="0" smtClean="0"/>
              <a:t>Cluster5: Healthcare</a:t>
            </a:r>
          </a:p>
          <a:p>
            <a:r>
              <a:rPr lang="en-US" sz="2400" dirty="0" smtClean="0"/>
              <a:t>Cluster6: Environment </a:t>
            </a:r>
          </a:p>
          <a:p>
            <a:r>
              <a:rPr lang="en-US" sz="2400" dirty="0" smtClean="0"/>
              <a:t>Cluster7: Other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30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827</Words>
  <Application>Microsoft Macintosh PowerPoint</Application>
  <PresentationFormat>On-screen Show (4:3)</PresentationFormat>
  <Paragraphs>155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Wingdings</vt:lpstr>
      <vt:lpstr>Arial</vt:lpstr>
      <vt:lpstr>Office Theme</vt:lpstr>
      <vt:lpstr>Document</vt:lpstr>
      <vt:lpstr>PREDICT 453 Text Analytics:  Cohort 9:  Assessing Clustering Results    Northwestern University SPS Master of Science in Predictive Analytics</vt:lpstr>
      <vt:lpstr>Purpose</vt:lpstr>
      <vt:lpstr>Method</vt:lpstr>
      <vt:lpstr>First Round RTV </vt:lpstr>
      <vt:lpstr>First Round RTV </vt:lpstr>
      <vt:lpstr>First Round RTV </vt:lpstr>
      <vt:lpstr>Expected Cluster: Discussion 7</vt:lpstr>
      <vt:lpstr>Expected Cluster: Discussion 7</vt:lpstr>
      <vt:lpstr>Expected Cluster: Second Round RTV</vt:lpstr>
      <vt:lpstr>Second Round- Cluster Results</vt:lpstr>
      <vt:lpstr>Second Round Clusters</vt:lpstr>
      <vt:lpstr>K Means Approach</vt:lpstr>
      <vt:lpstr>Elbow plot</vt:lpstr>
      <vt:lpstr>Cluster Plot w 4 Clusters</vt:lpstr>
      <vt:lpstr>Cluster Plot w 7 Clusters</vt:lpstr>
      <vt:lpstr>Expected Cluster: Discussion 7</vt:lpstr>
      <vt:lpstr>Expected Cluster: Second Round RTV</vt:lpstr>
      <vt:lpstr>Second Round- Cluster 1 </vt:lpstr>
      <vt:lpstr>Second Round- Cluster 1 </vt:lpstr>
      <vt:lpstr>Second Round- Cluster 2</vt:lpstr>
      <vt:lpstr>Second Round- Cluster 2</vt:lpstr>
      <vt:lpstr>Second Round- Cluster 3</vt:lpstr>
      <vt:lpstr>Second Round- Cluster 4</vt:lpstr>
      <vt:lpstr>Second Round- Cluster 5</vt:lpstr>
      <vt:lpstr>Second Round- Cluster 6</vt:lpstr>
      <vt:lpstr>Second Round- Cluster 7</vt:lpstr>
      <vt:lpstr>Analysis</vt:lpstr>
    </vt:vector>
  </TitlesOfParts>
  <Company>sanofi-aventis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453 Text Analytics:  Cohort 9:  Assessing Clustering Results    Northwestern University SPS Master of Science in Predictive Analytics</dc:title>
  <dc:creator>Tam, Ahman GZ/US</dc:creator>
  <cp:lastModifiedBy>Microsoft Office User</cp:lastModifiedBy>
  <cp:revision>72</cp:revision>
  <dcterms:created xsi:type="dcterms:W3CDTF">2017-08-22T16:34:13Z</dcterms:created>
  <dcterms:modified xsi:type="dcterms:W3CDTF">2017-08-24T11:48:39Z</dcterms:modified>
</cp:coreProperties>
</file>