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2188825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837720" y="6356520"/>
            <a:ext cx="274212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92DA971F-7DD9-48BA-BFDE-8F7FA7EEDB5A}" type="datetime">
              <a:rPr b="0" lang="en-US" sz="1200" spc="-1" strike="noStrike">
                <a:solidFill>
                  <a:srgbClr val="ffffff"/>
                </a:solidFill>
                <a:latin typeface="Calibri"/>
              </a:rPr>
              <a:t>12/2/19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4037400" y="6356520"/>
            <a:ext cx="411336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607960" y="6356520"/>
            <a:ext cx="27421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B8EB45C-6731-4D74-A9F9-115351800691}" type="slidenum">
              <a:rPr b="0" lang="en-US" sz="12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7" Type="http://schemas.openxmlformats.org/officeDocument/2006/relationships/image" Target="../media/image17.png"/><Relationship Id="rId18" Type="http://schemas.openxmlformats.org/officeDocument/2006/relationships/image" Target="../media/image18.png"/><Relationship Id="rId19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4156200" y="2046240"/>
            <a:ext cx="3913560" cy="1553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latin typeface="Impact"/>
                <a:ea typeface="Adobe Arabic"/>
              </a:rPr>
              <a:t>#   46</a:t>
            </a:r>
            <a:endParaRPr b="0" lang="en-US" sz="9600" spc="-1" strike="noStrike"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923040" y="5505480"/>
            <a:ext cx="3180240" cy="1004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00"/>
                </a:solidFill>
                <a:latin typeface="Calibri"/>
              </a:rPr>
              <a:t>rockeyh</a:t>
            </a:r>
            <a:endParaRPr b="0" lang="en-US" sz="6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3879360" y="74160"/>
            <a:ext cx="5026320" cy="686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4200" spc="-1" strike="noStrike">
                <a:latin typeface="Arial"/>
              </a:rPr>
              <a:t>Kal</a:t>
            </a:r>
            <a:r>
              <a:rPr b="0" lang="en-US" sz="4200" spc="-1" strike="noStrike">
                <a:latin typeface="Arial"/>
              </a:rPr>
              <a:t>man </a:t>
            </a:r>
            <a:r>
              <a:rPr b="0" lang="en-US" sz="4200" spc="-1" strike="noStrike">
                <a:latin typeface="Arial"/>
              </a:rPr>
              <a:t>Filte</a:t>
            </a:r>
            <a:r>
              <a:rPr b="0" lang="en-US" sz="4200" spc="-1" strike="noStrike">
                <a:latin typeface="Arial"/>
              </a:rPr>
              <a:t>r </a:t>
            </a:r>
            <a:r>
              <a:rPr b="0" lang="en-US" sz="4200" spc="-1" strike="noStrike">
                <a:latin typeface="Arial"/>
              </a:rPr>
              <a:t>SLA</a:t>
            </a:r>
            <a:r>
              <a:rPr b="0" lang="en-US" sz="4200" spc="-1" strike="noStrike">
                <a:latin typeface="Arial"/>
              </a:rPr>
              <a:t>M</a:t>
            </a:r>
            <a:endParaRPr b="0" lang="en-US" sz="4200" spc="-1" strike="noStrike"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8106120" y="2978640"/>
            <a:ext cx="1243800" cy="118872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2"/>
          <a:stretch/>
        </p:blipFill>
        <p:spPr>
          <a:xfrm>
            <a:off x="9373680" y="2981520"/>
            <a:ext cx="1340640" cy="1185840"/>
          </a:xfrm>
          <a:prstGeom prst="rect">
            <a:avLst/>
          </a:prstGeom>
          <a:ln>
            <a:noFill/>
          </a:ln>
        </p:spPr>
      </p:pic>
      <p:pic>
        <p:nvPicPr>
          <p:cNvPr id="46" name="" descr=""/>
          <p:cNvPicPr/>
          <p:nvPr/>
        </p:nvPicPr>
        <p:blipFill>
          <a:blip r:embed="rId3"/>
          <a:stretch/>
        </p:blipFill>
        <p:spPr>
          <a:xfrm>
            <a:off x="10750320" y="2981520"/>
            <a:ext cx="1308600" cy="1185840"/>
          </a:xfrm>
          <a:prstGeom prst="rect">
            <a:avLst/>
          </a:prstGeom>
          <a:ln>
            <a:noFill/>
          </a:ln>
        </p:spPr>
      </p:pic>
      <p:pic>
        <p:nvPicPr>
          <p:cNvPr id="47" name="" descr=""/>
          <p:cNvPicPr/>
          <p:nvPr/>
        </p:nvPicPr>
        <p:blipFill>
          <a:blip r:embed="rId4"/>
          <a:stretch/>
        </p:blipFill>
        <p:spPr>
          <a:xfrm>
            <a:off x="8115840" y="4222800"/>
            <a:ext cx="1253880" cy="1371600"/>
          </a:xfrm>
          <a:prstGeom prst="rect">
            <a:avLst/>
          </a:prstGeom>
          <a:ln>
            <a:noFill/>
          </a:ln>
        </p:spPr>
      </p:pic>
      <p:pic>
        <p:nvPicPr>
          <p:cNvPr id="48" name="" descr=""/>
          <p:cNvPicPr/>
          <p:nvPr/>
        </p:nvPicPr>
        <p:blipFill>
          <a:blip r:embed="rId5"/>
          <a:stretch/>
        </p:blipFill>
        <p:spPr>
          <a:xfrm>
            <a:off x="9468000" y="4222800"/>
            <a:ext cx="1244880" cy="1371600"/>
          </a:xfrm>
          <a:prstGeom prst="rect">
            <a:avLst/>
          </a:prstGeom>
          <a:ln>
            <a:noFill/>
          </a:ln>
        </p:spPr>
      </p:pic>
      <p:pic>
        <p:nvPicPr>
          <p:cNvPr id="49" name="" descr=""/>
          <p:cNvPicPr/>
          <p:nvPr/>
        </p:nvPicPr>
        <p:blipFill>
          <a:blip r:embed="rId6"/>
          <a:stretch/>
        </p:blipFill>
        <p:spPr>
          <a:xfrm>
            <a:off x="10784880" y="4233600"/>
            <a:ext cx="1285200" cy="1360800"/>
          </a:xfrm>
          <a:prstGeom prst="rect">
            <a:avLst/>
          </a:prstGeom>
          <a:ln>
            <a:noFill/>
          </a:ln>
        </p:spPr>
      </p:pic>
      <p:pic>
        <p:nvPicPr>
          <p:cNvPr id="50" name="" descr=""/>
          <p:cNvPicPr/>
          <p:nvPr/>
        </p:nvPicPr>
        <p:blipFill>
          <a:blip r:embed="rId7"/>
          <a:stretch/>
        </p:blipFill>
        <p:spPr>
          <a:xfrm>
            <a:off x="8106120" y="5649840"/>
            <a:ext cx="1282680" cy="1188720"/>
          </a:xfrm>
          <a:prstGeom prst="rect">
            <a:avLst/>
          </a:prstGeom>
          <a:ln>
            <a:noFill/>
          </a:ln>
        </p:spPr>
      </p:pic>
      <p:pic>
        <p:nvPicPr>
          <p:cNvPr id="51" name="" descr=""/>
          <p:cNvPicPr/>
          <p:nvPr/>
        </p:nvPicPr>
        <p:blipFill>
          <a:blip r:embed="rId8"/>
          <a:stretch/>
        </p:blipFill>
        <p:spPr>
          <a:xfrm>
            <a:off x="9501840" y="5649840"/>
            <a:ext cx="1250640" cy="1188720"/>
          </a:xfrm>
          <a:prstGeom prst="rect">
            <a:avLst/>
          </a:prstGeom>
          <a:ln>
            <a:noFill/>
          </a:ln>
        </p:spPr>
      </p:pic>
      <p:pic>
        <p:nvPicPr>
          <p:cNvPr id="52" name="" descr=""/>
          <p:cNvPicPr/>
          <p:nvPr/>
        </p:nvPicPr>
        <p:blipFill>
          <a:blip r:embed="rId9"/>
          <a:stretch/>
        </p:blipFill>
        <p:spPr>
          <a:xfrm>
            <a:off x="10849320" y="5649840"/>
            <a:ext cx="1219320" cy="1188720"/>
          </a:xfrm>
          <a:prstGeom prst="rect">
            <a:avLst/>
          </a:prstGeom>
          <a:ln>
            <a:noFill/>
          </a:ln>
        </p:spPr>
      </p:pic>
      <p:pic>
        <p:nvPicPr>
          <p:cNvPr id="53" name="" descr=""/>
          <p:cNvPicPr/>
          <p:nvPr/>
        </p:nvPicPr>
        <p:blipFill>
          <a:blip r:embed="rId10"/>
          <a:stretch/>
        </p:blipFill>
        <p:spPr>
          <a:xfrm>
            <a:off x="8905680" y="15480"/>
            <a:ext cx="2937960" cy="2622960"/>
          </a:xfrm>
          <a:prstGeom prst="rect">
            <a:avLst/>
          </a:prstGeom>
          <a:ln>
            <a:noFill/>
          </a:ln>
        </p:spPr>
      </p:pic>
      <p:sp>
        <p:nvSpPr>
          <p:cNvPr id="54" name="TextShape 2"/>
          <p:cNvSpPr txBox="1"/>
          <p:nvPr/>
        </p:nvSpPr>
        <p:spPr>
          <a:xfrm>
            <a:off x="8229600" y="2651760"/>
            <a:ext cx="37490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ROS gmapping in Jackal Simulator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" name="TextShape 3"/>
          <p:cNvSpPr txBox="1"/>
          <p:nvPr/>
        </p:nvSpPr>
        <p:spPr>
          <a:xfrm>
            <a:off x="457200" y="894960"/>
            <a:ext cx="24688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800" spc="-1" strike="noStrike" u="sng">
                <a:uFillTx/>
                <a:latin typeface="Arial"/>
              </a:rPr>
              <a:t>Linear Kalman Filter</a:t>
            </a:r>
            <a:endParaRPr b="0" lang="en-US" sz="1800" spc="-1" strike="noStrike" u="sng">
              <a:uFillTx/>
              <a:latin typeface="Arial"/>
            </a:endParaRPr>
          </a:p>
        </p:txBody>
      </p:sp>
      <p:sp>
        <p:nvSpPr>
          <p:cNvPr id="56" name="TextShape 4"/>
          <p:cNvSpPr txBox="1"/>
          <p:nvPr/>
        </p:nvSpPr>
        <p:spPr>
          <a:xfrm>
            <a:off x="457200" y="4564080"/>
            <a:ext cx="256032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800" spc="-1" strike="noStrike" u="sng">
                <a:uFillTx/>
                <a:latin typeface="Arial"/>
              </a:rPr>
              <a:t>Extended Kalman </a:t>
            </a:r>
            <a:r>
              <a:rPr b="0" lang="en-US" sz="1800" spc="-1" strike="noStrike" u="sng">
                <a:uFillTx/>
                <a:latin typeface="Arial"/>
              </a:rPr>
              <a:t>Filter</a:t>
            </a:r>
            <a:endParaRPr b="0" lang="en-US" sz="1800" spc="-1" strike="noStrike" u="sng">
              <a:uFillTx/>
              <a:latin typeface="Arial"/>
            </a:endParaRPr>
          </a:p>
        </p:txBody>
      </p:sp>
      <p:sp>
        <p:nvSpPr>
          <p:cNvPr id="57" name="TextShape 5"/>
          <p:cNvSpPr txBox="1"/>
          <p:nvPr/>
        </p:nvSpPr>
        <p:spPr>
          <a:xfrm>
            <a:off x="3876480" y="890640"/>
            <a:ext cx="43891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800" spc="-1" strike="noStrike" u="sng">
                <a:uFillTx/>
                <a:latin typeface="Arial"/>
              </a:rPr>
              <a:t>Simultaneous Localization </a:t>
            </a:r>
            <a:r>
              <a:rPr b="0" lang="en-US" sz="1800" spc="-1" strike="noStrike" u="sng">
                <a:uFillTx/>
                <a:latin typeface="Arial"/>
              </a:rPr>
              <a:t>and Mapping</a:t>
            </a:r>
            <a:endParaRPr b="0" lang="en-US" sz="1800" spc="-1" strike="noStrike" u="sng">
              <a:uFillTx/>
              <a:latin typeface="Arial"/>
            </a:endParaRPr>
          </a:p>
        </p:txBody>
      </p:sp>
      <p:sp>
        <p:nvSpPr>
          <p:cNvPr id="58" name="TextShape 6"/>
          <p:cNvSpPr txBox="1"/>
          <p:nvPr/>
        </p:nvSpPr>
        <p:spPr>
          <a:xfrm>
            <a:off x="5120640" y="4572720"/>
            <a:ext cx="19202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800" spc="-1" strike="noStrike" u="sng">
                <a:uFillTx/>
                <a:latin typeface="Arial"/>
              </a:rPr>
              <a:t>Data Association</a:t>
            </a:r>
            <a:endParaRPr b="0" lang="en-US" sz="1800" spc="-1" strike="noStrike" u="sng">
              <a:uFillTx/>
              <a:latin typeface="Arial"/>
            </a:endParaRPr>
          </a:p>
        </p:txBody>
      </p:sp>
      <p:sp>
        <p:nvSpPr>
          <p:cNvPr id="59" name="TextShape 7"/>
          <p:cNvSpPr txBox="1"/>
          <p:nvPr/>
        </p:nvSpPr>
        <p:spPr>
          <a:xfrm>
            <a:off x="0" y="6579720"/>
            <a:ext cx="8106120" cy="48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400" spc="-1" strike="noStrike">
                <a:latin typeface="Arial"/>
              </a:rPr>
              <a:t>Source: Principles of Robot Motion: Theory, Algorithms, and Implementations Ch. 8 – Choset et. al.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11"/>
          <a:stretch/>
        </p:blipFill>
        <p:spPr>
          <a:xfrm>
            <a:off x="0" y="1827000"/>
            <a:ext cx="4063320" cy="2725560"/>
          </a:xfrm>
          <a:prstGeom prst="rect">
            <a:avLst/>
          </a:prstGeom>
          <a:ln>
            <a:noFill/>
          </a:ln>
        </p:spPr>
      </p:pic>
      <p:pic>
        <p:nvPicPr>
          <p:cNvPr id="61" name="" descr=""/>
          <p:cNvPicPr/>
          <p:nvPr/>
        </p:nvPicPr>
        <p:blipFill>
          <a:blip r:embed="rId12"/>
          <a:stretch/>
        </p:blipFill>
        <p:spPr>
          <a:xfrm>
            <a:off x="421200" y="1352160"/>
            <a:ext cx="3144960" cy="451800"/>
          </a:xfrm>
          <a:prstGeom prst="rect">
            <a:avLst/>
          </a:prstGeom>
          <a:ln>
            <a:noFill/>
          </a:ln>
        </p:spPr>
      </p:pic>
      <p:sp>
        <p:nvSpPr>
          <p:cNvPr id="62" name="TextShape 8"/>
          <p:cNvSpPr txBox="1"/>
          <p:nvPr/>
        </p:nvSpPr>
        <p:spPr>
          <a:xfrm>
            <a:off x="-16560" y="91440"/>
            <a:ext cx="2011680" cy="767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600" spc="-1" strike="noStrike">
                <a:latin typeface="Arial"/>
              </a:rPr>
              <a:t>State:</a:t>
            </a:r>
            <a:r>
              <a:rPr b="0" lang="en-US" sz="1600" spc="-1" strike="noStrike">
                <a:latin typeface="Arial"/>
              </a:rPr>
              <a:t>	</a:t>
            </a:r>
            <a:r>
              <a:rPr b="0" lang="en-US" sz="1600" spc="-1" strike="noStrike">
                <a:latin typeface="Arial"/>
              </a:rPr>
              <a:t>x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Input</a:t>
            </a:r>
            <a:r>
              <a:rPr b="0" lang="en-US" sz="1600" spc="-1" strike="noStrike">
                <a:latin typeface="Arial"/>
              </a:rPr>
              <a:t>	</a:t>
            </a:r>
            <a:r>
              <a:rPr b="0" lang="en-US" sz="1600" spc="-1" strike="noStrike">
                <a:latin typeface="Arial"/>
              </a:rPr>
              <a:t>:</a:t>
            </a:r>
            <a:r>
              <a:rPr b="0" lang="en-US" sz="1600" spc="-1" strike="noStrike">
                <a:latin typeface="Arial"/>
              </a:rPr>
              <a:t>	</a:t>
            </a:r>
            <a:r>
              <a:rPr b="0" lang="en-US" sz="1600" spc="-1" strike="noStrike">
                <a:latin typeface="Arial"/>
              </a:rPr>
              <a:t>u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Output:</a:t>
            </a:r>
            <a:r>
              <a:rPr b="0" lang="en-US" sz="1600" spc="-1" strike="noStrike">
                <a:latin typeface="Arial"/>
              </a:rPr>
              <a:t>	</a:t>
            </a:r>
            <a:r>
              <a:rPr b="0" lang="en-US" sz="1600" spc="-1" strike="noStrike">
                <a:latin typeface="Arial"/>
              </a:rPr>
              <a:t>y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3" name="TextShape 9"/>
          <p:cNvSpPr txBox="1"/>
          <p:nvPr/>
        </p:nvSpPr>
        <p:spPr>
          <a:xfrm>
            <a:off x="1227600" y="91440"/>
            <a:ext cx="3383280" cy="767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600" spc="-1" strike="noStrike">
                <a:latin typeface="Arial"/>
              </a:rPr>
              <a:t>Time Step:</a:t>
            </a:r>
            <a:r>
              <a:rPr b="0" lang="en-US" sz="1600" spc="-1" strike="noStrike">
                <a:latin typeface="Arial"/>
              </a:rPr>
              <a:t>	</a:t>
            </a:r>
            <a:r>
              <a:rPr b="0" lang="en-US" sz="1600" spc="-1" strike="noStrike">
                <a:latin typeface="Arial"/>
              </a:rPr>
              <a:t>	</a:t>
            </a:r>
            <a:r>
              <a:rPr b="0" lang="en-US" sz="1600" spc="-1" strike="noStrike">
                <a:latin typeface="Arial"/>
              </a:rPr>
              <a:t>	</a:t>
            </a:r>
            <a:r>
              <a:rPr b="0" lang="en-US" sz="1600" spc="-1" strike="noStrike">
                <a:latin typeface="Arial"/>
              </a:rPr>
              <a:t>k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Process Noise:</a:t>
            </a:r>
            <a:r>
              <a:rPr b="0" lang="en-US" sz="1600" spc="-1" strike="noStrike">
                <a:latin typeface="Arial"/>
              </a:rPr>
              <a:t>	</a:t>
            </a:r>
            <a:r>
              <a:rPr b="0" lang="en-US" sz="1600" spc="-1" strike="noStrike">
                <a:latin typeface="Arial"/>
              </a:rPr>
              <a:t>	</a:t>
            </a:r>
            <a:r>
              <a:rPr b="0" lang="en-US" sz="1600" spc="-1" strike="noStrike">
                <a:latin typeface="Arial"/>
              </a:rPr>
              <a:t>	</a:t>
            </a:r>
            <a:r>
              <a:rPr b="0" lang="en-US" sz="1600" spc="-1" strike="noStrike">
                <a:latin typeface="Arial"/>
              </a:rPr>
              <a:t>v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Measurement Noise:</a:t>
            </a:r>
            <a:r>
              <a:rPr b="0" lang="en-US" sz="1600" spc="-1" strike="noStrike">
                <a:latin typeface="Arial"/>
              </a:rPr>
              <a:t>	</a:t>
            </a:r>
            <a:r>
              <a:rPr b="0" lang="en-US" sz="1600" spc="-1" strike="noStrike">
                <a:latin typeface="Arial"/>
              </a:rPr>
              <a:t>w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4" name="TextShape 10"/>
          <p:cNvSpPr txBox="1"/>
          <p:nvPr/>
        </p:nvSpPr>
        <p:spPr>
          <a:xfrm>
            <a:off x="4023360" y="4860720"/>
            <a:ext cx="4023360" cy="993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600" spc="-1" strike="noStrike">
                <a:latin typeface="Arial"/>
              </a:rPr>
              <a:t>Which landmark is each measurement associated with?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Use Mahalanobis Distance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65" name="" descr=""/>
          <p:cNvPicPr/>
          <p:nvPr/>
        </p:nvPicPr>
        <p:blipFill>
          <a:blip r:embed="rId13"/>
          <a:stretch/>
        </p:blipFill>
        <p:spPr>
          <a:xfrm>
            <a:off x="4421160" y="5911920"/>
            <a:ext cx="3259800" cy="397440"/>
          </a:xfrm>
          <a:prstGeom prst="rect">
            <a:avLst/>
          </a:prstGeom>
          <a:ln>
            <a:noFill/>
          </a:ln>
        </p:spPr>
      </p:pic>
      <p:sp>
        <p:nvSpPr>
          <p:cNvPr id="66" name="TextShape 11"/>
          <p:cNvSpPr txBox="1"/>
          <p:nvPr/>
        </p:nvSpPr>
        <p:spPr>
          <a:xfrm>
            <a:off x="0" y="4882320"/>
            <a:ext cx="3840480" cy="993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600" spc="-1" strike="noStrike">
                <a:latin typeface="Arial"/>
              </a:rPr>
              <a:t>Kalman Filter for nonlinear systems </a:t>
            </a:r>
            <a:r>
              <a:rPr b="0" lang="en-US" sz="1600" spc="-1" strike="noStrike">
                <a:latin typeface="Arial"/>
              </a:rPr>
              <a:t>where F and H are linearized about the </a:t>
            </a:r>
            <a:r>
              <a:rPr b="0" lang="en-US" sz="1600" spc="-1" strike="noStrike">
                <a:latin typeface="Arial"/>
              </a:rPr>
              <a:t>current state estimate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67" name="" descr=""/>
          <p:cNvPicPr/>
          <p:nvPr/>
        </p:nvPicPr>
        <p:blipFill>
          <a:blip r:embed="rId14"/>
          <a:stretch/>
        </p:blipFill>
        <p:spPr>
          <a:xfrm>
            <a:off x="1828800" y="5760720"/>
            <a:ext cx="1955520" cy="648000"/>
          </a:xfrm>
          <a:prstGeom prst="rect">
            <a:avLst/>
          </a:prstGeom>
          <a:ln>
            <a:noFill/>
          </a:ln>
        </p:spPr>
      </p:pic>
      <p:pic>
        <p:nvPicPr>
          <p:cNvPr id="68" name="" descr=""/>
          <p:cNvPicPr/>
          <p:nvPr/>
        </p:nvPicPr>
        <p:blipFill>
          <a:blip r:embed="rId15"/>
          <a:stretch/>
        </p:blipFill>
        <p:spPr>
          <a:xfrm>
            <a:off x="0" y="5734080"/>
            <a:ext cx="1645920" cy="645840"/>
          </a:xfrm>
          <a:prstGeom prst="rect">
            <a:avLst/>
          </a:prstGeom>
          <a:ln>
            <a:noFill/>
          </a:ln>
        </p:spPr>
      </p:pic>
      <p:pic>
        <p:nvPicPr>
          <p:cNvPr id="69" name="" descr=""/>
          <p:cNvPicPr/>
          <p:nvPr/>
        </p:nvPicPr>
        <p:blipFill>
          <a:blip r:embed="rId16"/>
          <a:stretch/>
        </p:blipFill>
        <p:spPr>
          <a:xfrm>
            <a:off x="4075920" y="3895920"/>
            <a:ext cx="4009680" cy="437760"/>
          </a:xfrm>
          <a:prstGeom prst="rect">
            <a:avLst/>
          </a:prstGeom>
          <a:ln>
            <a:noFill/>
          </a:ln>
        </p:spPr>
      </p:pic>
      <p:pic>
        <p:nvPicPr>
          <p:cNvPr id="70" name="" descr=""/>
          <p:cNvPicPr/>
          <p:nvPr/>
        </p:nvPicPr>
        <p:blipFill>
          <a:blip r:embed="rId17"/>
          <a:stretch/>
        </p:blipFill>
        <p:spPr>
          <a:xfrm>
            <a:off x="5027760" y="2806200"/>
            <a:ext cx="2104560" cy="46620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18"/>
          <a:stretch/>
        </p:blipFill>
        <p:spPr>
          <a:xfrm>
            <a:off x="4154040" y="2031120"/>
            <a:ext cx="4100040" cy="365760"/>
          </a:xfrm>
          <a:prstGeom prst="rect">
            <a:avLst/>
          </a:prstGeom>
          <a:ln>
            <a:noFill/>
          </a:ln>
        </p:spPr>
      </p:pic>
      <p:sp>
        <p:nvSpPr>
          <p:cNvPr id="72" name="TextShape 12"/>
          <p:cNvSpPr txBox="1"/>
          <p:nvPr/>
        </p:nvSpPr>
        <p:spPr>
          <a:xfrm>
            <a:off x="4023360" y="1292760"/>
            <a:ext cx="4023360" cy="993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600" spc="-1" strike="noStrike">
                <a:latin typeface="Arial"/>
              </a:rPr>
              <a:t>Use Kalman Filter to simultaneously estimate position of robot and landmarks in environment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3" name="TextShape 13"/>
          <p:cNvSpPr txBox="1"/>
          <p:nvPr/>
        </p:nvSpPr>
        <p:spPr>
          <a:xfrm>
            <a:off x="4114800" y="2460600"/>
            <a:ext cx="3931920" cy="354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600" spc="-1" strike="noStrike">
                <a:latin typeface="Arial"/>
              </a:rPr>
              <a:t>Linear Relative Position Output: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4" name="TextShape 14"/>
          <p:cNvSpPr txBox="1"/>
          <p:nvPr/>
        </p:nvSpPr>
        <p:spPr>
          <a:xfrm>
            <a:off x="4063320" y="3363840"/>
            <a:ext cx="4042800" cy="316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600" spc="-1" strike="noStrike">
                <a:latin typeface="Arial"/>
              </a:rPr>
              <a:t>Nonlinear Range and Bearing Output: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5" name="CustomShape 15"/>
          <p:cNvSpPr/>
          <p:nvPr/>
        </p:nvSpPr>
        <p:spPr>
          <a:xfrm>
            <a:off x="3931920" y="74160"/>
            <a:ext cx="4846320" cy="7488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812</TotalTime>
  <Application>LibreOffice/6.0.7.3$Linux_X86_64 LibreOffice_project/00m0$Build-3</Application>
  <Words>2</Words>
  <Paragraphs>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2015-12-04T20:34:28Z</dcterms:created>
  <dc:creator>Michael Erdmann</dc:creator>
  <dc:description/>
  <dc:language>en-US</dc:language>
  <cp:lastModifiedBy/>
  <dcterms:modified xsi:type="dcterms:W3CDTF">2019-12-02T14:21:38Z</dcterms:modified>
  <cp:revision>13</cp:revision>
  <dc:subject/>
  <dc:title>Header Slide for 16-811 Project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