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25FD-0D1C-4437-A775-6D3E035ED094}" type="datetimeFigureOut">
              <a:rPr lang="id-ID" smtClean="0"/>
              <a:pPr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303D-EA67-4585-AF24-EC890EE373A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Homework </a:t>
            </a:r>
            <a:r>
              <a:rPr lang="en-US" dirty="0"/>
              <a:t>4  and 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id-ID" dirty="0"/>
              <a:t>0</a:t>
            </a:r>
            <a:r>
              <a:rPr lang="en-US" dirty="0"/>
              <a:t>20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1558"/>
            <a:ext cx="8382000" cy="5486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>
                <a:latin typeface="Calibri" pitchFamily="34" charset="0"/>
              </a:rPr>
              <a:t>Choose </a:t>
            </a:r>
            <a:r>
              <a:rPr lang="id-ID" sz="1800" dirty="0">
                <a:latin typeface="Calibri" pitchFamily="34" charset="0"/>
              </a:rPr>
              <a:t>in the well log </a:t>
            </a:r>
            <a:r>
              <a:rPr lang="en-US" sz="1800" dirty="0">
                <a:latin typeface="Calibri" pitchFamily="34" charset="0"/>
              </a:rPr>
              <a:t>thick sands (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one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zone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only !!</a:t>
            </a:r>
            <a:r>
              <a:rPr lang="en-US" sz="1800" dirty="0">
                <a:latin typeface="Calibri" pitchFamily="34" charset="0"/>
              </a:rPr>
              <a:t>) </a:t>
            </a:r>
            <a:r>
              <a:rPr lang="id-ID" sz="1800" dirty="0">
                <a:latin typeface="Calibri" pitchFamily="34" charset="0"/>
              </a:rPr>
              <a:t>that you assume are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id-ID" sz="1800" dirty="0">
                <a:latin typeface="Calibri" pitchFamily="34" charset="0"/>
              </a:rPr>
              <a:t>brine-saturated </a:t>
            </a:r>
            <a:r>
              <a:rPr lang="en-US" sz="1800" dirty="0">
                <a:latin typeface="Calibri" pitchFamily="34" charset="0"/>
              </a:rPr>
              <a:t>sand</a:t>
            </a:r>
            <a:r>
              <a:rPr lang="id-ID" sz="1800" dirty="0">
                <a:latin typeface="Calibri" pitchFamily="34" charset="0"/>
              </a:rPr>
              <a:t>s, use Biot-Gassmann’s formulae to do fluid subtitution in the zone. </a:t>
            </a:r>
          </a:p>
          <a:p>
            <a:pPr lvl="1" algn="just">
              <a:buAutoNum type="arabicPeriod"/>
            </a:pPr>
            <a:r>
              <a:rPr lang="id-ID" sz="1800" dirty="0">
                <a:latin typeface="Calibri" pitchFamily="34" charset="0"/>
              </a:rPr>
              <a:t>From brine </a:t>
            </a:r>
            <a:r>
              <a:rPr lang="en-US" sz="1800" dirty="0" err="1">
                <a:latin typeface="Calibri" pitchFamily="34" charset="0"/>
              </a:rPr>
              <a:t>Sw</a:t>
            </a:r>
            <a:r>
              <a:rPr lang="en-US" sz="1800" dirty="0">
                <a:latin typeface="Calibri" pitchFamily="34" charset="0"/>
              </a:rPr>
              <a:t> = 100 % </a:t>
            </a:r>
            <a:r>
              <a:rPr lang="id-ID" sz="1800" dirty="0">
                <a:latin typeface="Calibri" pitchFamily="34" charset="0"/>
              </a:rPr>
              <a:t>(in-situ) to 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gas -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saturated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sand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Sg = 100 % </a:t>
            </a:r>
            <a:endParaRPr lang="id-ID" sz="1800" dirty="0">
              <a:solidFill>
                <a:srgbClr val="FF0000"/>
              </a:solidFill>
              <a:latin typeface="Calibri" pitchFamily="34" charset="0"/>
            </a:endParaRPr>
          </a:p>
          <a:p>
            <a:pPr lvl="1" algn="just">
              <a:buAutoNum type="arabicPeriod"/>
            </a:pPr>
            <a:r>
              <a:rPr lang="id-ID" sz="1800" dirty="0">
                <a:latin typeface="Calibri" pitchFamily="34" charset="0"/>
              </a:rPr>
              <a:t>From brine </a:t>
            </a:r>
            <a:r>
              <a:rPr lang="en-US" sz="1800" dirty="0" err="1">
                <a:latin typeface="Calibri" pitchFamily="34" charset="0"/>
              </a:rPr>
              <a:t>Sw</a:t>
            </a:r>
            <a:r>
              <a:rPr lang="en-US" sz="1800" dirty="0">
                <a:latin typeface="Calibri" pitchFamily="34" charset="0"/>
              </a:rPr>
              <a:t> = 100 % </a:t>
            </a:r>
            <a:r>
              <a:rPr lang="id-ID" sz="1800" dirty="0">
                <a:latin typeface="Calibri" pitchFamily="34" charset="0"/>
              </a:rPr>
              <a:t>(in-situ) to 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oil -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saturated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sand</a:t>
            </a:r>
            <a:r>
              <a:rPr lang="id-ID" sz="1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So = 100 % </a:t>
            </a:r>
            <a:endParaRPr lang="id-ID" sz="1800" dirty="0">
              <a:solidFill>
                <a:srgbClr val="FF0000"/>
              </a:solidFill>
              <a:latin typeface="Calibri" pitchFamily="34" charset="0"/>
            </a:endParaRPr>
          </a:p>
          <a:p>
            <a:pPr algn="just">
              <a:buNone/>
            </a:pPr>
            <a:endParaRPr lang="en-US" sz="1800" dirty="0">
              <a:solidFill>
                <a:srgbClr val="FFC000"/>
              </a:solidFill>
              <a:latin typeface="Calibri" pitchFamily="34" charset="0"/>
            </a:endParaRPr>
          </a:p>
          <a:p>
            <a:pPr algn="just">
              <a:buNone/>
            </a:pPr>
            <a:r>
              <a:rPr lang="en-US" sz="1800" dirty="0">
                <a:solidFill>
                  <a:srgbClr val="FFC000"/>
                </a:solidFill>
                <a:latin typeface="Calibri" pitchFamily="34" charset="0"/>
              </a:rPr>
              <a:t>Plot </a:t>
            </a:r>
            <a:r>
              <a:rPr lang="id-ID" sz="1800" dirty="0">
                <a:solidFill>
                  <a:srgbClr val="FFC000"/>
                </a:solidFill>
                <a:latin typeface="Calibri" pitchFamily="34" charset="0"/>
              </a:rPr>
              <a:t>well log results : saturated rock of brine, oil and gas ( use  different colours) for </a:t>
            </a:r>
            <a:r>
              <a:rPr lang="en-US" sz="1800" dirty="0" err="1">
                <a:solidFill>
                  <a:srgbClr val="FFC000"/>
                </a:solidFill>
                <a:latin typeface="Calibri" pitchFamily="34" charset="0"/>
              </a:rPr>
              <a:t>Vp</a:t>
            </a:r>
            <a:r>
              <a:rPr lang="en-US" sz="1800" dirty="0">
                <a:solidFill>
                  <a:srgbClr val="FFC000"/>
                </a:solidFill>
                <a:latin typeface="Calibri" pitchFamily="34" charset="0"/>
              </a:rPr>
              <a:t>, Vs, </a:t>
            </a:r>
            <a:r>
              <a:rPr lang="id-ID" sz="1800" dirty="0">
                <a:solidFill>
                  <a:srgbClr val="FFC000"/>
                </a:solidFill>
                <a:latin typeface="Calibri" pitchFamily="34" charset="0"/>
              </a:rPr>
              <a:t>density.  Comment on your results.</a:t>
            </a:r>
            <a:endParaRPr lang="en-US" sz="1800" dirty="0">
              <a:solidFill>
                <a:srgbClr val="FFC000"/>
              </a:solidFill>
              <a:latin typeface="Calibri" pitchFamily="34" charset="0"/>
            </a:endParaRPr>
          </a:p>
          <a:p>
            <a:pPr>
              <a:buNone/>
            </a:pPr>
            <a:endParaRPr lang="id-ID" sz="2000" b="1" dirty="0"/>
          </a:p>
          <a:p>
            <a:pPr>
              <a:buNone/>
            </a:pPr>
            <a:r>
              <a:rPr lang="en-US" sz="1600" dirty="0"/>
              <a:t>Assume</a:t>
            </a:r>
          </a:p>
          <a:p>
            <a:pPr>
              <a:buNone/>
            </a:pPr>
            <a:r>
              <a:rPr lang="en-US" sz="1600" dirty="0"/>
              <a:t>	 sandstone (incl. clean  sandstone and </a:t>
            </a:r>
            <a:r>
              <a:rPr lang="en-US" sz="1600" dirty="0" err="1"/>
              <a:t>shally</a:t>
            </a:r>
            <a:r>
              <a:rPr lang="en-US" sz="1600" dirty="0"/>
              <a:t> sand)  		GR &lt;  80 API </a:t>
            </a:r>
          </a:p>
          <a:p>
            <a:pPr>
              <a:buNone/>
            </a:pPr>
            <a:r>
              <a:rPr lang="en-US" sz="1600" dirty="0"/>
              <a:t>        shale (incl. sandy shale and shale)			GR  &gt; 80 API</a:t>
            </a:r>
          </a:p>
          <a:p>
            <a:pPr>
              <a:buNone/>
            </a:pPr>
            <a:r>
              <a:rPr lang="en-US" sz="1600" dirty="0"/>
              <a:t>Fluid Properties :</a:t>
            </a:r>
          </a:p>
          <a:p>
            <a:pPr>
              <a:buNone/>
            </a:pPr>
            <a:r>
              <a:rPr lang="en-US" sz="1600" dirty="0"/>
              <a:t>	Brine density  = 1.10 </a:t>
            </a:r>
            <a:r>
              <a:rPr lang="en-US" sz="1600" dirty="0" err="1"/>
              <a:t>gr</a:t>
            </a:r>
            <a:r>
              <a:rPr lang="en-US" sz="1600" dirty="0"/>
              <a:t>/cc  	K brine = 2.60 </a:t>
            </a:r>
            <a:r>
              <a:rPr lang="en-US" sz="1600" dirty="0" err="1"/>
              <a:t>GPa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Gas density     = 0.10 </a:t>
            </a:r>
            <a:r>
              <a:rPr lang="en-US" sz="1600" dirty="0" err="1"/>
              <a:t>gr</a:t>
            </a:r>
            <a:r>
              <a:rPr lang="en-US" sz="1600" dirty="0"/>
              <a:t>/cc  	K gas     = 0.02 </a:t>
            </a:r>
            <a:r>
              <a:rPr lang="en-US" sz="1600" dirty="0" err="1"/>
              <a:t>Gpa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Oil density       = 0.80 </a:t>
            </a:r>
            <a:r>
              <a:rPr lang="en-US" sz="1600" dirty="0" err="1"/>
              <a:t>gr</a:t>
            </a:r>
            <a:r>
              <a:rPr lang="en-US" sz="1600" dirty="0"/>
              <a:t>/cc 	K oil      = 1.15 </a:t>
            </a:r>
            <a:r>
              <a:rPr lang="en-US" sz="1600" dirty="0" err="1"/>
              <a:t>GPa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Rock Properties :</a:t>
            </a:r>
          </a:p>
          <a:p>
            <a:pPr>
              <a:buNone/>
            </a:pPr>
            <a:r>
              <a:rPr lang="en-US" sz="1600" dirty="0"/>
              <a:t>	quartz density = 2.65 </a:t>
            </a:r>
            <a:r>
              <a:rPr lang="en-US" sz="1600" dirty="0" err="1"/>
              <a:t>gr</a:t>
            </a:r>
            <a:r>
              <a:rPr lang="en-US" sz="1600" dirty="0"/>
              <a:t>/cc ;        K</a:t>
            </a:r>
            <a:r>
              <a:rPr lang="en-US" sz="2000" dirty="0"/>
              <a:t> </a:t>
            </a:r>
            <a:r>
              <a:rPr lang="en-US" sz="2000" baseline="-25000" dirty="0"/>
              <a:t>quartz</a:t>
            </a:r>
            <a:r>
              <a:rPr lang="en-US" sz="2000" dirty="0"/>
              <a:t>= 37 </a:t>
            </a:r>
            <a:r>
              <a:rPr lang="en-US" sz="2000" dirty="0" err="1"/>
              <a:t>Gpa</a:t>
            </a:r>
            <a:r>
              <a:rPr lang="en-US" sz="2000" dirty="0"/>
              <a:t>;  	µ </a:t>
            </a:r>
            <a:r>
              <a:rPr lang="en-US" sz="2000" baseline="-25000" dirty="0"/>
              <a:t>quartz</a:t>
            </a:r>
            <a:r>
              <a:rPr lang="en-US" sz="2000" dirty="0"/>
              <a:t> = 44 </a:t>
            </a:r>
            <a:r>
              <a:rPr lang="en-US" sz="2000" dirty="0" err="1"/>
              <a:t>Gpa</a:t>
            </a:r>
            <a:endParaRPr lang="en-US" sz="20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71414"/>
            <a:ext cx="2372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Homework </a:t>
            </a:r>
            <a:r>
              <a:rPr lang="en-US" sz="3200" b="1" dirty="0"/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2768"/>
            <a:ext cx="9144000" cy="1588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286808" cy="4929222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sz="1600" dirty="0">
                <a:latin typeface="Calibri" pitchFamily="34" charset="0"/>
              </a:rPr>
              <a:t>Choose a </a:t>
            </a:r>
            <a:r>
              <a:rPr lang="id-ID" sz="1600" dirty="0">
                <a:latin typeface="Calibri" pitchFamily="34" charset="0"/>
              </a:rPr>
              <a:t>single </a:t>
            </a:r>
            <a:r>
              <a:rPr lang="en-US" sz="1600" dirty="0">
                <a:latin typeface="Calibri" pitchFamily="34" charset="0"/>
              </a:rPr>
              <a:t>point (hi </a:t>
            </a:r>
            <a:r>
              <a:rPr lang="en-US" sz="1600" dirty="0" err="1">
                <a:latin typeface="Calibri" pitchFamily="34" charset="0"/>
              </a:rPr>
              <a:t>por</a:t>
            </a:r>
            <a:r>
              <a:rPr lang="en-US" sz="1600" dirty="0">
                <a:latin typeface="Calibri" pitchFamily="34" charset="0"/>
              </a:rPr>
              <a:t>) in sand reservoirs</a:t>
            </a:r>
            <a:r>
              <a:rPr lang="id-ID" sz="1600" dirty="0">
                <a:latin typeface="Calibri" pitchFamily="34" charset="0"/>
              </a:rPr>
              <a:t>, assuming the pore space filled with brine,</a:t>
            </a:r>
            <a:r>
              <a:rPr lang="en-US" sz="1600" dirty="0">
                <a:latin typeface="Calibri" pitchFamily="34" charset="0"/>
              </a:rPr>
              <a:t> and use </a:t>
            </a:r>
            <a:r>
              <a:rPr lang="en-US" sz="1600" dirty="0" err="1">
                <a:latin typeface="Calibri" pitchFamily="34" charset="0"/>
              </a:rPr>
              <a:t>Gassman’s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d-ID" sz="1600" dirty="0">
                <a:latin typeface="Calibri" pitchFamily="34" charset="0"/>
              </a:rPr>
              <a:t>fluid substitution </a:t>
            </a:r>
            <a:r>
              <a:rPr lang="en-US" sz="1600" dirty="0">
                <a:latin typeface="Calibri" pitchFamily="34" charset="0"/>
              </a:rPr>
              <a:t>to </a:t>
            </a:r>
            <a:r>
              <a:rPr lang="id-ID" sz="1600" dirty="0">
                <a:latin typeface="Calibri" pitchFamily="34" charset="0"/>
              </a:rPr>
              <a:t>estimate Vp, Vs and density </a:t>
            </a:r>
            <a:r>
              <a:rPr lang="en-US" sz="1600" dirty="0">
                <a:latin typeface="Calibri" pitchFamily="34" charset="0"/>
              </a:rPr>
              <a:t>from </a:t>
            </a:r>
            <a:r>
              <a:rPr lang="en-US" sz="1600" dirty="0" err="1">
                <a:latin typeface="Calibri" pitchFamily="34" charset="0"/>
              </a:rPr>
              <a:t>Sw</a:t>
            </a:r>
            <a:r>
              <a:rPr lang="en-US" sz="1600" dirty="0">
                <a:latin typeface="Calibri" pitchFamily="34" charset="0"/>
              </a:rPr>
              <a:t>= 100% &amp; </a:t>
            </a:r>
            <a:r>
              <a:rPr lang="en-US" sz="1600" dirty="0" err="1">
                <a:latin typeface="Calibri" pitchFamily="34" charset="0"/>
              </a:rPr>
              <a:t>Sgas</a:t>
            </a:r>
            <a:r>
              <a:rPr lang="en-US" sz="1600" dirty="0">
                <a:latin typeface="Calibri" pitchFamily="34" charset="0"/>
              </a:rPr>
              <a:t>=0% </a:t>
            </a:r>
            <a:r>
              <a:rPr lang="id-ID" sz="1600" dirty="0">
                <a:latin typeface="Calibri" pitchFamily="34" charset="0"/>
              </a:rPr>
              <a:t>to </a:t>
            </a:r>
            <a:r>
              <a:rPr lang="en-US" sz="1600" dirty="0" err="1">
                <a:latin typeface="Calibri" pitchFamily="34" charset="0"/>
              </a:rPr>
              <a:t>Sw</a:t>
            </a:r>
            <a:r>
              <a:rPr lang="en-US" sz="1600" dirty="0">
                <a:latin typeface="Calibri" pitchFamily="34" charset="0"/>
              </a:rPr>
              <a:t>= 0% &amp; </a:t>
            </a:r>
            <a:r>
              <a:rPr lang="en-US" sz="1600" dirty="0" err="1">
                <a:latin typeface="Calibri" pitchFamily="34" charset="0"/>
              </a:rPr>
              <a:t>Sgas</a:t>
            </a:r>
            <a:r>
              <a:rPr lang="en-US" sz="1600" dirty="0">
                <a:latin typeface="Calibri" pitchFamily="34" charset="0"/>
              </a:rPr>
              <a:t>=100%  with step increment every </a:t>
            </a:r>
            <a:r>
              <a:rPr lang="id-ID" sz="1600" dirty="0">
                <a:latin typeface="Calibri" pitchFamily="34" charset="0"/>
              </a:rPr>
              <a:t>2</a:t>
            </a:r>
            <a:r>
              <a:rPr lang="en-US" sz="1600" dirty="0">
                <a:latin typeface="Calibri" pitchFamily="34" charset="0"/>
              </a:rPr>
              <a:t>% at a constant porosity.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SzPct val="100000"/>
              <a:buAutoNum type="arabicPeriod"/>
            </a:pPr>
            <a:r>
              <a:rPr lang="id-ID" sz="1600" dirty="0">
                <a:latin typeface="Calibri" pitchFamily="34" charset="0"/>
              </a:rPr>
              <a:t>Similar to no 1, c</a:t>
            </a:r>
            <a:r>
              <a:rPr lang="en-US" sz="1600" dirty="0" err="1">
                <a:latin typeface="Calibri" pitchFamily="34" charset="0"/>
              </a:rPr>
              <a:t>alculate</a:t>
            </a:r>
            <a:r>
              <a:rPr lang="en-US" sz="1600" dirty="0">
                <a:latin typeface="Calibri" pitchFamily="34" charset="0"/>
              </a:rPr>
              <a:t> for </a:t>
            </a:r>
            <a:r>
              <a:rPr lang="id-ID" sz="1600" dirty="0">
                <a:latin typeface="Calibri" pitchFamily="34" charset="0"/>
              </a:rPr>
              <a:t>different  fluid content </a:t>
            </a:r>
            <a:r>
              <a:rPr lang="en-US" sz="1600" dirty="0">
                <a:latin typeface="Calibri" pitchFamily="34" charset="0"/>
              </a:rPr>
              <a:t>from S w= 100% &amp; S oil=0% </a:t>
            </a:r>
            <a:r>
              <a:rPr lang="id-ID" sz="1600" dirty="0">
                <a:latin typeface="Calibri" pitchFamily="34" charset="0"/>
              </a:rPr>
              <a:t>to </a:t>
            </a:r>
            <a:r>
              <a:rPr lang="en-US" sz="1600" dirty="0">
                <a:latin typeface="Calibri" pitchFamily="34" charset="0"/>
              </a:rPr>
              <a:t>S w= 0% &amp; S oil=100%</a:t>
            </a:r>
            <a:r>
              <a:rPr lang="id-ID" sz="1600" dirty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step increment every </a:t>
            </a:r>
            <a:r>
              <a:rPr lang="id-ID" sz="1600" dirty="0">
                <a:latin typeface="Calibri" pitchFamily="34" charset="0"/>
              </a:rPr>
              <a:t>2</a:t>
            </a:r>
            <a:r>
              <a:rPr lang="en-US" sz="1600" dirty="0">
                <a:latin typeface="Calibri" pitchFamily="34" charset="0"/>
              </a:rPr>
              <a:t>% at a constant porosity.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SzPct val="100000"/>
              <a:buAutoNum type="arabicPeriod"/>
            </a:pPr>
            <a:r>
              <a:rPr lang="id-ID" sz="1600" dirty="0">
                <a:latin typeface="Calibri" pitchFamily="34" charset="0"/>
              </a:rPr>
              <a:t>Similar to no 1, c</a:t>
            </a:r>
            <a:r>
              <a:rPr lang="en-US" sz="1600" dirty="0" err="1">
                <a:latin typeface="Calibri" pitchFamily="34" charset="0"/>
              </a:rPr>
              <a:t>hoose</a:t>
            </a:r>
            <a:r>
              <a:rPr lang="en-US" sz="1600" dirty="0">
                <a:latin typeface="Calibri" pitchFamily="34" charset="0"/>
              </a:rPr>
              <a:t> a</a:t>
            </a:r>
            <a:r>
              <a:rPr lang="id-ID" sz="1600" dirty="0">
                <a:latin typeface="Calibri" pitchFamily="34" charset="0"/>
              </a:rPr>
              <a:t>nother </a:t>
            </a:r>
            <a:r>
              <a:rPr lang="en-US" sz="1600" dirty="0">
                <a:latin typeface="Calibri" pitchFamily="34" charset="0"/>
              </a:rPr>
              <a:t>point (low </a:t>
            </a:r>
            <a:r>
              <a:rPr lang="en-US" sz="1600" dirty="0" err="1">
                <a:latin typeface="Calibri" pitchFamily="34" charset="0"/>
              </a:rPr>
              <a:t>por</a:t>
            </a:r>
            <a:r>
              <a:rPr lang="en-US" sz="1600" dirty="0">
                <a:latin typeface="Calibri" pitchFamily="34" charset="0"/>
              </a:rPr>
              <a:t>) in sand reservoirs and do fluid substitution, from </a:t>
            </a:r>
            <a:r>
              <a:rPr lang="en-US" sz="1600" dirty="0" err="1">
                <a:latin typeface="Calibri" pitchFamily="34" charset="0"/>
              </a:rPr>
              <a:t>Sw</a:t>
            </a:r>
            <a:r>
              <a:rPr lang="en-US" sz="1600" dirty="0">
                <a:latin typeface="Calibri" pitchFamily="34" charset="0"/>
              </a:rPr>
              <a:t>= 100% &amp; S gas=0 % to </a:t>
            </a:r>
            <a:r>
              <a:rPr lang="en-US" sz="1600" dirty="0" err="1">
                <a:latin typeface="Calibri" pitchFamily="34" charset="0"/>
              </a:rPr>
              <a:t>Sw</a:t>
            </a:r>
            <a:r>
              <a:rPr lang="en-US" sz="1600" dirty="0">
                <a:latin typeface="Calibri" pitchFamily="34" charset="0"/>
              </a:rPr>
              <a:t>= 0% &amp; S gas=100 %.</a:t>
            </a:r>
          </a:p>
          <a:p>
            <a:pPr algn="just">
              <a:buNone/>
            </a:pPr>
            <a:endParaRPr lang="en-US" sz="1800" b="1" dirty="0">
              <a:solidFill>
                <a:srgbClr val="FFC000"/>
              </a:solidFill>
              <a:latin typeface="Calibri" pitchFamily="34" charset="0"/>
            </a:endParaRPr>
          </a:p>
          <a:p>
            <a:pPr algn="just">
              <a:buNone/>
            </a:pPr>
            <a:r>
              <a:rPr lang="en-US" sz="1800" b="1" dirty="0" err="1">
                <a:solidFill>
                  <a:srgbClr val="FFC000"/>
                </a:solidFill>
                <a:latin typeface="Calibri" pitchFamily="34" charset="0"/>
              </a:rPr>
              <a:t>Crossplot</a:t>
            </a:r>
            <a:r>
              <a:rPr lang="en-US" sz="1800" b="1" dirty="0">
                <a:solidFill>
                  <a:srgbClr val="FFC000"/>
                </a:solidFill>
                <a:latin typeface="Calibri" pitchFamily="34" charset="0"/>
              </a:rPr>
              <a:t> between </a:t>
            </a:r>
            <a:r>
              <a:rPr lang="en-US" sz="1800" b="1" dirty="0" err="1">
                <a:solidFill>
                  <a:srgbClr val="FFC000"/>
                </a:solidFill>
                <a:latin typeface="Calibri" pitchFamily="34" charset="0"/>
              </a:rPr>
              <a:t>Vp</a:t>
            </a:r>
            <a:r>
              <a:rPr lang="en-US" sz="1800" b="1" dirty="0">
                <a:solidFill>
                  <a:srgbClr val="FFC000"/>
                </a:solidFill>
                <a:latin typeface="Calibri" pitchFamily="34" charset="0"/>
              </a:rPr>
              <a:t>, Vs, </a:t>
            </a:r>
            <a:r>
              <a:rPr lang="en-US" sz="1800" b="1" dirty="0" err="1">
                <a:solidFill>
                  <a:srgbClr val="FFC000"/>
                </a:solidFill>
                <a:latin typeface="Calibri" pitchFamily="34" charset="0"/>
              </a:rPr>
              <a:t>Vp</a:t>
            </a:r>
            <a:r>
              <a:rPr lang="en-US" sz="1800" b="1" dirty="0">
                <a:solidFill>
                  <a:srgbClr val="FFC000"/>
                </a:solidFill>
                <a:latin typeface="Calibri" pitchFamily="34" charset="0"/>
              </a:rPr>
              <a:t>/Vs versus  % saturated rock. </a:t>
            </a:r>
            <a:r>
              <a:rPr lang="id-ID" sz="1800" b="1" dirty="0">
                <a:solidFill>
                  <a:srgbClr val="FFC000"/>
                </a:solidFill>
                <a:latin typeface="Calibri" pitchFamily="34" charset="0"/>
              </a:rPr>
              <a:t> Comment on your results.</a:t>
            </a:r>
            <a:endParaRPr lang="en-US" sz="1800" b="1" dirty="0">
              <a:solidFill>
                <a:srgbClr val="FFC000"/>
              </a:solidFill>
              <a:latin typeface="Calibri" pitchFamily="34" charset="0"/>
            </a:endParaRP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id-ID" sz="1600" dirty="0"/>
              <a:t>Use the following data :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Fluid Properties :</a:t>
            </a:r>
          </a:p>
          <a:p>
            <a:pPr>
              <a:buNone/>
            </a:pPr>
            <a:r>
              <a:rPr lang="en-US" sz="1600" dirty="0"/>
              <a:t>	Brine density  = 1.05 </a:t>
            </a:r>
            <a:r>
              <a:rPr lang="en-US" sz="1600" dirty="0" err="1"/>
              <a:t>gr</a:t>
            </a:r>
            <a:r>
              <a:rPr lang="en-US" sz="1600" dirty="0"/>
              <a:t>/cc  	K brine = 2.65 </a:t>
            </a:r>
            <a:r>
              <a:rPr lang="en-US" sz="1600" dirty="0" err="1"/>
              <a:t>GPa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Gas density    = 0.</a:t>
            </a:r>
            <a:r>
              <a:rPr lang="id-ID" sz="1600" dirty="0"/>
              <a:t>1</a:t>
            </a:r>
            <a:r>
              <a:rPr lang="en-US" sz="1600" dirty="0"/>
              <a:t>5 </a:t>
            </a:r>
            <a:r>
              <a:rPr lang="en-US" sz="1600" dirty="0" err="1"/>
              <a:t>gr</a:t>
            </a:r>
            <a:r>
              <a:rPr lang="en-US" sz="1600" dirty="0"/>
              <a:t>/cc  	K gas   = 0.</a:t>
            </a:r>
            <a:r>
              <a:rPr lang="id-ID" sz="1600" dirty="0"/>
              <a:t>0</a:t>
            </a:r>
            <a:r>
              <a:rPr lang="en-US" sz="1600" dirty="0"/>
              <a:t>5 G</a:t>
            </a:r>
            <a:r>
              <a:rPr lang="id-ID" sz="1600" dirty="0"/>
              <a:t>P</a:t>
            </a:r>
            <a:r>
              <a:rPr lang="en-US" sz="1600" dirty="0"/>
              <a:t>a</a:t>
            </a:r>
          </a:p>
          <a:p>
            <a:pPr>
              <a:buNone/>
            </a:pPr>
            <a:r>
              <a:rPr lang="en-US" sz="1600" dirty="0"/>
              <a:t>        Oil density      = 0.80 </a:t>
            </a:r>
            <a:r>
              <a:rPr lang="en-US" sz="1600" dirty="0" err="1"/>
              <a:t>gr</a:t>
            </a:r>
            <a:r>
              <a:rPr lang="en-US" sz="1600" dirty="0"/>
              <a:t>/cc 	K oil     = 1.10 </a:t>
            </a:r>
            <a:r>
              <a:rPr lang="en-US" sz="1600" dirty="0" err="1"/>
              <a:t>GPa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Rock Properties :</a:t>
            </a:r>
          </a:p>
          <a:p>
            <a:pPr>
              <a:buNone/>
            </a:pPr>
            <a:r>
              <a:rPr lang="en-US" sz="1600" dirty="0"/>
              <a:t>	quartz density = 2.65 </a:t>
            </a:r>
            <a:r>
              <a:rPr lang="en-US" sz="1600" dirty="0" err="1"/>
              <a:t>gr</a:t>
            </a:r>
            <a:r>
              <a:rPr lang="en-US" sz="1600" dirty="0"/>
              <a:t>/cc ;        K </a:t>
            </a:r>
            <a:r>
              <a:rPr lang="en-US" sz="1600" baseline="-25000" dirty="0"/>
              <a:t>quartz</a:t>
            </a:r>
            <a:r>
              <a:rPr lang="en-US" sz="1600" dirty="0"/>
              <a:t>= 37 </a:t>
            </a:r>
            <a:r>
              <a:rPr lang="en-US" sz="1600" dirty="0" err="1"/>
              <a:t>Gpa</a:t>
            </a:r>
            <a:r>
              <a:rPr lang="en-US" sz="1600" dirty="0"/>
              <a:t>;  </a:t>
            </a:r>
            <a:r>
              <a:rPr lang="en-US" sz="2000" dirty="0"/>
              <a:t>	µ </a:t>
            </a:r>
            <a:r>
              <a:rPr lang="en-US" sz="2000" baseline="-25000" dirty="0"/>
              <a:t>quartz</a:t>
            </a:r>
            <a:r>
              <a:rPr lang="en-US" sz="2000" dirty="0"/>
              <a:t> </a:t>
            </a:r>
            <a:r>
              <a:rPr lang="en-US" sz="1600" dirty="0"/>
              <a:t>= 44 </a:t>
            </a:r>
            <a:r>
              <a:rPr lang="en-US" sz="1600" dirty="0" err="1"/>
              <a:t>Gpa</a:t>
            </a:r>
            <a:endParaRPr lang="en-US" sz="16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71414"/>
            <a:ext cx="237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Homework </a:t>
            </a:r>
            <a:r>
              <a:rPr lang="en-US" sz="3200" b="1" dirty="0"/>
              <a:t>5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12768"/>
            <a:ext cx="9144000" cy="1588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466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Homework 4  and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rheza zamani</cp:lastModifiedBy>
  <cp:revision>24</cp:revision>
  <dcterms:created xsi:type="dcterms:W3CDTF">2013-09-17T23:40:02Z</dcterms:created>
  <dcterms:modified xsi:type="dcterms:W3CDTF">2020-09-30T10:50:10Z</dcterms:modified>
</cp:coreProperties>
</file>