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0" r:id="rId6"/>
    <p:sldId id="269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45"/>
    <p:restoredTop sz="95946"/>
  </p:normalViewPr>
  <p:slideViewPr>
    <p:cSldViewPr snapToGrid="0" snapToObjects="1">
      <p:cViewPr>
        <p:scale>
          <a:sx n="154" d="100"/>
          <a:sy n="154" d="100"/>
        </p:scale>
        <p:origin x="3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250A4-9EE5-5844-9968-F536C696CB3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7641D-EC41-284E-9509-9B7CDC9E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09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0D8F-6008-A14A-8891-B5FCC1A7D5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0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0D8F-6008-A14A-8891-B5FCC1A7D5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FB4F-984D-CB49-A820-3982E8D0B2B7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BB7E-02F8-DC40-9FE4-13186258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1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FB4F-984D-CB49-A820-3982E8D0B2B7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BB7E-02F8-DC40-9FE4-13186258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4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FB4F-984D-CB49-A820-3982E8D0B2B7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BB7E-02F8-DC40-9FE4-13186258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FB4F-984D-CB49-A820-3982E8D0B2B7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BB7E-02F8-DC40-9FE4-13186258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FB4F-984D-CB49-A820-3982E8D0B2B7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BB7E-02F8-DC40-9FE4-13186258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3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FB4F-984D-CB49-A820-3982E8D0B2B7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BB7E-02F8-DC40-9FE4-13186258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6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FB4F-984D-CB49-A820-3982E8D0B2B7}" type="datetimeFigureOut">
              <a:rPr lang="en-US" smtClean="0"/>
              <a:t>5/12/22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BB7E-02F8-DC40-9FE4-13186258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0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FB4F-984D-CB49-A820-3982E8D0B2B7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BB7E-02F8-DC40-9FE4-13186258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1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FB4F-984D-CB49-A820-3982E8D0B2B7}" type="datetimeFigureOut">
              <a:rPr lang="en-US" smtClean="0"/>
              <a:t>5/12/22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BB7E-02F8-DC40-9FE4-13186258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9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FB4F-984D-CB49-A820-3982E8D0B2B7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BB7E-02F8-DC40-9FE4-13186258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7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FB4F-984D-CB49-A820-3982E8D0B2B7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BB7E-02F8-DC40-9FE4-13186258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6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AFB4F-984D-CB49-A820-3982E8D0B2B7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3BB7E-02F8-DC40-9FE4-13186258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3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cwhu.medium.com/kubernetes-helm-chart-tutorial-fbdad62a8b61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inux.thoughtindustries.com/redeem" TargetMode="External"/><Relationship Id="rId3" Type="http://schemas.openxmlformats.org/officeDocument/2006/relationships/hyperlink" Target="https://www.surveymonkey.com/r/KK7Z3SR?course=LFD459_20220510_PART_VIRT_TC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80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02" y="1918731"/>
            <a:ext cx="3060700" cy="2133600"/>
          </a:xfrm>
        </p:spPr>
      </p:pic>
      <p:sp>
        <p:nvSpPr>
          <p:cNvPr id="5" name="TextBox 4"/>
          <p:cNvSpPr txBox="1"/>
          <p:nvPr/>
        </p:nvSpPr>
        <p:spPr>
          <a:xfrm>
            <a:off x="679622" y="91440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Helm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543" y="1935893"/>
            <a:ext cx="3060700" cy="2133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32543" y="1566561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Httpd</a:t>
            </a:r>
            <a:r>
              <a:rPr lang="en-US" dirty="0" smtClean="0"/>
              <a:t> chart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2302" y="1524686"/>
            <a:ext cx="173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Wordpress</a:t>
            </a:r>
            <a:r>
              <a:rPr lang="en-US" dirty="0" smtClean="0"/>
              <a:t> chart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792627" y="914400"/>
            <a:ext cx="1705232" cy="133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9643" y="345989"/>
            <a:ext cx="328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1.Meta</a:t>
            </a:r>
          </a:p>
          <a:p>
            <a:r>
              <a:rPr lang="en-US" dirty="0" smtClean="0"/>
              <a:t>2.Dependency ,</a:t>
            </a:r>
            <a:r>
              <a:rPr lang="en-US" dirty="0" err="1" smtClean="0"/>
              <a:t>指向另一個chart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5304410" y="966746"/>
            <a:ext cx="2028133" cy="78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62584" y="112446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691233" y="3150630"/>
            <a:ext cx="806626" cy="154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58020" y="4054129"/>
            <a:ext cx="3491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 language Injected</a:t>
            </a:r>
          </a:p>
          <a:p>
            <a:r>
              <a:rPr lang="en-US" dirty="0" smtClean="0"/>
              <a:t>To get parameter from </a:t>
            </a:r>
            <a:r>
              <a:rPr lang="en-US" dirty="0" err="1" smtClean="0"/>
              <a:t>values.yaml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40959" y="3923099"/>
            <a:ext cx="92477" cy="90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2875" y="4871996"/>
            <a:ext cx="233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Parameters Definition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2875" y="5872033"/>
            <a:ext cx="154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example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12301" y="6128613"/>
            <a:ext cx="7491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effectLst/>
                <a:latin typeface="Helvetica" charset="0"/>
                <a:hlinkClick r:id="rId3"/>
              </a:rPr>
              <a:t>https://cwhu.medium.com/kubernetes-helm-chart-tutorial-fbdad62a8b61</a:t>
            </a:r>
            <a:endParaRPr lang="en-US" dirty="0">
              <a:solidFill>
                <a:srgbClr val="FFFFFF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5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27" y="875271"/>
            <a:ext cx="3911600" cy="4254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6627" y="444843"/>
            <a:ext cx="1169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Kustomize</a:t>
            </a:r>
            <a:endParaRPr lang="en-US" b="1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01960" y="2104428"/>
            <a:ext cx="4488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effectLst/>
                <a:latin typeface="Helvetica" charset="0"/>
              </a:rPr>
              <a:t>kustomize</a:t>
            </a:r>
            <a:r>
              <a:rPr lang="en-US" dirty="0" smtClean="0">
                <a:effectLst/>
                <a:latin typeface="Helvetica" charset="0"/>
              </a:rPr>
              <a:t> build </a:t>
            </a:r>
            <a:r>
              <a:rPr lang="en-US" dirty="0" err="1" smtClean="0">
                <a:effectLst/>
                <a:latin typeface="Helvetica" charset="0"/>
              </a:rPr>
              <a:t>myapp</a:t>
            </a:r>
            <a:r>
              <a:rPr lang="en-US" dirty="0" smtClean="0">
                <a:effectLst/>
                <a:latin typeface="Helvetica" charset="0"/>
              </a:rPr>
              <a:t>/base | </a:t>
            </a:r>
            <a:r>
              <a:rPr lang="en-US" dirty="0" err="1" smtClean="0">
                <a:effectLst/>
                <a:latin typeface="Helvetica" charset="0"/>
              </a:rPr>
              <a:t>oc</a:t>
            </a:r>
            <a:r>
              <a:rPr lang="en-US" dirty="0" smtClean="0">
                <a:effectLst/>
                <a:latin typeface="Helvetica" charset="0"/>
              </a:rPr>
              <a:t> apply -f -</a:t>
            </a:r>
            <a:endParaRPr lang="en-US" dirty="0">
              <a:effectLst/>
              <a:latin typeface="Helvetic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1960" y="2641262"/>
            <a:ext cx="49231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effectLst/>
                <a:latin typeface="Helvetica" charset="0"/>
              </a:rPr>
              <a:t>kustomize</a:t>
            </a:r>
            <a:r>
              <a:rPr lang="en-US" dirty="0" smtClean="0">
                <a:effectLst/>
                <a:latin typeface="Helvetica" charset="0"/>
              </a:rPr>
              <a:t> build </a:t>
            </a:r>
            <a:r>
              <a:rPr lang="en-US" dirty="0" err="1" smtClean="0">
                <a:effectLst/>
                <a:latin typeface="Helvetica" charset="0"/>
              </a:rPr>
              <a:t>myapp</a:t>
            </a:r>
            <a:r>
              <a:rPr lang="en-US" dirty="0" smtClean="0">
                <a:effectLst/>
                <a:latin typeface="Helvetica" charset="0"/>
              </a:rPr>
              <a:t>/base &gt; /</a:t>
            </a:r>
            <a:r>
              <a:rPr lang="en-US" dirty="0" err="1" smtClean="0">
                <a:effectLst/>
                <a:latin typeface="Helvetica" charset="0"/>
              </a:rPr>
              <a:t>tmp</a:t>
            </a:r>
            <a:r>
              <a:rPr lang="en-US" dirty="0" smtClean="0">
                <a:effectLst/>
                <a:latin typeface="Helvetica" charset="0"/>
              </a:rPr>
              <a:t>/</a:t>
            </a:r>
            <a:r>
              <a:rPr lang="en-US" dirty="0" err="1" smtClean="0">
                <a:effectLst/>
                <a:latin typeface="Helvetica" charset="0"/>
              </a:rPr>
              <a:t>base.yaml</a:t>
            </a:r>
            <a:endParaRPr lang="en-US" dirty="0" smtClean="0">
              <a:effectLst/>
              <a:latin typeface="Helvetica" charset="0"/>
            </a:endParaRPr>
          </a:p>
          <a:p>
            <a:r>
              <a:rPr lang="en-US" dirty="0" err="1" smtClean="0">
                <a:latin typeface="Helvetica" charset="0"/>
              </a:rPr>
              <a:t>kubectl</a:t>
            </a:r>
            <a:r>
              <a:rPr lang="en-US" dirty="0" smtClean="0">
                <a:effectLst/>
                <a:latin typeface="Helvetica" charset="0"/>
              </a:rPr>
              <a:t> apply –f /</a:t>
            </a:r>
            <a:r>
              <a:rPr lang="en-US" dirty="0" err="1" smtClean="0">
                <a:effectLst/>
                <a:latin typeface="Helvetica" charset="0"/>
              </a:rPr>
              <a:t>tmp</a:t>
            </a:r>
            <a:r>
              <a:rPr lang="en-US" dirty="0" smtClean="0">
                <a:effectLst/>
                <a:latin typeface="Helvetica" charset="0"/>
              </a:rPr>
              <a:t>/</a:t>
            </a:r>
            <a:r>
              <a:rPr lang="en-US" dirty="0" err="1" smtClean="0">
                <a:effectLst/>
                <a:latin typeface="Helvetica" charset="0"/>
              </a:rPr>
              <a:t>base.yaml</a:t>
            </a:r>
            <a:endParaRPr lang="en-US" dirty="0" smtClean="0">
              <a:effectLst/>
              <a:latin typeface="Helvetica" charset="0"/>
            </a:endParaRP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13170" y="4760439"/>
            <a:ext cx="608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ellis-wu.github.io</a:t>
            </a:r>
            <a:r>
              <a:rPr lang="en-US" dirty="0" smtClean="0"/>
              <a:t>/2018/07/26/</a:t>
            </a:r>
            <a:r>
              <a:rPr lang="en-US" dirty="0" err="1" smtClean="0"/>
              <a:t>kustomize</a:t>
            </a:r>
            <a:r>
              <a:rPr lang="en-US" dirty="0" smtClean="0"/>
              <a:t>-introduction/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13170" y="4391107"/>
            <a:ext cx="154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example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01960" y="5511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變量？？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10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/>
              <a:t>配置 </a:t>
            </a:r>
            <a:r>
              <a:rPr lang="en-US" altLang="zh-CN" b="1" dirty="0"/>
              <a:t>Probe</a:t>
            </a:r>
          </a:p>
          <a:p>
            <a:r>
              <a:rPr lang="en-US" altLang="zh-CN" dirty="0"/>
              <a:t>Probe </a:t>
            </a:r>
            <a:r>
              <a:rPr lang="zh-CN" altLang="en-US" dirty="0"/>
              <a:t>中有很多精确和详细的配置，通过它们你能准确的控制 </a:t>
            </a:r>
            <a:r>
              <a:rPr lang="en-US" altLang="zh-CN" dirty="0"/>
              <a:t>liveness </a:t>
            </a:r>
            <a:r>
              <a:rPr lang="zh-CN" altLang="en-US" dirty="0"/>
              <a:t>和 </a:t>
            </a:r>
            <a:r>
              <a:rPr lang="en-US" altLang="zh-CN" dirty="0"/>
              <a:t>readiness </a:t>
            </a:r>
            <a:r>
              <a:rPr lang="zh-CN" altLang="en-US" dirty="0"/>
              <a:t>检查：</a:t>
            </a:r>
          </a:p>
          <a:p>
            <a:r>
              <a:rPr lang="en-US" altLang="zh-CN" dirty="0" err="1"/>
              <a:t>initialDelaySeconds</a:t>
            </a:r>
            <a:r>
              <a:rPr lang="zh-CN" altLang="en-US" dirty="0"/>
              <a:t>：容器启动后第一次执行探测是需要等待多少秒。</a:t>
            </a:r>
          </a:p>
          <a:p>
            <a:r>
              <a:rPr lang="en-US" altLang="zh-CN" dirty="0" err="1"/>
              <a:t>periodSeconds</a:t>
            </a:r>
            <a:r>
              <a:rPr lang="zh-CN" altLang="en-US" dirty="0"/>
              <a:t>：执行探测的频率。默认是 </a:t>
            </a:r>
            <a:r>
              <a:rPr lang="en-US" altLang="zh-CN" dirty="0"/>
              <a:t>10 </a:t>
            </a:r>
            <a:r>
              <a:rPr lang="zh-CN" altLang="en-US" dirty="0"/>
              <a:t>秒，最小 </a:t>
            </a:r>
            <a:r>
              <a:rPr lang="en-US" altLang="zh-CN" dirty="0"/>
              <a:t>1 </a:t>
            </a:r>
            <a:r>
              <a:rPr lang="zh-CN" altLang="en-US" dirty="0"/>
              <a:t>秒。</a:t>
            </a:r>
          </a:p>
          <a:p>
            <a:r>
              <a:rPr lang="en-US" altLang="zh-CN" dirty="0" err="1"/>
              <a:t>timeoutSeconds</a:t>
            </a:r>
            <a:r>
              <a:rPr lang="zh-CN" altLang="en-US" dirty="0"/>
              <a:t>：探测超时时间。默认 </a:t>
            </a:r>
            <a:r>
              <a:rPr lang="en-US" altLang="zh-CN" dirty="0"/>
              <a:t>1 </a:t>
            </a:r>
            <a:r>
              <a:rPr lang="zh-CN" altLang="en-US" dirty="0"/>
              <a:t>秒，最小 </a:t>
            </a:r>
            <a:r>
              <a:rPr lang="en-US" altLang="zh-CN" dirty="0"/>
              <a:t>1 </a:t>
            </a:r>
            <a:r>
              <a:rPr lang="zh-CN" altLang="en-US" dirty="0"/>
              <a:t>秒。</a:t>
            </a:r>
          </a:p>
          <a:p>
            <a:r>
              <a:rPr lang="en-US" altLang="zh-CN" dirty="0" err="1"/>
              <a:t>successThreshold</a:t>
            </a:r>
            <a:r>
              <a:rPr lang="zh-CN" altLang="en-US" dirty="0"/>
              <a:t>：探测失败后，最少连续探测成功多少次才被认定为成功。默认是 </a:t>
            </a:r>
            <a:r>
              <a:rPr lang="en-US" altLang="zh-CN" dirty="0"/>
              <a:t>1</a:t>
            </a:r>
            <a:r>
              <a:rPr lang="zh-CN" altLang="en-US" dirty="0"/>
              <a:t>。对于 </a:t>
            </a:r>
            <a:r>
              <a:rPr lang="en-US" altLang="zh-CN" dirty="0"/>
              <a:t>liveness </a:t>
            </a:r>
            <a:r>
              <a:rPr lang="zh-CN" altLang="en-US" dirty="0"/>
              <a:t>必须是 </a:t>
            </a:r>
            <a:r>
              <a:rPr lang="en-US" altLang="zh-CN" dirty="0"/>
              <a:t>1</a:t>
            </a:r>
            <a:r>
              <a:rPr lang="zh-CN" altLang="en-US" dirty="0"/>
              <a:t>。最小值是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 err="1"/>
              <a:t>failureThreshold</a:t>
            </a:r>
            <a:r>
              <a:rPr lang="zh-CN" altLang="en-US" dirty="0"/>
              <a:t>：探测成功后，最少连续探测失败多少次才被认定为失败。默认是 </a:t>
            </a:r>
            <a:r>
              <a:rPr lang="en-US" altLang="zh-CN" dirty="0"/>
              <a:t>3</a:t>
            </a:r>
            <a:r>
              <a:rPr lang="zh-CN" altLang="en-US" dirty="0"/>
              <a:t>。最小值是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9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873" y="122664"/>
            <a:ext cx="1134079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0" i="0" dirty="0" smtClean="0">
                <a:solidFill>
                  <a:srgbClr val="333333"/>
                </a:solidFill>
                <a:effectLst/>
                <a:latin typeface="Merriweather" charset="0"/>
              </a:rPr>
              <a:t>Probes can be configured in many ways based on how often they need to run, the success and failure thresholds, and how long to wait for responses.</a:t>
            </a:r>
          </a:p>
          <a:p>
            <a:pPr fontAlgn="base"/>
            <a:endParaRPr lang="en-US" b="0" i="0" dirty="0" smtClean="0">
              <a:solidFill>
                <a:srgbClr val="333333"/>
              </a:solidFill>
              <a:effectLst/>
              <a:latin typeface="Merriweather" charset="0"/>
            </a:endParaRPr>
          </a:p>
          <a:p>
            <a:pPr fontAlgn="base">
              <a:buFont typeface="Arial" charset="0"/>
              <a:buChar char="•"/>
            </a:pPr>
            <a:r>
              <a:rPr lang="en-US" b="1" i="0" dirty="0" err="1" smtClean="0">
                <a:solidFill>
                  <a:srgbClr val="333333"/>
                </a:solidFill>
                <a:effectLst/>
                <a:latin typeface="inherit" charset="0"/>
              </a:rPr>
              <a:t>initialDelaySeconds</a:t>
            </a:r>
            <a:r>
              <a:rPr lang="en-US" b="1" i="0" dirty="0" smtClean="0">
                <a:solidFill>
                  <a:srgbClr val="333333"/>
                </a:solidFill>
                <a:effectLst/>
                <a:latin typeface="inherit" charset="0"/>
              </a:rPr>
              <a:t> (default value 0):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inherit" charset="0"/>
              </a:rPr>
              <a:t> If you know your application needs n seconds (for example, 30 seconds) to warm up, you can add delay in seconds until the first check is executed by using 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inherit" charset="0"/>
              </a:rPr>
              <a:t>initialDelaySeconds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inherit" charset="0"/>
              </a:rPr>
              <a:t>.</a:t>
            </a:r>
          </a:p>
          <a:p>
            <a:pPr fontAlgn="base">
              <a:buFont typeface="Arial" charset="0"/>
              <a:buChar char="•"/>
            </a:pPr>
            <a:r>
              <a:rPr lang="en-US" b="1" i="0" dirty="0" err="1" smtClean="0">
                <a:solidFill>
                  <a:srgbClr val="333333"/>
                </a:solidFill>
                <a:effectLst/>
                <a:latin typeface="inherit" charset="0"/>
              </a:rPr>
              <a:t>periodSeconds</a:t>
            </a:r>
            <a:r>
              <a:rPr lang="en-US" b="1" i="0" dirty="0" smtClean="0">
                <a:solidFill>
                  <a:srgbClr val="333333"/>
                </a:solidFill>
                <a:effectLst/>
                <a:latin typeface="inherit" charset="0"/>
              </a:rPr>
              <a:t> (default value 10):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inherit" charset="0"/>
              </a:rPr>
              <a:t> If you want to specify how often you execute a check, you can define that using 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inherit" charset="0"/>
              </a:rPr>
              <a:t>periodSeconds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inherit" charset="0"/>
              </a:rPr>
              <a:t>.</a:t>
            </a:r>
          </a:p>
          <a:p>
            <a:pPr fontAlgn="base">
              <a:buFont typeface="Arial" charset="0"/>
              <a:buChar char="•"/>
            </a:pPr>
            <a:r>
              <a:rPr lang="en-US" b="1" i="0" dirty="0" err="1" smtClean="0">
                <a:solidFill>
                  <a:srgbClr val="333333"/>
                </a:solidFill>
                <a:effectLst/>
                <a:latin typeface="inherit" charset="0"/>
              </a:rPr>
              <a:t>timeoutSeconds</a:t>
            </a:r>
            <a:r>
              <a:rPr lang="en-US" b="1" i="0" dirty="0" smtClean="0">
                <a:solidFill>
                  <a:srgbClr val="333333"/>
                </a:solidFill>
                <a:effectLst/>
                <a:latin typeface="inherit" charset="0"/>
              </a:rPr>
              <a:t> (default value 1):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inherit" charset="0"/>
              </a:rPr>
              <a:t> This defines the maximum number of seconds until the probe operation is timed out.</a:t>
            </a:r>
          </a:p>
          <a:p>
            <a:pPr fontAlgn="base">
              <a:buFont typeface="Arial" charset="0"/>
              <a:buChar char="•"/>
            </a:pPr>
            <a:r>
              <a:rPr lang="en-US" b="1" i="0" dirty="0" err="1" smtClean="0">
                <a:solidFill>
                  <a:srgbClr val="333333"/>
                </a:solidFill>
                <a:effectLst/>
                <a:latin typeface="inherit" charset="0"/>
              </a:rPr>
              <a:t>successThreshold</a:t>
            </a:r>
            <a:r>
              <a:rPr lang="en-US" b="1" i="0" dirty="0" smtClean="0">
                <a:solidFill>
                  <a:srgbClr val="333333"/>
                </a:solidFill>
                <a:effectLst/>
                <a:latin typeface="inherit" charset="0"/>
              </a:rPr>
              <a:t> (default value 1):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inherit" charset="0"/>
              </a:rPr>
              <a:t> This is the number of attempts until the probe is considered successful after the failure.</a:t>
            </a:r>
          </a:p>
          <a:p>
            <a:pPr fontAlgn="base">
              <a:buFont typeface="Arial" charset="0"/>
              <a:buChar char="•"/>
            </a:pPr>
            <a:r>
              <a:rPr lang="en-US" b="1" i="0" dirty="0" err="1" smtClean="0">
                <a:solidFill>
                  <a:srgbClr val="333333"/>
                </a:solidFill>
                <a:effectLst/>
                <a:latin typeface="inherit" charset="0"/>
              </a:rPr>
              <a:t>failureThreshold</a:t>
            </a:r>
            <a:r>
              <a:rPr lang="en-US" b="1" i="0" dirty="0" smtClean="0">
                <a:solidFill>
                  <a:srgbClr val="333333"/>
                </a:solidFill>
                <a:effectLst/>
                <a:latin typeface="inherit" charset="0"/>
              </a:rPr>
              <a:t> (default value 3):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inherit" charset="0"/>
              </a:rPr>
              <a:t> In case of probe failure, Kubernetes makes multiple attempts before the probe is marked as failed.</a:t>
            </a:r>
          </a:p>
          <a:p>
            <a:pPr fontAlgn="base">
              <a:buFont typeface="Arial" charset="0"/>
              <a:buChar char="•"/>
            </a:pPr>
            <a:endParaRPr lang="en-US" dirty="0">
              <a:solidFill>
                <a:srgbClr val="333333"/>
              </a:solidFill>
              <a:latin typeface="inherit" charset="0"/>
            </a:endParaRPr>
          </a:p>
          <a:p>
            <a:pPr fontAlgn="base">
              <a:buFont typeface="Arial" charset="0"/>
              <a:buChar char="•"/>
            </a:pPr>
            <a:endParaRPr lang="en-US" b="0" i="0" dirty="0" smtClean="0">
              <a:solidFill>
                <a:srgbClr val="333333"/>
              </a:solidFill>
              <a:effectLst/>
              <a:latin typeface="inherit" charset="0"/>
            </a:endParaRPr>
          </a:p>
          <a:p>
            <a:pPr fontAlgn="base">
              <a:buFont typeface="Arial" charset="0"/>
              <a:buChar char="•"/>
            </a:pPr>
            <a:endParaRPr lang="en-US" dirty="0">
              <a:solidFill>
                <a:srgbClr val="333333"/>
              </a:solidFill>
              <a:latin typeface="inherit" charset="0"/>
            </a:endParaRPr>
          </a:p>
          <a:p>
            <a:pPr fontAlgn="base">
              <a:buFont typeface="Arial" charset="0"/>
              <a:buChar char="•"/>
            </a:pPr>
            <a:endParaRPr lang="en-US" b="0" i="0" dirty="0" smtClean="0">
              <a:solidFill>
                <a:srgbClr val="333333"/>
              </a:solidFill>
              <a:effectLst/>
              <a:latin typeface="inherit" charset="0"/>
            </a:endParaRPr>
          </a:p>
          <a:p>
            <a:pPr fontAlgn="base">
              <a:buFont typeface="Arial" charset="0"/>
              <a:buChar char="•"/>
            </a:pPr>
            <a:endParaRPr lang="en-US" b="0" i="0" dirty="0" smtClean="0">
              <a:solidFill>
                <a:srgbClr val="333333"/>
              </a:solidFill>
              <a:effectLst/>
              <a:latin typeface="inherit" charset="0"/>
            </a:endParaRPr>
          </a:p>
          <a:p>
            <a:pPr fontAlgn="base"/>
            <a:r>
              <a:rPr lang="en-US" b="1" i="0" dirty="0" smtClean="0">
                <a:solidFill>
                  <a:srgbClr val="333333"/>
                </a:solidFill>
                <a:effectLst/>
                <a:latin typeface="inherit" charset="0"/>
              </a:rPr>
              <a:t>Note: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Merriweather" charset="0"/>
              </a:rPr>
              <a:t> By default, the probe will stop if the application is not ready after 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Merriweather" charset="0"/>
              </a:rPr>
              <a:t>three attempts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Merriweather" charset="0"/>
              </a:rPr>
              <a:t>. In case of a liveness probe, it will restart the container. In the case of a readiness probe, it will mark pods as unhealthy.</a:t>
            </a:r>
            <a:endParaRPr lang="en-US" b="0" i="0" dirty="0">
              <a:solidFill>
                <a:srgbClr val="333333"/>
              </a:solidFill>
              <a:effectLst/>
              <a:latin typeface="Merriweath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377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39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56655" y="1092200"/>
            <a:ext cx="4790045" cy="74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3504" y="1212334"/>
            <a:ext cx="3618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ClusterRole</a:t>
            </a:r>
            <a:r>
              <a:rPr lang="en-US" dirty="0" smtClean="0"/>
              <a:t>                     ,              Role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58900" y="724932"/>
            <a:ext cx="0" cy="48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6655" y="355600"/>
            <a:ext cx="269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Cluster Level (namespace)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49252" y="724932"/>
            <a:ext cx="0" cy="48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47007" y="355600"/>
            <a:ext cx="264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Project Level(namespace)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18030" y="121233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&gt;&gt;&gt;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148945" y="1243111"/>
            <a:ext cx="6952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onaco" charset="0"/>
              </a:rPr>
              <a:t>--verb=create --resource=</a:t>
            </a:r>
            <a:r>
              <a:rPr lang="en-US" sz="1400" dirty="0" err="1">
                <a:latin typeface="Monaco" charset="0"/>
              </a:rPr>
              <a:t>deployments,statefulsets,daemonsets</a:t>
            </a:r>
            <a:endParaRPr lang="en-US" sz="1400" dirty="0">
              <a:effectLst/>
              <a:latin typeface="Monaco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6655" y="4254500"/>
            <a:ext cx="4790045" cy="74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System User (service account)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Normal 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6655" y="2558534"/>
            <a:ext cx="1742045" cy="74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clusterrolebinding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08945" y="2558534"/>
            <a:ext cx="1742045" cy="74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rolebinding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4" idx="2"/>
          </p:cNvCxnSpPr>
          <p:nvPr/>
        </p:nvCxnSpPr>
        <p:spPr>
          <a:xfrm flipV="1">
            <a:off x="1427677" y="3307834"/>
            <a:ext cx="1" cy="94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479967" y="3277632"/>
            <a:ext cx="1" cy="94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>
            <a:off x="1427677" y="1871702"/>
            <a:ext cx="1" cy="68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479966" y="1895733"/>
            <a:ext cx="1" cy="68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12900" y="5034002"/>
            <a:ext cx="0" cy="80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56655" y="5836166"/>
            <a:ext cx="4790045" cy="74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828243" y="610116"/>
            <a:ext cx="782770" cy="7170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955315" y="3943350"/>
            <a:ext cx="782770" cy="7170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2" name="Oval 41"/>
          <p:cNvSpPr/>
          <p:nvPr/>
        </p:nvSpPr>
        <p:spPr>
          <a:xfrm>
            <a:off x="5226645" y="2528332"/>
            <a:ext cx="782770" cy="7170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98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medium.com</a:t>
            </a:r>
            <a:r>
              <a:rPr lang="en-US" dirty="0" smtClean="0"/>
              <a:t>/google-cloud/kubernetes-nodeport-vs-loadbalancer-vs-ingress-when-should-i-use-what-922f010849e0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54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66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#3. Course Registration Link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The URL to use with the class key is </a:t>
            </a:r>
            <a:r>
              <a:rPr lang="en-US" sz="1400" dirty="0">
                <a:hlinkClick r:id="rId2"/>
              </a:rPr>
              <a:t>https://linux.thoughtindustries.com/redeem</a:t>
            </a:r>
            <a:r>
              <a:rPr lang="en-US" sz="1400" dirty="0"/>
              <a:t> 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The learner will be prompted to enter or create an LFID, they are then prompted to enter the class key/code:</a:t>
            </a:r>
            <a:r>
              <a:rPr lang="en-US" sz="1400" b="1" dirty="0"/>
              <a:t> </a:t>
            </a:r>
            <a:r>
              <a:rPr lang="en-US" sz="1400" dirty="0" smtClean="0"/>
              <a:t>lfd459tcc20220510</a:t>
            </a:r>
          </a:p>
          <a:p>
            <a:r>
              <a:rPr lang="en-US" sz="1400" dirty="0" smtClean="0"/>
              <a:t>**</a:t>
            </a:r>
            <a:r>
              <a:rPr lang="en-US" sz="1400" dirty="0"/>
              <a:t>Please make sure all students register at the beginning of the class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#4. Course Survey Link</a:t>
            </a:r>
            <a:br>
              <a:rPr lang="en-US" sz="1400" dirty="0"/>
            </a:br>
            <a:r>
              <a:rPr lang="en-US" sz="1400" dirty="0"/>
              <a:t>Here is the custom link to give to the students for the end of class survey: </a:t>
            </a:r>
            <a:r>
              <a:rPr lang="en-US" sz="1400" dirty="0">
                <a:hlinkClick r:id="rId3"/>
              </a:rPr>
              <a:t>https://www.surveymonkey.com/r/KK7Z3SR?course=LFD459_20220510_PART_VIRT_TCC</a:t>
            </a:r>
            <a:r>
              <a:rPr lang="en-US" sz="1400" dirty="0"/>
              <a:t> </a:t>
            </a:r>
          </a:p>
          <a:p>
            <a:r>
              <a:rPr lang="en-US" sz="1400" dirty="0"/>
              <a:t>**Please make sure all students complete the survey by end of the class.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076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>
            <a:off x="4405745" y="3313216"/>
            <a:ext cx="46831" cy="1695461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99" y="933743"/>
            <a:ext cx="1825801" cy="18258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958" y="1846644"/>
            <a:ext cx="2189514" cy="21895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506" y="4140470"/>
            <a:ext cx="1694213" cy="16942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0424" y="2743981"/>
            <a:ext cx="4384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>
                <a:solidFill>
                  <a:srgbClr val="2E2E2E"/>
                </a:solidFill>
                <a:latin typeface="grad" charset="0"/>
              </a:rPr>
              <a:t>CKA: Certified Kubernetes Administrator</a:t>
            </a:r>
            <a:endParaRPr lang="en-US" b="1" i="0" dirty="0">
              <a:solidFill>
                <a:srgbClr val="2E2E2E"/>
              </a:solidFill>
              <a:effectLst/>
              <a:latin typeface="grad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9068" y="5834683"/>
            <a:ext cx="5340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 smtClean="0">
                <a:solidFill>
                  <a:srgbClr val="2E2E2E"/>
                </a:solidFill>
                <a:latin typeface="grad" charset="0"/>
              </a:rPr>
              <a:t>CKAD: Certified Kubernetes Application Developer</a:t>
            </a:r>
            <a:endParaRPr lang="en-US" b="1" i="0" dirty="0">
              <a:solidFill>
                <a:srgbClr val="2E2E2E"/>
              </a:solidFill>
              <a:effectLst/>
              <a:latin typeface="grad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40706" y="4395043"/>
            <a:ext cx="475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>
                <a:solidFill>
                  <a:srgbClr val="2E2E2E"/>
                </a:solidFill>
                <a:latin typeface="grad" charset="0"/>
              </a:rPr>
              <a:t>CKS: Certified Kubernetes Security Specialist</a:t>
            </a:r>
            <a:endParaRPr lang="en-US" b="1" i="0" dirty="0">
              <a:solidFill>
                <a:srgbClr val="2E2E2E"/>
              </a:solidFill>
              <a:effectLst/>
              <a:latin typeface="grad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72640" y="2119958"/>
            <a:ext cx="3428255" cy="914400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0424" y="252400"/>
            <a:ext cx="249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 and Certifications 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59584" y="4916384"/>
            <a:ext cx="249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(Must CKA certified first)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0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7817" y="-168526"/>
            <a:ext cx="1513114" cy="1325563"/>
          </a:xfrm>
        </p:spPr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54101" y="1333278"/>
            <a:ext cx="3311610" cy="397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2233" y="2180202"/>
            <a:ext cx="1136821" cy="11615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86740" y="2180201"/>
            <a:ext cx="1136821" cy="11615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7817" y="861664"/>
            <a:ext cx="90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63293" y="1142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84469" y="1459625"/>
            <a:ext cx="5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</a:t>
            </a:r>
            <a:endParaRPr lang="en-US" dirty="0"/>
          </a:p>
        </p:txBody>
      </p:sp>
      <p:cxnSp>
        <p:nvCxnSpPr>
          <p:cNvPr id="3" name="Straight Connector 2"/>
          <p:cNvCxnSpPr>
            <a:endCxn id="5" idx="1"/>
          </p:cNvCxnSpPr>
          <p:nvPr/>
        </p:nvCxnSpPr>
        <p:spPr>
          <a:xfrm flipV="1">
            <a:off x="3039716" y="298926"/>
            <a:ext cx="3123577" cy="3099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265704" y="1733955"/>
            <a:ext cx="2980349" cy="1966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9" idx="1"/>
          </p:cNvCxnSpPr>
          <p:nvPr/>
        </p:nvCxnSpPr>
        <p:spPr>
          <a:xfrm flipV="1">
            <a:off x="3408114" y="2802576"/>
            <a:ext cx="2864570" cy="1215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72684" y="2617910"/>
            <a:ext cx="85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246053" y="1716322"/>
            <a:ext cx="2448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(application)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kubectl</a:t>
            </a:r>
            <a:r>
              <a:rPr lang="en-US" dirty="0" smtClean="0"/>
              <a:t> get pod -o wide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163293" y="462443"/>
            <a:ext cx="2694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(control of the application)</a:t>
            </a:r>
          </a:p>
          <a:p>
            <a:r>
              <a:rPr lang="en-US" dirty="0" err="1"/>
              <a:t>k</a:t>
            </a:r>
            <a:r>
              <a:rPr lang="en-US" dirty="0" err="1" smtClean="0"/>
              <a:t>ubectl</a:t>
            </a:r>
            <a:r>
              <a:rPr lang="en-US" dirty="0" smtClean="0"/>
              <a:t> get deployment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02338" y="2912245"/>
            <a:ext cx="6489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(how to access your application, </a:t>
            </a:r>
            <a:r>
              <a:rPr lang="en-US" dirty="0" err="1" smtClean="0"/>
              <a:t>ClusterIP</a:t>
            </a:r>
            <a:r>
              <a:rPr lang="en-US" dirty="0" smtClean="0"/>
              <a:t>, </a:t>
            </a:r>
            <a:r>
              <a:rPr lang="en-US" dirty="0" err="1" smtClean="0"/>
              <a:t>LoadBalacner</a:t>
            </a:r>
            <a:r>
              <a:rPr lang="en-US" dirty="0" smtClean="0"/>
              <a:t>, </a:t>
            </a:r>
            <a:r>
              <a:rPr lang="en-US" dirty="0" err="1" smtClean="0"/>
              <a:t>NodePort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Kubectl</a:t>
            </a:r>
            <a:r>
              <a:rPr lang="en-US" dirty="0" smtClean="0"/>
              <a:t> get svc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1097" y="318764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SDN:80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37916" y="316393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SDN:80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91097" y="4133035"/>
            <a:ext cx="2148619" cy="3746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91097" y="4965116"/>
            <a:ext cx="212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Network:30122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374401" y="3497646"/>
            <a:ext cx="406530" cy="65909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162998" y="3444019"/>
            <a:ext cx="239594" cy="71589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953567" y="4448022"/>
            <a:ext cx="0" cy="43710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4101" y="5567410"/>
            <a:ext cx="3311610" cy="3445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firewall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549881" y="5334448"/>
            <a:ext cx="5269" cy="140153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2802578" y="3398219"/>
            <a:ext cx="4699543" cy="122128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98089" y="4481909"/>
            <a:ext cx="304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 , virtual network (private) 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598089" y="4866439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latin typeface="Monaco" charset="0"/>
              </a:rPr>
              <a:t>192.168.233.73</a:t>
            </a:r>
            <a:endParaRPr lang="nb-NO" dirty="0">
              <a:effectLst/>
              <a:latin typeface="Monaco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116916" y="4965116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 smtClean="0">
                <a:solidFill>
                  <a:srgbClr val="C00000"/>
                </a:solidFill>
                <a:latin typeface="Monaco" charset="0"/>
              </a:rPr>
              <a:t>10.98.64.122:80</a:t>
            </a:r>
            <a:endParaRPr lang="hr-HR" dirty="0">
              <a:solidFill>
                <a:srgbClr val="C00000"/>
              </a:solidFill>
              <a:effectLst/>
              <a:latin typeface="Monaco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22232" y="1459625"/>
            <a:ext cx="1058699" cy="6237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864097" y="6130944"/>
            <a:ext cx="3016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http://35.203.121.109:31345/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601504" y="5334448"/>
            <a:ext cx="0" cy="79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116916" y="4320383"/>
            <a:ext cx="876967" cy="644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1939590" y="3454353"/>
            <a:ext cx="198326" cy="668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162998" y="3533271"/>
            <a:ext cx="144644" cy="6077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04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7817" y="-168526"/>
            <a:ext cx="1513114" cy="1325563"/>
          </a:xfrm>
        </p:spPr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54101" y="1333278"/>
            <a:ext cx="3311610" cy="397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2233" y="2180202"/>
            <a:ext cx="1136821" cy="11615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</a:t>
            </a:r>
          </a:p>
          <a:p>
            <a:pPr algn="ctr"/>
            <a:r>
              <a:rPr lang="en-US" dirty="0" err="1" smtClean="0"/>
              <a:t>Label:b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86740" y="2180201"/>
            <a:ext cx="1136821" cy="11615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</a:t>
            </a:r>
          </a:p>
          <a:p>
            <a:pPr algn="ctr"/>
            <a:r>
              <a:rPr lang="en-US" dirty="0" err="1" smtClean="0"/>
              <a:t>Label:a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7817" y="861664"/>
            <a:ext cx="90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63293" y="1142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84469" y="1459625"/>
            <a:ext cx="5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</a:t>
            </a:r>
            <a:endParaRPr lang="en-US" dirty="0"/>
          </a:p>
        </p:txBody>
      </p:sp>
      <p:cxnSp>
        <p:nvCxnSpPr>
          <p:cNvPr id="3" name="Straight Connector 2"/>
          <p:cNvCxnSpPr>
            <a:endCxn id="5" idx="1"/>
          </p:cNvCxnSpPr>
          <p:nvPr/>
        </p:nvCxnSpPr>
        <p:spPr>
          <a:xfrm flipV="1">
            <a:off x="3039716" y="298926"/>
            <a:ext cx="3123577" cy="3099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265704" y="1733955"/>
            <a:ext cx="2980349" cy="1966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9" idx="1"/>
          </p:cNvCxnSpPr>
          <p:nvPr/>
        </p:nvCxnSpPr>
        <p:spPr>
          <a:xfrm flipV="1">
            <a:off x="3408114" y="2802576"/>
            <a:ext cx="2864570" cy="1215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72684" y="2617910"/>
            <a:ext cx="85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246053" y="1716322"/>
            <a:ext cx="2448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(application)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kubectl</a:t>
            </a:r>
            <a:r>
              <a:rPr lang="en-US" dirty="0" smtClean="0"/>
              <a:t> get pod -o wide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163293" y="462443"/>
            <a:ext cx="2694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(control of the application)</a:t>
            </a:r>
          </a:p>
          <a:p>
            <a:r>
              <a:rPr lang="en-US" dirty="0" err="1"/>
              <a:t>k</a:t>
            </a:r>
            <a:r>
              <a:rPr lang="en-US" dirty="0" err="1" smtClean="0"/>
              <a:t>ubectl</a:t>
            </a:r>
            <a:r>
              <a:rPr lang="en-US" dirty="0" smtClean="0"/>
              <a:t> get deployment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02338" y="2912245"/>
            <a:ext cx="6489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(how to access your application, </a:t>
            </a:r>
            <a:r>
              <a:rPr lang="en-US" dirty="0" err="1" smtClean="0"/>
              <a:t>ClusterIP</a:t>
            </a:r>
            <a:r>
              <a:rPr lang="en-US" dirty="0" smtClean="0"/>
              <a:t>, </a:t>
            </a:r>
            <a:r>
              <a:rPr lang="en-US" dirty="0" err="1" smtClean="0"/>
              <a:t>LoadBalacner</a:t>
            </a:r>
            <a:r>
              <a:rPr lang="en-US" dirty="0" smtClean="0"/>
              <a:t>, </a:t>
            </a:r>
            <a:r>
              <a:rPr lang="en-US" dirty="0" err="1" smtClean="0"/>
              <a:t>NodePort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Kubectl</a:t>
            </a:r>
            <a:r>
              <a:rPr lang="en-US" dirty="0" smtClean="0"/>
              <a:t> get svc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1097" y="318764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SDN:80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37916" y="316393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SDN:80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91097" y="4133035"/>
            <a:ext cx="2148619" cy="3746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91097" y="4965116"/>
            <a:ext cx="212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Network:30122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780931" y="3454353"/>
            <a:ext cx="768950" cy="70239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953567" y="4448022"/>
            <a:ext cx="0" cy="43710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4101" y="5567410"/>
            <a:ext cx="3311610" cy="3445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firewall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549881" y="5334448"/>
            <a:ext cx="5269" cy="140153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2802578" y="3398219"/>
            <a:ext cx="4699543" cy="122128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98089" y="4481909"/>
            <a:ext cx="304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 , virtual network (private) 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598089" y="4866439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latin typeface="Monaco" charset="0"/>
              </a:rPr>
              <a:t>192.168.233.73</a:t>
            </a:r>
            <a:endParaRPr lang="nb-NO" dirty="0">
              <a:effectLst/>
              <a:latin typeface="Monaco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116916" y="4965116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 smtClean="0">
                <a:solidFill>
                  <a:srgbClr val="C00000"/>
                </a:solidFill>
                <a:latin typeface="Monaco" charset="0"/>
              </a:rPr>
              <a:t>10.98.64.122:80</a:t>
            </a:r>
            <a:endParaRPr lang="hr-HR" dirty="0">
              <a:solidFill>
                <a:srgbClr val="C00000"/>
              </a:solidFill>
              <a:effectLst/>
              <a:latin typeface="Monaco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22232" y="1459625"/>
            <a:ext cx="1058699" cy="6237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864097" y="6130944"/>
            <a:ext cx="3016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http://35.203.121.109:31345/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601504" y="5334448"/>
            <a:ext cx="0" cy="79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116916" y="4320383"/>
            <a:ext cx="876967" cy="644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1939590" y="3454353"/>
            <a:ext cx="198326" cy="668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162998" y="3533271"/>
            <a:ext cx="144644" cy="6077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44077" y="4320383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Selector : label :a 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56180" y="1002020"/>
            <a:ext cx="2166248" cy="13606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Deployment</a:t>
            </a:r>
          </a:p>
          <a:p>
            <a:pPr algn="ctr"/>
            <a:r>
              <a:rPr lang="en-US" dirty="0" smtClean="0"/>
              <a:t>Replica</a:t>
            </a:r>
          </a:p>
          <a:p>
            <a:pPr algn="ctr"/>
            <a:r>
              <a:rPr lang="en-US" dirty="0" err="1" smtClean="0"/>
              <a:t>Label:a</a:t>
            </a:r>
            <a:endParaRPr lang="en-US" dirty="0" smtClean="0"/>
          </a:p>
          <a:p>
            <a:pPr algn="ctr"/>
            <a:r>
              <a:rPr lang="en-US" dirty="0" smtClean="0"/>
              <a:t>Secret </a:t>
            </a:r>
          </a:p>
          <a:p>
            <a:pPr algn="ctr"/>
            <a:r>
              <a:rPr lang="en-US" dirty="0" err="1" smtClean="0"/>
              <a:t>configmap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7" idx="1"/>
          </p:cNvCxnSpPr>
          <p:nvPr/>
        </p:nvCxnSpPr>
        <p:spPr>
          <a:xfrm flipH="1">
            <a:off x="1902108" y="1682337"/>
            <a:ext cx="1954072" cy="4275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26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Lunch time 12:00- 13:30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2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3317" y="312234"/>
            <a:ext cx="401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Native Architecture Characteristics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63" y="1265972"/>
            <a:ext cx="91694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3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33487" y="5101903"/>
            <a:ext cx="2602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Course Registration Link</a:t>
            </a:r>
            <a:br>
              <a:rPr lang="en-US" smtClean="0"/>
            </a:b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92547" y="736581"/>
            <a:ext cx="4925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trainingportal.linuxfoundation.org</a:t>
            </a:r>
            <a:r>
              <a:rPr lang="en-US" dirty="0" smtClean="0"/>
              <a:t>/redeem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4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</a:t>
            </a:r>
            <a:r>
              <a:rPr lang="en-US" dirty="0" err="1" smtClean="0"/>
              <a:t>yaml</a:t>
            </a:r>
            <a:r>
              <a:rPr lang="en-US" dirty="0" smtClean="0"/>
              <a:t> file for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8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12802</TotalTime>
  <Words>452</Words>
  <Application>Microsoft Macintosh PowerPoint</Application>
  <PresentationFormat>Widescreen</PresentationFormat>
  <Paragraphs>129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Calibri</vt:lpstr>
      <vt:lpstr>Calibri Light</vt:lpstr>
      <vt:lpstr>DengXian</vt:lpstr>
      <vt:lpstr>grad</vt:lpstr>
      <vt:lpstr>Helvetica</vt:lpstr>
      <vt:lpstr>inherit</vt:lpstr>
      <vt:lpstr>Merriweather</vt:lpstr>
      <vt:lpstr>Monaco</vt:lpstr>
      <vt:lpstr>Arial</vt:lpstr>
      <vt:lpstr>Office Theme</vt:lpstr>
      <vt:lpstr>Day1</vt:lpstr>
      <vt:lpstr>Registration </vt:lpstr>
      <vt:lpstr>PowerPoint Presentation</vt:lpstr>
      <vt:lpstr>Lab</vt:lpstr>
      <vt:lpstr>Lab</vt:lpstr>
      <vt:lpstr>PowerPoint Presentation</vt:lpstr>
      <vt:lpstr>PowerPoint Presentation</vt:lpstr>
      <vt:lpstr>Day2</vt:lpstr>
      <vt:lpstr>Manage yaml file for deployment</vt:lpstr>
      <vt:lpstr>PowerPoint Presentation</vt:lpstr>
      <vt:lpstr>PowerPoint Presentation</vt:lpstr>
      <vt:lpstr>PowerPoint Presentation</vt:lpstr>
      <vt:lpstr>PowerPoint Presentation</vt:lpstr>
      <vt:lpstr>Day4</vt:lpstr>
      <vt:lpstr>PowerPoint Presentation</vt:lpstr>
      <vt:lpstr>Expose network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Day1</dc:title>
  <dc:creator>sze hong Tsang</dc:creator>
  <cp:lastModifiedBy>sze hong Tsang</cp:lastModifiedBy>
  <cp:revision>18</cp:revision>
  <dcterms:created xsi:type="dcterms:W3CDTF">2022-05-12T06:24:43Z</dcterms:created>
  <dcterms:modified xsi:type="dcterms:W3CDTF">2022-05-21T03:47:00Z</dcterms:modified>
</cp:coreProperties>
</file>