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6" r:id="rId2"/>
    <p:sldId id="275" r:id="rId3"/>
    <p:sldId id="394" r:id="rId4"/>
    <p:sldId id="398" r:id="rId5"/>
    <p:sldId id="395" r:id="rId6"/>
    <p:sldId id="396" r:id="rId7"/>
    <p:sldId id="397" r:id="rId8"/>
    <p:sldId id="399" r:id="rId9"/>
    <p:sldId id="393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28" autoAdjust="0"/>
    <p:restoredTop sz="94614" autoAdjust="0"/>
  </p:normalViewPr>
  <p:slideViewPr>
    <p:cSldViewPr>
      <p:cViewPr varScale="1">
        <p:scale>
          <a:sx n="98" d="100"/>
          <a:sy n="98" d="100"/>
        </p:scale>
        <p:origin x="6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고한설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rhgkstjf@naver.com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고한설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rhgkstjf@naver.com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텐서플로우</a:t>
            </a:r>
            <a:r>
              <a:rPr lang="ko-KR" altLang="en-US" dirty="0"/>
              <a:t> 기초 연습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고한설</a:t>
            </a:r>
            <a:endParaRPr lang="en-US" altLang="ko-KR" dirty="0"/>
          </a:p>
          <a:p>
            <a:r>
              <a:rPr lang="en-US" altLang="ko-KR" dirty="0"/>
              <a:t>19.01.04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Csv</a:t>
            </a:r>
            <a:r>
              <a:rPr lang="ko-KR" altLang="en-US" dirty="0"/>
              <a:t>파일 읽기</a:t>
            </a:r>
            <a:endParaRPr lang="en-US" altLang="ko-KR" dirty="0"/>
          </a:p>
          <a:p>
            <a:pPr lvl="1"/>
            <a:r>
              <a:rPr lang="en-US" altLang="ko-KR" dirty="0"/>
              <a:t>csv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991" y="2038609"/>
            <a:ext cx="7560841" cy="44393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import csv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latin typeface="Consolas" panose="020B0609020204030204" pitchFamily="49" charset="0"/>
              </a:rPr>
              <a:t>train_data</a:t>
            </a:r>
            <a:r>
              <a:rPr kumimoji="0" lang="en-US" altLang="ko-KR" sz="1600" dirty="0">
                <a:latin typeface="Consolas" panose="020B06090202040302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latin typeface="Consolas" panose="020B0609020204030204" pitchFamily="49" charset="0"/>
              </a:rPr>
              <a:t>train_x</a:t>
            </a:r>
            <a:r>
              <a:rPr kumimoji="0" lang="en-US" altLang="ko-KR" sz="1600" dirty="0">
                <a:latin typeface="Consolas" panose="020B06090202040302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latin typeface="Consolas" panose="020B0609020204030204" pitchFamily="49" charset="0"/>
              </a:rPr>
              <a:t>train_y</a:t>
            </a:r>
            <a:r>
              <a:rPr kumimoji="0" lang="en-US" altLang="ko-KR" sz="1600" dirty="0">
                <a:latin typeface="Consolas" panose="020B06090202040302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f = open('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train.csv','r',encoding</a:t>
            </a:r>
            <a:r>
              <a:rPr kumimoji="0" lang="en-US" altLang="ko-KR" sz="1600" dirty="0">
                <a:latin typeface="Consolas" panose="020B0609020204030204" pitchFamily="49" charset="0"/>
              </a:rPr>
              <a:t>='utf-8')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latin typeface="Consolas" panose="020B0609020204030204" pitchFamily="49" charset="0"/>
              </a:rPr>
              <a:t>rdr</a:t>
            </a:r>
            <a:r>
              <a:rPr kumimoji="0" lang="en-US" altLang="ko-KR" sz="1600" dirty="0">
                <a:latin typeface="Consolas" panose="020B0609020204030204" pitchFamily="49" charset="0"/>
              </a:rPr>
              <a:t> =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csv.reader</a:t>
            </a:r>
            <a:r>
              <a:rPr kumimoji="0" lang="en-US" altLang="ko-KR" sz="1600" dirty="0">
                <a:latin typeface="Consolas" panose="020B0609020204030204" pitchFamily="49" charset="0"/>
              </a:rPr>
              <a:t>(f)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for line in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rdr</a:t>
            </a:r>
            <a:r>
              <a:rPr kumimoji="0" lang="en-US" altLang="ko-KR" sz="1600" dirty="0">
                <a:latin typeface="Consolas" panose="020B0609020204030204" pitchFamily="49" charset="0"/>
              </a:rPr>
              <a:t>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train_data.append</a:t>
            </a:r>
            <a:r>
              <a:rPr kumimoji="0" lang="en-US" altLang="ko-KR" sz="1600" dirty="0">
                <a:latin typeface="Consolas" panose="020B0609020204030204" pitchFamily="49" charset="0"/>
              </a:rPr>
              <a:t>(line)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latin typeface="Consolas" panose="020B0609020204030204" pitchFamily="49" charset="0"/>
              </a:rPr>
              <a:t>f.close</a:t>
            </a:r>
            <a:r>
              <a:rPr kumimoji="0" lang="en-US" altLang="ko-KR" sz="1600" dirty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for k in range(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len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train_data</a:t>
            </a:r>
            <a:r>
              <a:rPr kumimoji="0" lang="en-US" altLang="ko-KR" sz="1600" dirty="0">
                <a:latin typeface="Consolas" panose="020B0609020204030204" pitchFamily="49" charset="0"/>
              </a:rPr>
              <a:t>)):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x,y</a:t>
            </a:r>
            <a:r>
              <a:rPr kumimoji="0" lang="en-US" altLang="ko-KR" sz="1600" dirty="0">
                <a:latin typeface="Consolas" panose="020B0609020204030204" pitchFamily="49" charset="0"/>
              </a:rPr>
              <a:t> =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train_data</a:t>
            </a:r>
            <a:r>
              <a:rPr kumimoji="0" lang="en-US" altLang="ko-KR" sz="1600" dirty="0">
                <a:latin typeface="Consolas" panose="020B0609020204030204" pitchFamily="49" charset="0"/>
              </a:rPr>
              <a:t>[k]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train_x.append</a:t>
            </a:r>
            <a:r>
              <a:rPr kumimoji="0" lang="en-US" altLang="ko-KR" sz="1600" dirty="0">
                <a:latin typeface="Consolas" panose="020B0609020204030204" pitchFamily="49" charset="0"/>
              </a:rPr>
              <a:t>(float(x))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train_y.append</a:t>
            </a:r>
            <a:r>
              <a:rPr kumimoji="0" lang="en-US" altLang="ko-KR" sz="1600" dirty="0">
                <a:latin typeface="Consolas" panose="020B0609020204030204" pitchFamily="49" charset="0"/>
              </a:rPr>
              <a:t>(float(y))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033408-C435-4EBC-9B0E-CCD2F8566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5858329"/>
            <a:ext cx="5353050" cy="542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349D2D-B8DB-46BB-A0E4-14B742E2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593" y="2038609"/>
            <a:ext cx="1030239" cy="363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4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학습 준비</a:t>
            </a:r>
            <a:r>
              <a:rPr lang="en-US" altLang="ko-KR" dirty="0"/>
              <a:t>(1)</a:t>
            </a:r>
          </a:p>
          <a:p>
            <a:pPr lvl="1"/>
            <a:endParaRPr lang="en-US" altLang="ko-K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844824"/>
            <a:ext cx="7776543" cy="447977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Placeholder</a:t>
            </a:r>
            <a:r>
              <a:rPr kumimoji="0" lang="ko-KR" altLang="en-US" sz="1800" dirty="0">
                <a:latin typeface="Consolas" panose="020B0609020204030204" pitchFamily="49" charset="0"/>
              </a:rPr>
              <a:t>는 선언과 동시에 초기화가 아닌 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</a:rPr>
              <a:t>실행시에 다른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텐서를</a:t>
            </a:r>
            <a:r>
              <a:rPr kumimoji="0" lang="ko-KR" altLang="en-US" sz="1800" dirty="0">
                <a:latin typeface="Consolas" panose="020B0609020204030204" pitchFamily="49" charset="0"/>
              </a:rPr>
              <a:t>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할당해야한다</a:t>
            </a:r>
            <a:r>
              <a:rPr kumimoji="0" lang="en-US" altLang="ko-KR" sz="1800" dirty="0">
                <a:latin typeface="Consolas" panose="020B0609020204030204" pitchFamily="49" charset="0"/>
              </a:rPr>
              <a:t>.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Consolas" panose="020B0609020204030204" pitchFamily="49" charset="0"/>
              </a:rPr>
              <a:t>세션 생성시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feed_dict</a:t>
            </a:r>
            <a:r>
              <a:rPr kumimoji="0" lang="ko-KR" altLang="en-US" sz="1800" dirty="0">
                <a:latin typeface="Consolas" panose="020B0609020204030204" pitchFamily="49" charset="0"/>
              </a:rPr>
              <a:t>의 키워드 형태로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텐서를</a:t>
            </a:r>
            <a:r>
              <a:rPr kumimoji="0" lang="ko-KR" altLang="en-US" sz="1800" dirty="0">
                <a:latin typeface="Consolas" panose="020B0609020204030204" pitchFamily="49" charset="0"/>
              </a:rPr>
              <a:t> 할당함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700" dirty="0">
                <a:latin typeface="Consolas" panose="020B0609020204030204" pitchFamily="49" charset="0"/>
              </a:rPr>
              <a:t>X = </a:t>
            </a:r>
            <a:r>
              <a:rPr kumimoji="0" lang="en-US" altLang="ko-KR" sz="1700" dirty="0" err="1">
                <a:latin typeface="Consolas" panose="020B0609020204030204" pitchFamily="49" charset="0"/>
              </a:rPr>
              <a:t>tf.placeholder</a:t>
            </a:r>
            <a:r>
              <a:rPr kumimoji="0" lang="en-US" altLang="ko-KR" sz="1700" dirty="0">
                <a:latin typeface="Consolas" panose="020B0609020204030204" pitchFamily="49" charset="0"/>
              </a:rPr>
              <a:t>(tf.float32,shape = [None],name = </a:t>
            </a:r>
            <a:r>
              <a:rPr kumimoji="0" lang="ko-KR" altLang="en-US" sz="1700" dirty="0">
                <a:latin typeface="Consolas" panose="020B0609020204030204" pitchFamily="49" charset="0"/>
              </a:rPr>
              <a:t>＂</a:t>
            </a:r>
            <a:r>
              <a:rPr kumimoji="0" lang="en-US" altLang="ko-KR" sz="1700" dirty="0">
                <a:latin typeface="Consolas" panose="020B0609020204030204" pitchFamily="49" charset="0"/>
              </a:rPr>
              <a:t>input</a:t>
            </a:r>
            <a:r>
              <a:rPr kumimoji="0" lang="ko-KR" altLang="en-US" sz="1700" dirty="0">
                <a:latin typeface="Consolas" panose="020B0609020204030204" pitchFamily="49" charset="0"/>
              </a:rPr>
              <a:t>＂</a:t>
            </a:r>
            <a:r>
              <a:rPr kumimoji="0" lang="en-US" altLang="ko-KR" sz="1700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700" dirty="0">
                <a:latin typeface="Consolas" panose="020B0609020204030204" pitchFamily="49" charset="0"/>
              </a:rPr>
              <a:t>Y = </a:t>
            </a:r>
            <a:r>
              <a:rPr kumimoji="0" lang="en-US" altLang="ko-KR" sz="1700" dirty="0" err="1">
                <a:latin typeface="Consolas" panose="020B0609020204030204" pitchFamily="49" charset="0"/>
              </a:rPr>
              <a:t>tf.placeholder</a:t>
            </a:r>
            <a:r>
              <a:rPr kumimoji="0" lang="en-US" altLang="ko-KR" sz="1700" dirty="0">
                <a:latin typeface="Consolas" panose="020B0609020204030204" pitchFamily="49" charset="0"/>
              </a:rPr>
              <a:t>(tf.float32,shape = [None],name = </a:t>
            </a:r>
            <a:r>
              <a:rPr kumimoji="0" lang="ko-KR" altLang="en-US" sz="1700" dirty="0">
                <a:latin typeface="Consolas" panose="020B0609020204030204" pitchFamily="49" charset="0"/>
              </a:rPr>
              <a:t>＂</a:t>
            </a:r>
            <a:r>
              <a:rPr kumimoji="0" lang="en-US" altLang="ko-KR" sz="1700" dirty="0">
                <a:latin typeface="Consolas" panose="020B0609020204030204" pitchFamily="49" charset="0"/>
              </a:rPr>
              <a:t>output</a:t>
            </a:r>
            <a:r>
              <a:rPr kumimoji="0" lang="ko-KR" altLang="en-US" sz="1700" dirty="0">
                <a:latin typeface="Consolas" panose="020B0609020204030204" pitchFamily="49" charset="0"/>
              </a:rPr>
              <a:t>＂</a:t>
            </a:r>
            <a:r>
              <a:rPr kumimoji="0" lang="en-US" altLang="ko-KR" sz="1700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7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7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Variable</a:t>
            </a:r>
            <a:r>
              <a:rPr kumimoji="0" lang="ko-KR" altLang="en-US" sz="1800" dirty="0">
                <a:latin typeface="Consolas" panose="020B0609020204030204" pitchFamily="49" charset="0"/>
              </a:rPr>
              <a:t>은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tensorflow</a:t>
            </a:r>
            <a:r>
              <a:rPr kumimoji="0" lang="ko-KR" altLang="en-US" sz="1800" dirty="0">
                <a:latin typeface="Consolas" panose="020B0609020204030204" pitchFamily="49" charset="0"/>
              </a:rPr>
              <a:t>에서 사용하는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변수같은개념</a:t>
            </a:r>
            <a:r>
              <a:rPr kumimoji="0" lang="en-US" altLang="ko-KR" sz="1800" dirty="0">
                <a:latin typeface="Consolas" panose="020B0609020204030204" pitchFamily="49" charset="0"/>
              </a:rPr>
              <a:t>.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Placeholder</a:t>
            </a:r>
            <a:r>
              <a:rPr kumimoji="0" lang="ko-KR" altLang="en-US" sz="1800" dirty="0">
                <a:latin typeface="Consolas" panose="020B0609020204030204" pitchFamily="49" charset="0"/>
              </a:rPr>
              <a:t>와 다르게 선언과 동시에 초기화를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해주어야한다</a:t>
            </a:r>
            <a:r>
              <a:rPr kumimoji="0" lang="en-US" altLang="ko-KR" sz="1800" dirty="0">
                <a:latin typeface="Consolas" panose="020B0609020204030204" pitchFamily="49" charset="0"/>
              </a:rPr>
              <a:t>.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700" dirty="0">
                <a:latin typeface="Consolas" panose="020B0609020204030204" pitchFamily="49" charset="0"/>
              </a:rPr>
              <a:t>w = </a:t>
            </a:r>
            <a:r>
              <a:rPr kumimoji="0" lang="en-US" altLang="ko-KR" sz="1700" dirty="0" err="1">
                <a:latin typeface="Consolas" panose="020B0609020204030204" pitchFamily="49" charset="0"/>
              </a:rPr>
              <a:t>tf.Variable</a:t>
            </a:r>
            <a:r>
              <a:rPr kumimoji="0" lang="en-US" altLang="ko-KR" sz="1700" dirty="0">
                <a:latin typeface="Consolas" panose="020B0609020204030204" pitchFamily="49" charset="0"/>
              </a:rPr>
              <a:t>(</a:t>
            </a:r>
            <a:r>
              <a:rPr kumimoji="0" lang="en-US" altLang="ko-KR" sz="1700" dirty="0" err="1">
                <a:latin typeface="Consolas" panose="020B0609020204030204" pitchFamily="49" charset="0"/>
              </a:rPr>
              <a:t>tf.random_normal</a:t>
            </a:r>
            <a:r>
              <a:rPr kumimoji="0" lang="en-US" altLang="ko-KR" sz="1700" dirty="0">
                <a:latin typeface="Consolas" panose="020B0609020204030204" pitchFamily="49" charset="0"/>
              </a:rPr>
              <a:t>([1]),</a:t>
            </a:r>
            <a:r>
              <a:rPr kumimoji="0" lang="en-US" altLang="ko-KR" sz="1700" dirty="0" err="1">
                <a:latin typeface="Consolas" panose="020B0609020204030204" pitchFamily="49" charset="0"/>
              </a:rPr>
              <a:t>dtype</a:t>
            </a:r>
            <a:r>
              <a:rPr kumimoji="0" lang="en-US" altLang="ko-KR" sz="1700" dirty="0">
                <a:latin typeface="Consolas" panose="020B0609020204030204" pitchFamily="49" charset="0"/>
              </a:rPr>
              <a:t>=tf.float32)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700" dirty="0">
                <a:latin typeface="Consolas" panose="020B0609020204030204" pitchFamily="49" charset="0"/>
              </a:rPr>
              <a:t>b = </a:t>
            </a:r>
            <a:r>
              <a:rPr kumimoji="0" lang="en-US" altLang="ko-KR" sz="1700" dirty="0" err="1">
                <a:latin typeface="Consolas" panose="020B0609020204030204" pitchFamily="49" charset="0"/>
              </a:rPr>
              <a:t>tf.Variable</a:t>
            </a:r>
            <a:r>
              <a:rPr kumimoji="0" lang="en-US" altLang="ko-KR" sz="1700" dirty="0">
                <a:latin typeface="Consolas" panose="020B0609020204030204" pitchFamily="49" charset="0"/>
              </a:rPr>
              <a:t>(</a:t>
            </a:r>
            <a:r>
              <a:rPr kumimoji="0" lang="en-US" altLang="ko-KR" sz="1700" dirty="0" err="1">
                <a:latin typeface="Consolas" panose="020B0609020204030204" pitchFamily="49" charset="0"/>
              </a:rPr>
              <a:t>tf.random_normal</a:t>
            </a:r>
            <a:r>
              <a:rPr kumimoji="0" lang="en-US" altLang="ko-KR" sz="1700" dirty="0">
                <a:latin typeface="Consolas" panose="020B0609020204030204" pitchFamily="49" charset="0"/>
              </a:rPr>
              <a:t>([1]),</a:t>
            </a:r>
            <a:r>
              <a:rPr kumimoji="0" lang="en-US" altLang="ko-KR" sz="1700" dirty="0" err="1">
                <a:latin typeface="Consolas" panose="020B0609020204030204" pitchFamily="49" charset="0"/>
              </a:rPr>
              <a:t>dtype</a:t>
            </a:r>
            <a:r>
              <a:rPr kumimoji="0" lang="en-US" altLang="ko-KR" sz="1700" dirty="0">
                <a:latin typeface="Consolas" panose="020B0609020204030204" pitchFamily="49" charset="0"/>
              </a:rPr>
              <a:t>=tf.float32)</a:t>
            </a:r>
          </a:p>
        </p:txBody>
      </p:sp>
    </p:spTree>
    <p:extLst>
      <p:ext uri="{BB962C8B-B14F-4D97-AF65-F5344CB8AC3E}">
        <p14:creationId xmlns:p14="http://schemas.microsoft.com/office/powerpoint/2010/main" val="196961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학습 준비</a:t>
            </a:r>
            <a:r>
              <a:rPr lang="en-US" altLang="ko-KR" dirty="0"/>
              <a:t>(2)</a:t>
            </a:r>
          </a:p>
          <a:p>
            <a:pPr lvl="1"/>
            <a:endParaRPr lang="en-US" altLang="ko-K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772816"/>
            <a:ext cx="7776543" cy="455178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#</a:t>
            </a:r>
            <a:r>
              <a:rPr kumimoji="0" lang="ko-KR" altLang="en-US" sz="1800" dirty="0">
                <a:latin typeface="Consolas" panose="020B0609020204030204" pitchFamily="49" charset="0"/>
              </a:rPr>
              <a:t>선형적인 형태의 데이터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func</a:t>
            </a:r>
            <a:r>
              <a:rPr kumimoji="0" lang="en-US" altLang="ko-KR" sz="1800" dirty="0">
                <a:latin typeface="Consolas" panose="020B0609020204030204" pitchFamily="49" charset="0"/>
              </a:rPr>
              <a:t> = x*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w+b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#</a:t>
            </a:r>
            <a:r>
              <a:rPr kumimoji="0" lang="ko-KR" altLang="en-US" sz="1800" dirty="0">
                <a:latin typeface="Consolas" panose="020B0609020204030204" pitchFamily="49" charset="0"/>
              </a:rPr>
              <a:t>실제의 데이터와 얼마나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차이가나는가</a:t>
            </a:r>
            <a:r>
              <a:rPr kumimoji="0" lang="ko-KR" altLang="en-US" sz="1800" dirty="0">
                <a:latin typeface="Consolas" panose="020B0609020204030204" pitchFamily="49" charset="0"/>
              </a:rPr>
              <a:t> </a:t>
            </a:r>
            <a:r>
              <a:rPr kumimoji="0" lang="en-US" altLang="ko-KR" sz="1800" dirty="0">
                <a:latin typeface="Consolas" panose="020B0609020204030204" pitchFamily="49" charset="0"/>
              </a:rPr>
              <a:t>-&gt; cost</a:t>
            </a:r>
            <a:r>
              <a:rPr kumimoji="0" lang="ko-KR" altLang="en-US" sz="1800" dirty="0">
                <a:latin typeface="Consolas" panose="020B0609020204030204" pitchFamily="49" charset="0"/>
              </a:rPr>
              <a:t>값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Cost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tf.reduce_mean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tf.square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func</a:t>
            </a:r>
            <a:r>
              <a:rPr kumimoji="0" lang="en-US" altLang="ko-KR" sz="1800" dirty="0">
                <a:latin typeface="Consolas" panose="020B0609020204030204" pitchFamily="49" charset="0"/>
              </a:rPr>
              <a:t>-y))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#cost</a:t>
            </a:r>
            <a:r>
              <a:rPr kumimoji="0" lang="ko-KR" altLang="en-US" sz="1800" dirty="0">
                <a:latin typeface="Consolas" panose="020B0609020204030204" pitchFamily="49" charset="0"/>
              </a:rPr>
              <a:t>가 </a:t>
            </a:r>
            <a:r>
              <a:rPr kumimoji="0" lang="ko-KR" altLang="en-US" sz="1800" dirty="0" err="1">
                <a:latin typeface="Consolas" panose="020B0609020204030204" pitchFamily="49" charset="0"/>
              </a:rPr>
              <a:t>최소가되는</a:t>
            </a:r>
            <a:r>
              <a:rPr kumimoji="0" lang="ko-KR" altLang="en-US" sz="1800" dirty="0">
                <a:latin typeface="Consolas" panose="020B0609020204030204" pitchFamily="49" charset="0"/>
              </a:rPr>
              <a:t> 시점을 찾음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optimizer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tf.train.AdamOptimizer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learning_rate</a:t>
            </a:r>
            <a:r>
              <a:rPr kumimoji="0" lang="en-US" altLang="ko-KR" sz="1800" dirty="0">
                <a:latin typeface="Consolas" panose="020B0609020204030204" pitchFamily="49" charset="0"/>
              </a:rPr>
              <a:t> = 0.1)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train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optimizer.minimize</a:t>
            </a:r>
            <a:r>
              <a:rPr kumimoji="0" lang="en-US" altLang="ko-KR" sz="1800" dirty="0">
                <a:latin typeface="Consolas" panose="020B0609020204030204" pitchFamily="49" charset="0"/>
              </a:rPr>
              <a:t>(cost)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sess</a:t>
            </a:r>
            <a:r>
              <a:rPr kumimoji="0" lang="en-US" altLang="ko-KR" sz="1800" dirty="0">
                <a:latin typeface="Consolas" panose="020B0609020204030204" pitchFamily="49" charset="0"/>
              </a:rPr>
              <a:t>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tf.Session</a:t>
            </a:r>
            <a:r>
              <a:rPr kumimoji="0" lang="en-US" altLang="ko-KR" sz="1800" dirty="0">
                <a:latin typeface="Consolas" panose="020B0609020204030204" pitchFamily="49" charset="0"/>
              </a:rPr>
              <a:t>()</a:t>
            </a:r>
            <a:br>
              <a:rPr kumimoji="0" lang="en-US" altLang="ko-KR" sz="1800" dirty="0">
                <a:latin typeface="Consolas" panose="020B0609020204030204" pitchFamily="49" charset="0"/>
              </a:rPr>
            </a:br>
            <a:r>
              <a:rPr kumimoji="0" lang="en-US" altLang="ko-KR" sz="1800" dirty="0">
                <a:latin typeface="Consolas" panose="020B0609020204030204" pitchFamily="49" charset="0"/>
              </a:rPr>
              <a:t>#</a:t>
            </a:r>
            <a:r>
              <a:rPr kumimoji="0" lang="ko-KR" altLang="en-US" sz="1800" dirty="0">
                <a:latin typeface="Consolas" panose="020B0609020204030204" pitchFamily="49" charset="0"/>
              </a:rPr>
              <a:t>그래프 실행</a:t>
            </a: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tf.global_variables_initializer</a:t>
            </a:r>
            <a:r>
              <a:rPr kumimoji="0" lang="en-US" altLang="ko-KR" sz="1800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50931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학습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991" y="1700808"/>
            <a:ext cx="7560841" cy="477710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for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600" dirty="0">
                <a:latin typeface="Consolas" panose="020B0609020204030204" pitchFamily="49" charset="0"/>
              </a:rPr>
              <a:t> in range(2000):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#train</a:t>
            </a:r>
            <a:r>
              <a:rPr kumimoji="0" lang="ko-KR" altLang="en-US" sz="1600" dirty="0">
                <a:latin typeface="Consolas" panose="020B0609020204030204" pitchFamily="49" charset="0"/>
              </a:rPr>
              <a:t>그래프 </a:t>
            </a:r>
            <a:r>
              <a:rPr kumimoji="0" lang="ko-KR" altLang="en-US" sz="1600" dirty="0" err="1">
                <a:latin typeface="Consolas" panose="020B0609020204030204" pitchFamily="49" charset="0"/>
              </a:rPr>
              <a:t>실행시</a:t>
            </a:r>
            <a:r>
              <a:rPr kumimoji="0" lang="ko-KR" altLang="en-US" sz="1600" dirty="0">
                <a:latin typeface="Consolas" panose="020B0609020204030204" pitchFamily="49" charset="0"/>
              </a:rPr>
              <a:t> </a:t>
            </a:r>
            <a:r>
              <a:rPr kumimoji="0" lang="en-US" altLang="ko-KR" sz="1600" dirty="0">
                <a:latin typeface="Consolas" panose="020B0609020204030204" pitchFamily="49" charset="0"/>
              </a:rPr>
              <a:t>placeholder</a:t>
            </a:r>
            <a:r>
              <a:rPr kumimoji="0" lang="ko-KR" altLang="en-US" sz="1600" dirty="0">
                <a:latin typeface="Consolas" panose="020B0609020204030204" pitchFamily="49" charset="0"/>
              </a:rPr>
              <a:t>에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x,y</a:t>
            </a:r>
            <a:r>
              <a:rPr kumimoji="0" lang="en-US" altLang="ko-KR" sz="1600" dirty="0">
                <a:latin typeface="Consolas" panose="020B0609020204030204" pitchFamily="49" charset="0"/>
              </a:rPr>
              <a:t> </a:t>
            </a:r>
            <a:r>
              <a:rPr kumimoji="0" lang="ko-KR" altLang="en-US" sz="1600" dirty="0" err="1">
                <a:latin typeface="Consolas" panose="020B0609020204030204" pitchFamily="49" charset="0"/>
              </a:rPr>
              <a:t>텐서</a:t>
            </a:r>
            <a:r>
              <a:rPr kumimoji="0" lang="ko-KR" altLang="en-US" sz="1600" dirty="0">
                <a:latin typeface="Consolas" panose="020B0609020204030204" pitchFamily="49" charset="0"/>
              </a:rPr>
              <a:t> 할당</a:t>
            </a:r>
            <a:endParaRPr kumimoji="0" lang="en-US" altLang="ko-KR" sz="16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train,feed_dict</a:t>
            </a:r>
            <a:r>
              <a:rPr kumimoji="0" lang="en-US" altLang="ko-KR" sz="1600" dirty="0">
                <a:latin typeface="Consolas" panose="020B0609020204030204" pitchFamily="49" charset="0"/>
              </a:rPr>
              <a:t>={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x:train_x,y:train_y</a:t>
            </a:r>
            <a:r>
              <a:rPr kumimoji="0" lang="en-US" altLang="ko-KR" sz="1600" dirty="0">
                <a:latin typeface="Consolas" panose="020B0609020204030204" pitchFamily="49" charset="0"/>
              </a:rPr>
              <a:t>})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latin typeface="Consolas" panose="020B0609020204030204" pitchFamily="49" charset="0"/>
              </a:rPr>
              <a:t>expected_test</a:t>
            </a:r>
            <a:r>
              <a:rPr kumimoji="0" lang="en-US" altLang="ko-KR" sz="1600" dirty="0">
                <a:latin typeface="Consolas" panose="020B06090202040302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for k in range(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len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test_x</a:t>
            </a:r>
            <a:r>
              <a:rPr kumimoji="0" lang="en-US" altLang="ko-KR" sz="1600" dirty="0">
                <a:latin typeface="Consolas" panose="020B0609020204030204" pitchFamily="49" charset="0"/>
              </a:rPr>
              <a:t>)):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ex_test</a:t>
            </a:r>
            <a:r>
              <a:rPr kumimoji="0" lang="en-US" altLang="ko-KR" sz="1600" dirty="0">
                <a:latin typeface="Consolas" panose="020B0609020204030204" pitchFamily="49" charset="0"/>
              </a:rPr>
              <a:t> =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func,feed_dict</a:t>
            </a:r>
            <a:r>
              <a:rPr kumimoji="0" lang="en-US" altLang="ko-KR" sz="1600" dirty="0">
                <a:latin typeface="Consolas" panose="020B0609020204030204" pitchFamily="49" charset="0"/>
              </a:rPr>
              <a:t>={x:[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test_x</a:t>
            </a:r>
            <a:r>
              <a:rPr kumimoji="0" lang="en-US" altLang="ko-KR" sz="1600" dirty="0">
                <a:latin typeface="Consolas" panose="020B0609020204030204" pitchFamily="49" charset="0"/>
              </a:rPr>
              <a:t>[k]]})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expected_test.append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ex_test</a:t>
            </a:r>
            <a:r>
              <a:rPr kumimoji="0" lang="en-US" altLang="ko-KR" sz="1600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latin typeface="Consolas" panose="020B0609020204030204" pitchFamily="49" charset="0"/>
              </a:rPr>
              <a:t>plt.plot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expected_test,color</a:t>
            </a:r>
            <a:r>
              <a:rPr kumimoji="0" lang="en-US" altLang="ko-KR" sz="1600" dirty="0">
                <a:latin typeface="Consolas" panose="020B0609020204030204" pitchFamily="49" charset="0"/>
              </a:rPr>
              <a:t>="red")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latin typeface="Consolas" panose="020B0609020204030204" pitchFamily="49" charset="0"/>
              </a:rPr>
              <a:t>plt.plot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test_y,color</a:t>
            </a:r>
            <a:r>
              <a:rPr kumimoji="0" lang="en-US" altLang="ko-KR" sz="1600" dirty="0">
                <a:latin typeface="Consolas" panose="020B0609020204030204" pitchFamily="49" charset="0"/>
              </a:rPr>
              <a:t>="blue")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latin typeface="Consolas" panose="020B0609020204030204" pitchFamily="49" charset="0"/>
              </a:rPr>
              <a:t>plt.title</a:t>
            </a:r>
            <a:r>
              <a:rPr kumimoji="0" lang="en-US" altLang="ko-KR" sz="1600" dirty="0">
                <a:latin typeface="Consolas" panose="020B0609020204030204" pitchFamily="49" charset="0"/>
              </a:rPr>
              <a:t>("first test graph")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latin typeface="Consolas" panose="020B0609020204030204" pitchFamily="49" charset="0"/>
              </a:rPr>
              <a:t>plt.show</a:t>
            </a:r>
            <a:r>
              <a:rPr kumimoji="0" lang="en-US" altLang="ko-KR" sz="1600" dirty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#test x</a:t>
            </a:r>
            <a:r>
              <a:rPr kumimoji="0" lang="ko-KR" altLang="en-US" sz="1600" dirty="0">
                <a:latin typeface="Consolas" panose="020B0609020204030204" pitchFamily="49" charset="0"/>
              </a:rPr>
              <a:t>값 </a:t>
            </a:r>
            <a:r>
              <a:rPr kumimoji="0" lang="en-US" altLang="ko-KR" sz="1600" dirty="0">
                <a:latin typeface="Consolas" panose="020B0609020204030204" pitchFamily="49" charset="0"/>
              </a:rPr>
              <a:t>input</a:t>
            </a:r>
            <a:r>
              <a:rPr kumimoji="0" lang="ko-KR" altLang="en-US" sz="1600" dirty="0">
                <a:latin typeface="Consolas" panose="020B0609020204030204" pitchFamily="49" charset="0"/>
              </a:rPr>
              <a:t>시에 출력 값 확인 후</a:t>
            </a:r>
            <a:r>
              <a:rPr kumimoji="0" lang="en-US" altLang="ko-KR" sz="1600" dirty="0">
                <a:latin typeface="Consolas" panose="020B0609020204030204" pitchFamily="49" charset="0"/>
              </a:rPr>
              <a:t> </a:t>
            </a:r>
            <a:r>
              <a:rPr kumimoji="0" lang="ko-KR" altLang="en-US" sz="1600" dirty="0">
                <a:latin typeface="Consolas" panose="020B0609020204030204" pitchFamily="49" charset="0"/>
              </a:rPr>
              <a:t>비교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latin typeface="Consolas" panose="020B0609020204030204" pitchFamily="49" charset="0"/>
              </a:rPr>
              <a:t>b_num</a:t>
            </a:r>
            <a:r>
              <a:rPr kumimoji="0" lang="en-US" altLang="ko-KR" sz="1600" dirty="0">
                <a:latin typeface="Consolas" panose="020B0609020204030204" pitchFamily="49" charset="0"/>
              </a:rPr>
              <a:t> = [300,301,302,303,304,305,306,307,308,309,310]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for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600" dirty="0">
                <a:latin typeface="Consolas" panose="020B0609020204030204" pitchFamily="49" charset="0"/>
              </a:rPr>
              <a:t> in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b_num</a:t>
            </a:r>
            <a:r>
              <a:rPr kumimoji="0" lang="en-US" altLang="ko-KR" sz="1600" dirty="0">
                <a:latin typeface="Consolas" panose="020B0609020204030204" pitchFamily="49" charset="0"/>
              </a:rPr>
              <a:t>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k =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func,feed_dict</a:t>
            </a:r>
            <a:r>
              <a:rPr kumimoji="0" lang="en-US" altLang="ko-KR" sz="1600" dirty="0">
                <a:latin typeface="Consolas" panose="020B0609020204030204" pitchFamily="49" charset="0"/>
              </a:rPr>
              <a:t>={x:[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600" dirty="0">
                <a:latin typeface="Consolas" panose="020B0609020204030204" pitchFamily="49" charset="0"/>
              </a:rPr>
              <a:t>]})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print(k)</a:t>
            </a:r>
          </a:p>
        </p:txBody>
      </p:sp>
    </p:spTree>
    <p:extLst>
      <p:ext uri="{BB962C8B-B14F-4D97-AF65-F5344CB8AC3E}">
        <p14:creationId xmlns:p14="http://schemas.microsoft.com/office/powerpoint/2010/main" val="84014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학습 결과</a:t>
            </a:r>
            <a:r>
              <a:rPr lang="en-US" altLang="ko-KR" dirty="0"/>
              <a:t>&amp;&amp;</a:t>
            </a:r>
            <a:r>
              <a:rPr lang="ko-KR" altLang="en-US" dirty="0"/>
              <a:t>비교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5F36900-D385-403A-A9BC-DC000B34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1823040"/>
            <a:ext cx="3311277" cy="419824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Text.csv</a:t>
            </a:r>
            <a:r>
              <a:rPr kumimoji="0" lang="ko-KR" altLang="en-US" sz="1600" dirty="0">
                <a:latin typeface="Consolas" panose="020B0609020204030204" pitchFamily="49" charset="0"/>
              </a:rPr>
              <a:t>의 </a:t>
            </a:r>
            <a:r>
              <a:rPr kumimoji="0" lang="en-US" altLang="ko-KR" sz="1600" dirty="0">
                <a:latin typeface="Consolas" panose="020B0609020204030204" pitchFamily="49" charset="0"/>
              </a:rPr>
              <a:t>x</a:t>
            </a:r>
            <a:r>
              <a:rPr kumimoji="0" lang="ko-KR" altLang="en-US" sz="1600" dirty="0">
                <a:latin typeface="Consolas" panose="020B0609020204030204" pitchFamily="49" charset="0"/>
              </a:rPr>
              <a:t>값에 따른 </a:t>
            </a:r>
            <a:endParaRPr kumimoji="0" lang="en-US" altLang="ko-KR" sz="16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dirty="0">
                <a:latin typeface="Consolas" panose="020B0609020204030204" pitchFamily="49" charset="0"/>
              </a:rPr>
              <a:t>원래의 출력 값 파란색</a:t>
            </a:r>
            <a:endParaRPr kumimoji="0" lang="en-US" altLang="ko-KR" sz="16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dirty="0">
                <a:latin typeface="Consolas" panose="020B0609020204030204" pitchFamily="49" charset="0"/>
              </a:rPr>
              <a:t>예측한 출력 값 빨간색</a:t>
            </a:r>
            <a:endParaRPr kumimoji="0" lang="en-US" altLang="ko-KR" sz="16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Test</a:t>
            </a:r>
            <a:r>
              <a:rPr kumimoji="0" lang="ko-KR" altLang="en-US" sz="1600" dirty="0">
                <a:latin typeface="Consolas" panose="020B0609020204030204" pitchFamily="49" charset="0"/>
              </a:rPr>
              <a:t>파일</a:t>
            </a:r>
            <a:r>
              <a:rPr kumimoji="0" lang="en-US" altLang="ko-KR" sz="1600" dirty="0">
                <a:latin typeface="Consolas" panose="020B0609020204030204" pitchFamily="49" charset="0"/>
              </a:rPr>
              <a:t>x</a:t>
            </a:r>
            <a:r>
              <a:rPr kumimoji="0" lang="ko-KR" altLang="en-US" sz="1600" dirty="0">
                <a:latin typeface="Consolas" panose="020B0609020204030204" pitchFamily="49" charset="0"/>
              </a:rPr>
              <a:t>값 </a:t>
            </a:r>
            <a:r>
              <a:rPr kumimoji="0" lang="en-US" altLang="ko-KR" sz="1600" dirty="0">
                <a:latin typeface="Consolas" panose="020B0609020204030204" pitchFamily="49" charset="0"/>
              </a:rPr>
              <a:t>input</a:t>
            </a:r>
            <a:r>
              <a:rPr kumimoji="0" lang="ko-KR" altLang="en-US" sz="1600" dirty="0">
                <a:latin typeface="Consolas" panose="020B0609020204030204" pitchFamily="49" charset="0"/>
              </a:rPr>
              <a:t>으로 </a:t>
            </a:r>
            <a:r>
              <a:rPr kumimoji="0" lang="ko-KR" altLang="en-US" sz="1600" dirty="0" err="1">
                <a:latin typeface="Consolas" panose="020B0609020204030204" pitchFamily="49" charset="0"/>
              </a:rPr>
              <a:t>넣을시</a:t>
            </a:r>
            <a:endParaRPr kumimoji="0" lang="en-US" altLang="ko-KR" sz="16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dirty="0">
                <a:latin typeface="Consolas" panose="020B0609020204030204" pitchFamily="49" charset="0"/>
              </a:rPr>
              <a:t>출력 값들과 실제 </a:t>
            </a:r>
            <a:r>
              <a:rPr kumimoji="0" lang="en-US" altLang="ko-KR" sz="1600" dirty="0">
                <a:latin typeface="Consolas" panose="020B0609020204030204" pitchFamily="49" charset="0"/>
              </a:rPr>
              <a:t>x</a:t>
            </a:r>
            <a:r>
              <a:rPr kumimoji="0" lang="ko-KR" altLang="en-US" sz="1600" dirty="0" err="1">
                <a:latin typeface="Consolas" panose="020B0609020204030204" pitchFamily="49" charset="0"/>
              </a:rPr>
              <a:t>값에따른</a:t>
            </a:r>
            <a:r>
              <a:rPr kumimoji="0" lang="ko-KR" altLang="en-US" sz="1600" dirty="0">
                <a:latin typeface="Consolas" panose="020B0609020204030204" pitchFamily="49" charset="0"/>
              </a:rPr>
              <a:t> </a:t>
            </a:r>
            <a:r>
              <a:rPr kumimoji="0" lang="en-US" altLang="ko-KR" sz="1600" dirty="0">
                <a:latin typeface="Consolas" panose="020B0609020204030204" pitchFamily="49" charset="0"/>
              </a:rPr>
              <a:t>y</a:t>
            </a:r>
            <a:r>
              <a:rPr kumimoji="0" lang="ko-KR" altLang="en-US" sz="1600" dirty="0">
                <a:latin typeface="Consolas" panose="020B0609020204030204" pitchFamily="49" charset="0"/>
              </a:rPr>
              <a:t>값</a:t>
            </a:r>
            <a:endParaRPr kumimoji="0"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8406E-63AB-47C2-94FE-D87793C4A38D}"/>
              </a:ext>
            </a:extLst>
          </p:cNvPr>
          <p:cNvSpPr txBox="1"/>
          <p:nvPr/>
        </p:nvSpPr>
        <p:spPr>
          <a:xfrm>
            <a:off x="4805300" y="3759994"/>
            <a:ext cx="3079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	</a:t>
            </a:r>
            <a:r>
              <a:rPr lang="ko-KR" altLang="en-US" sz="1600" dirty="0"/>
              <a:t>예측</a:t>
            </a:r>
            <a:r>
              <a:rPr lang="en-US" altLang="ko-KR" sz="1600" dirty="0"/>
              <a:t>Y	     </a:t>
            </a:r>
            <a:r>
              <a:rPr lang="ko-KR" altLang="en-US" sz="1600" dirty="0"/>
              <a:t>실제</a:t>
            </a:r>
            <a:r>
              <a:rPr lang="en-US" altLang="ko-KR" sz="1600" dirty="0"/>
              <a:t>Y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7D3295-368F-4AEF-9F3E-8D363E0A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1238667"/>
            <a:ext cx="3876675" cy="26003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874324A-AC31-4E64-B6B6-6D621E8F8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82" y="4085855"/>
            <a:ext cx="742950" cy="23050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FBDADBB-A1DA-4F72-8A95-AB368C1B5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284" y="4085855"/>
            <a:ext cx="704850" cy="23336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D7C34E8-5B0F-4B04-AEE0-C1724C7FE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705" y="4085855"/>
            <a:ext cx="1076325" cy="242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6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실제값과</a:t>
            </a:r>
            <a:r>
              <a:rPr lang="ko-KR" altLang="en-US" dirty="0"/>
              <a:t> </a:t>
            </a:r>
            <a:r>
              <a:rPr lang="ko-KR" altLang="en-US" dirty="0" err="1"/>
              <a:t>예측값의</a:t>
            </a:r>
            <a:r>
              <a:rPr lang="ko-KR" altLang="en-US" dirty="0"/>
              <a:t> 차이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991" y="2038609"/>
            <a:ext cx="7991475" cy="44393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latin typeface="Consolas" panose="020B0609020204030204" pitchFamily="49" charset="0"/>
              </a:rPr>
              <a:t>error_g</a:t>
            </a:r>
            <a:r>
              <a:rPr kumimoji="0" lang="en-US" altLang="ko-KR" sz="1600" dirty="0">
                <a:latin typeface="Consolas" panose="020B06090202040302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for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600" dirty="0">
                <a:latin typeface="Consolas" panose="020B0609020204030204" pitchFamily="49" charset="0"/>
              </a:rPr>
              <a:t> in range(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len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test_x</a:t>
            </a:r>
            <a:r>
              <a:rPr kumimoji="0" lang="en-US" altLang="ko-KR" sz="1600" dirty="0">
                <a:latin typeface="Consolas" panose="020B0609020204030204" pitchFamily="49" charset="0"/>
              </a:rPr>
              <a:t>)):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pri_d</a:t>
            </a:r>
            <a:r>
              <a:rPr kumimoji="0" lang="en-US" altLang="ko-KR" sz="1600" dirty="0">
                <a:latin typeface="Consolas" panose="020B0609020204030204" pitchFamily="49" charset="0"/>
              </a:rPr>
              <a:t> =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func,feed_dict</a:t>
            </a:r>
            <a:r>
              <a:rPr kumimoji="0" lang="en-US" altLang="ko-KR" sz="1600" dirty="0">
                <a:latin typeface="Consolas" panose="020B0609020204030204" pitchFamily="49" charset="0"/>
              </a:rPr>
              <a:t>={x:[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test_x</a:t>
            </a:r>
            <a:r>
              <a:rPr kumimoji="0" lang="en-US" altLang="ko-KR" sz="1600" dirty="0">
                <a:latin typeface="Consolas" panose="020B0609020204030204" pitchFamily="49" charset="0"/>
              </a:rPr>
              <a:t>[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600" dirty="0">
                <a:latin typeface="Consolas" panose="020B0609020204030204" pitchFamily="49" charset="0"/>
              </a:rPr>
              <a:t>]]})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error_cost</a:t>
            </a:r>
            <a:r>
              <a:rPr kumimoji="0" lang="en-US" altLang="ko-KR" sz="1600" dirty="0">
                <a:latin typeface="Consolas" panose="020B0609020204030204" pitchFamily="49" charset="0"/>
              </a:rPr>
              <a:t> = 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pri_d</a:t>
            </a:r>
            <a:r>
              <a:rPr kumimoji="0" lang="en-US" altLang="ko-KR" sz="1600" dirty="0">
                <a:latin typeface="Consolas" panose="020B0609020204030204" pitchFamily="49" charset="0"/>
              </a:rPr>
              <a:t>) -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test_y</a:t>
            </a:r>
            <a:r>
              <a:rPr kumimoji="0" lang="en-US" altLang="ko-KR" sz="1600" dirty="0">
                <a:latin typeface="Consolas" panose="020B0609020204030204" pitchFamily="49" charset="0"/>
              </a:rPr>
              <a:t>[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600" dirty="0">
                <a:latin typeface="Consolas" panose="020B0609020204030204" pitchFamily="49" charset="0"/>
              </a:rPr>
              <a:t>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error_g.append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error_cost</a:t>
            </a:r>
            <a:r>
              <a:rPr kumimoji="0" lang="en-US" altLang="ko-KR" sz="1600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latin typeface="Consolas" panose="020B0609020204030204" pitchFamily="49" charset="0"/>
              </a:rPr>
              <a:t>   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latin typeface="Consolas" panose="020B0609020204030204" pitchFamily="49" charset="0"/>
              </a:rPr>
              <a:t>plt.plot</a:t>
            </a:r>
            <a:r>
              <a:rPr kumimoji="0" lang="en-US" altLang="ko-KR" sz="1600" dirty="0">
                <a:latin typeface="Consolas" panose="020B0609020204030204" pitchFamily="49" charset="0"/>
              </a:rPr>
              <a:t>(</a:t>
            </a:r>
            <a:r>
              <a:rPr kumimoji="0" lang="en-US" altLang="ko-KR" sz="1600" dirty="0" err="1">
                <a:latin typeface="Consolas" panose="020B0609020204030204" pitchFamily="49" charset="0"/>
              </a:rPr>
              <a:t>error_g,'red</a:t>
            </a:r>
            <a:r>
              <a:rPr kumimoji="0" lang="en-US" altLang="ko-KR" sz="1600" dirty="0">
                <a:latin typeface="Consolas" panose="020B0609020204030204" pitchFamily="49" charset="0"/>
              </a:rPr>
              <a:t>')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latin typeface="Consolas" panose="020B0609020204030204" pitchFamily="49" charset="0"/>
              </a:rPr>
              <a:t>plt.ylim</a:t>
            </a:r>
            <a:r>
              <a:rPr kumimoji="0" lang="en-US" altLang="ko-KR" sz="1600" dirty="0">
                <a:latin typeface="Consolas" panose="020B0609020204030204" pitchFamily="49" charset="0"/>
              </a:rPr>
              <a:t>(-20,20)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latin typeface="Consolas" panose="020B0609020204030204" pitchFamily="49" charset="0"/>
              </a:rPr>
              <a:t>plt.title</a:t>
            </a:r>
            <a:r>
              <a:rPr kumimoji="0" lang="en-US" altLang="ko-KR" sz="1600" dirty="0">
                <a:latin typeface="Consolas" panose="020B0609020204030204" pitchFamily="49" charset="0"/>
              </a:rPr>
              <a:t>("error cost")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err="1">
                <a:latin typeface="Consolas" panose="020B0609020204030204" pitchFamily="49" charset="0"/>
              </a:rPr>
              <a:t>plt.show</a:t>
            </a:r>
            <a:r>
              <a:rPr kumimoji="0" lang="en-US" altLang="ko-KR" sz="16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C8B021-4F20-489E-9E76-F91C6D2F8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041" y="3944259"/>
            <a:ext cx="3781425" cy="2533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A7B1F8-C59A-44B4-893E-2B3D02CB43CE}"/>
              </a:ext>
            </a:extLst>
          </p:cNvPr>
          <p:cNvSpPr txBox="1"/>
          <p:nvPr/>
        </p:nvSpPr>
        <p:spPr>
          <a:xfrm>
            <a:off x="5940152" y="3573439"/>
            <a:ext cx="350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거의 </a:t>
            </a:r>
            <a:r>
              <a:rPr lang="en-US" altLang="ko-KR" sz="1800" dirty="0"/>
              <a:t>+5,-5</a:t>
            </a:r>
            <a:r>
              <a:rPr lang="ko-KR" altLang="en-US" sz="1800" dirty="0" err="1"/>
              <a:t>미만의차이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258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B4C452B-55D5-41BB-85F3-792870B6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A9335C-47D3-49EE-B198-D01B029EB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052736"/>
            <a:ext cx="4343400" cy="55505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FBE64B-27FC-484D-B2C7-F21626E95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050" y="1061281"/>
            <a:ext cx="3649414" cy="55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2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9297</TotalTime>
  <Words>624</Words>
  <Application>Microsoft Office PowerPoint</Application>
  <PresentationFormat>화면 슬라이드 쇼(4:3)</PresentationFormat>
  <Paragraphs>95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Consolas</vt:lpstr>
      <vt:lpstr>Times New Roman</vt:lpstr>
      <vt:lpstr>Wingdings</vt:lpstr>
      <vt:lpstr>Default Theme</vt:lpstr>
      <vt:lpstr>텐서플로우 기초 연습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소스코드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한설 고</cp:lastModifiedBy>
  <cp:revision>341</cp:revision>
  <cp:lastPrinted>2016-11-01T07:29:09Z</cp:lastPrinted>
  <dcterms:created xsi:type="dcterms:W3CDTF">2013-09-09T21:16:08Z</dcterms:created>
  <dcterms:modified xsi:type="dcterms:W3CDTF">2019-01-04T05:59:24Z</dcterms:modified>
</cp:coreProperties>
</file>