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0"/>
  </p:notesMasterIdLst>
  <p:sldIdLst>
    <p:sldId id="256" r:id="rId2"/>
    <p:sldId id="275" r:id="rId3"/>
    <p:sldId id="394" r:id="rId4"/>
    <p:sldId id="395" r:id="rId5"/>
    <p:sldId id="396" r:id="rId6"/>
    <p:sldId id="398" r:id="rId7"/>
    <p:sldId id="397" r:id="rId8"/>
    <p:sldId id="393" r:id="rId9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CC99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49" autoAdjust="0"/>
    <p:restoredTop sz="94614" autoAdjust="0"/>
  </p:normalViewPr>
  <p:slideViewPr>
    <p:cSldViewPr>
      <p:cViewPr varScale="1">
        <p:scale>
          <a:sx n="98" d="100"/>
          <a:sy n="98" d="100"/>
        </p:scale>
        <p:origin x="61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 err="1">
                <a:latin typeface="HY헤드라인M"/>
                <a:ea typeface="HY헤드라인M"/>
              </a:rPr>
              <a:t>고한설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: rhgkstjf@naver.com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 err="1">
                <a:latin typeface="HY헤드라인M"/>
                <a:ea typeface="HY헤드라인M"/>
              </a:rPr>
              <a:t>이한범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: vkak006@naver.com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비선형 데이터 학습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 err="1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고한설</a:t>
            </a:r>
            <a:endParaRPr lang="en-US" altLang="ko-KR" dirty="0"/>
          </a:p>
          <a:p>
            <a:r>
              <a:rPr lang="en-US" altLang="ko-KR" dirty="0"/>
              <a:t>19.01.14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en-US" altLang="ko-KR" dirty="0"/>
              <a:t>Csv</a:t>
            </a:r>
            <a:r>
              <a:rPr lang="ko-KR" altLang="en-US" dirty="0"/>
              <a:t> 읽기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3FBC20-3C53-4941-ADB7-417BAED28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7" y="1772816"/>
            <a:ext cx="7271717" cy="468052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latin typeface="Consolas" panose="020B0609020204030204" pitchFamily="49" charset="0"/>
              </a:rPr>
              <a:t>num = 0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 err="1">
                <a:latin typeface="Consolas" panose="020B0609020204030204" pitchFamily="49" charset="0"/>
              </a:rPr>
              <a:t>train_x</a:t>
            </a:r>
            <a:r>
              <a:rPr kumimoji="0" lang="en-US" altLang="ko-KR" sz="1800" dirty="0">
                <a:latin typeface="Consolas" panose="020B0609020204030204" pitchFamily="49" charset="0"/>
              </a:rPr>
              <a:t> = []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 err="1">
                <a:latin typeface="Consolas" panose="020B0609020204030204" pitchFamily="49" charset="0"/>
              </a:rPr>
              <a:t>train_y</a:t>
            </a:r>
            <a:r>
              <a:rPr kumimoji="0" lang="en-US" altLang="ko-KR" sz="1800" dirty="0">
                <a:latin typeface="Consolas" panose="020B0609020204030204" pitchFamily="49" charset="0"/>
              </a:rPr>
              <a:t> = []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latin typeface="Consolas" panose="020B0609020204030204" pitchFamily="49" charset="0"/>
              </a:rPr>
              <a:t>f = open('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train_not.csv','r',encoding</a:t>
            </a:r>
            <a:r>
              <a:rPr kumimoji="0" lang="en-US" altLang="ko-KR" sz="1800" dirty="0">
                <a:latin typeface="Consolas" panose="020B0609020204030204" pitchFamily="49" charset="0"/>
              </a:rPr>
              <a:t>='utf-8')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 err="1">
                <a:latin typeface="Consolas" panose="020B0609020204030204" pitchFamily="49" charset="0"/>
              </a:rPr>
              <a:t>rdr</a:t>
            </a:r>
            <a:r>
              <a:rPr kumimoji="0" lang="en-US" altLang="ko-KR" sz="1800" dirty="0">
                <a:latin typeface="Consolas" panose="020B0609020204030204" pitchFamily="49" charset="0"/>
              </a:rPr>
              <a:t> = 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csv.reader</a:t>
            </a:r>
            <a:r>
              <a:rPr kumimoji="0" lang="en-US" altLang="ko-KR" sz="1800" dirty="0">
                <a:latin typeface="Consolas" panose="020B0609020204030204" pitchFamily="49" charset="0"/>
              </a:rPr>
              <a:t>(f)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800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latin typeface="Consolas" panose="020B0609020204030204" pitchFamily="49" charset="0"/>
              </a:rPr>
              <a:t>for line in 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rdr</a:t>
            </a:r>
            <a:r>
              <a:rPr kumimoji="0" lang="en-US" altLang="ko-KR" sz="1800" dirty="0">
                <a:latin typeface="Consolas" panose="020B0609020204030204" pitchFamily="49" charset="0"/>
              </a:rPr>
              <a:t>: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latin typeface="Consolas" panose="020B0609020204030204" pitchFamily="49" charset="0"/>
              </a:rPr>
              <a:t>    if num%6 == 0: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latin typeface="Consolas" panose="020B0609020204030204" pitchFamily="49" charset="0"/>
              </a:rPr>
              <a:t>        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train_y.append</a:t>
            </a:r>
            <a:r>
              <a:rPr kumimoji="0" lang="en-US" altLang="ko-KR" sz="1800" dirty="0">
                <a:latin typeface="Consolas" panose="020B0609020204030204" pitchFamily="49" charset="0"/>
              </a:rPr>
              <a:t>(line[1])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latin typeface="Consolas" panose="020B0609020204030204" pitchFamily="49" charset="0"/>
              </a:rPr>
              <a:t>    else: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latin typeface="Consolas" panose="020B0609020204030204" pitchFamily="49" charset="0"/>
              </a:rPr>
              <a:t>        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train_x.append</a:t>
            </a:r>
            <a:r>
              <a:rPr kumimoji="0" lang="en-US" altLang="ko-KR" sz="1800" dirty="0">
                <a:latin typeface="Consolas" panose="020B0609020204030204" pitchFamily="49" charset="0"/>
              </a:rPr>
              <a:t>(line[1])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latin typeface="Consolas" panose="020B0609020204030204" pitchFamily="49" charset="0"/>
              </a:rPr>
              <a:t>    num += 1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latin typeface="Consolas" panose="020B0609020204030204" pitchFamily="49" charset="0"/>
              </a:rPr>
              <a:t>###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latin typeface="Consolas" panose="020B0609020204030204" pitchFamily="49" charset="0"/>
              </a:rPr>
              <a:t>5</a:t>
            </a:r>
            <a:r>
              <a:rPr kumimoji="0" lang="ko-KR" altLang="en-US" sz="1800" dirty="0">
                <a:latin typeface="Consolas" panose="020B0609020204030204" pitchFamily="49" charset="0"/>
              </a:rPr>
              <a:t>개 읽은 값 </a:t>
            </a:r>
            <a:r>
              <a:rPr kumimoji="0" lang="en-US" altLang="ko-KR" sz="1800" dirty="0">
                <a:latin typeface="Consolas" panose="020B0609020204030204" pitchFamily="49" charset="0"/>
                <a:sym typeface="Wingdings" panose="05000000000000000000" pitchFamily="2" charset="2"/>
              </a:rPr>
              <a:t> x  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1800" dirty="0">
                <a:latin typeface="Consolas" panose="020B0609020204030204" pitchFamily="49" charset="0"/>
                <a:sym typeface="Wingdings" panose="05000000000000000000" pitchFamily="2" charset="2"/>
              </a:rPr>
              <a:t>다음 </a:t>
            </a:r>
            <a:r>
              <a:rPr kumimoji="0" lang="en-US" altLang="ko-KR" sz="1800" dirty="0">
                <a:latin typeface="Consolas" panose="020B0609020204030204" pitchFamily="49" charset="0"/>
                <a:sym typeface="Wingdings" panose="05000000000000000000" pitchFamily="2" charset="2"/>
              </a:rPr>
              <a:t>1</a:t>
            </a:r>
            <a:r>
              <a:rPr kumimoji="0" lang="ko-KR" altLang="en-US" sz="1800" dirty="0">
                <a:latin typeface="Consolas" panose="020B0609020204030204" pitchFamily="49" charset="0"/>
                <a:sym typeface="Wingdings" panose="05000000000000000000" pitchFamily="2" charset="2"/>
              </a:rPr>
              <a:t>개 읽은 값 </a:t>
            </a:r>
            <a:r>
              <a:rPr kumimoji="0" lang="en-US" altLang="ko-KR" sz="1800" dirty="0">
                <a:latin typeface="Consolas" panose="020B0609020204030204" pitchFamily="49" charset="0"/>
                <a:sym typeface="Wingdings" panose="05000000000000000000" pitchFamily="2" charset="2"/>
              </a:rPr>
              <a:t> y</a:t>
            </a:r>
            <a:endParaRPr kumimoji="0" lang="en-US" altLang="ko-KR" sz="1800" dirty="0"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12818A2-A19A-4B41-9E5F-5CBDFB854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1221" y="1772816"/>
            <a:ext cx="714375" cy="4572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EF80C7E-0E6E-4E2C-B0AE-C6140BB1C905}"/>
              </a:ext>
            </a:extLst>
          </p:cNvPr>
          <p:cNvSpPr/>
          <p:nvPr/>
        </p:nvSpPr>
        <p:spPr>
          <a:xfrm>
            <a:off x="7591221" y="1772816"/>
            <a:ext cx="724104" cy="1008112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40577DC-A606-4E2C-BBF9-285704E400B6}"/>
              </a:ext>
            </a:extLst>
          </p:cNvPr>
          <p:cNvSpPr/>
          <p:nvPr/>
        </p:nvSpPr>
        <p:spPr>
          <a:xfrm>
            <a:off x="7591221" y="2780928"/>
            <a:ext cx="724103" cy="288032"/>
          </a:xfrm>
          <a:prstGeom prst="rect">
            <a:avLst/>
          </a:prstGeom>
          <a:noFill/>
          <a:ln w="28575" cap="flat" cmpd="sng" algn="ctr">
            <a:solidFill>
              <a:schemeClr val="accent5">
                <a:lumMod val="75000"/>
              </a:schemeClr>
            </a:solidFill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1844240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ko-KR" altLang="en-US" dirty="0"/>
              <a:t>학습 준비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3FBC20-3C53-4941-ADB7-417BAED28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7" y="1772816"/>
            <a:ext cx="7271717" cy="468052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latin typeface="Consolas" panose="020B0609020204030204" pitchFamily="49" charset="0"/>
              </a:rPr>
              <a:t>#</a:t>
            </a:r>
            <a:r>
              <a:rPr kumimoji="0" lang="ko-KR" altLang="en-US" sz="1800" dirty="0" err="1">
                <a:latin typeface="Consolas" panose="020B0609020204030204" pitchFamily="49" charset="0"/>
              </a:rPr>
              <a:t>세션시</a:t>
            </a:r>
            <a:r>
              <a:rPr kumimoji="0" lang="ko-KR" altLang="en-US" sz="1800" dirty="0">
                <a:latin typeface="Consolas" panose="020B0609020204030204" pitchFamily="49" charset="0"/>
              </a:rPr>
              <a:t> </a:t>
            </a:r>
            <a:r>
              <a:rPr kumimoji="0" lang="en-US" altLang="ko-KR" sz="1800" dirty="0">
                <a:latin typeface="Consolas" panose="020B0609020204030204" pitchFamily="49" charset="0"/>
              </a:rPr>
              <a:t>x ,y</a:t>
            </a:r>
            <a:r>
              <a:rPr kumimoji="0" lang="ko-KR" altLang="en-US" sz="1800" dirty="0">
                <a:latin typeface="Consolas" panose="020B0609020204030204" pitchFamily="49" charset="0"/>
              </a:rPr>
              <a:t>는 </a:t>
            </a:r>
            <a:r>
              <a:rPr kumimoji="0" lang="ko-KR" altLang="en-US" sz="1800" dirty="0" err="1">
                <a:latin typeface="Consolas" panose="020B0609020204030204" pitchFamily="49" charset="0"/>
              </a:rPr>
              <a:t>텐서</a:t>
            </a:r>
            <a:r>
              <a:rPr kumimoji="0" lang="ko-KR" altLang="en-US" sz="1800" dirty="0">
                <a:latin typeface="Consolas" panose="020B0609020204030204" pitchFamily="49" charset="0"/>
              </a:rPr>
              <a:t> 할당</a:t>
            </a:r>
            <a:endParaRPr kumimoji="0" lang="en-US" altLang="ko-KR" sz="1800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latin typeface="Consolas" panose="020B0609020204030204" pitchFamily="49" charset="0"/>
              </a:rPr>
              <a:t>x = 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tf.placeholder</a:t>
            </a:r>
            <a:r>
              <a:rPr kumimoji="0" lang="en-US" altLang="ko-KR" sz="1800" dirty="0">
                <a:latin typeface="Consolas" panose="020B0609020204030204" pitchFamily="49" charset="0"/>
              </a:rPr>
              <a:t>(tf.float32,shape=[None,5],name='X')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latin typeface="Consolas" panose="020B0609020204030204" pitchFamily="49" charset="0"/>
              </a:rPr>
              <a:t>y = 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tf.placeholder</a:t>
            </a:r>
            <a:r>
              <a:rPr kumimoji="0" lang="en-US" altLang="ko-KR" sz="1800" dirty="0">
                <a:latin typeface="Consolas" panose="020B0609020204030204" pitchFamily="49" charset="0"/>
              </a:rPr>
              <a:t>(tf.float32,shape=[None,1],name=‘Y’)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800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latin typeface="Consolas" panose="020B0609020204030204" pitchFamily="49" charset="0"/>
              </a:rPr>
              <a:t>#</a:t>
            </a:r>
            <a:r>
              <a:rPr kumimoji="0" lang="ko-KR" altLang="en-US" sz="1800" dirty="0">
                <a:latin typeface="Consolas" panose="020B0609020204030204" pitchFamily="49" charset="0"/>
              </a:rPr>
              <a:t>가중치는 </a:t>
            </a:r>
            <a:r>
              <a:rPr kumimoji="0" lang="en-US" altLang="ko-KR" sz="1800" dirty="0">
                <a:latin typeface="Consolas" panose="020B0609020204030204" pitchFamily="49" charset="0"/>
              </a:rPr>
              <a:t>-1~1</a:t>
            </a:r>
            <a:r>
              <a:rPr kumimoji="0" lang="ko-KR" altLang="en-US" sz="1800" dirty="0">
                <a:latin typeface="Consolas" panose="020B0609020204030204" pitchFamily="49" charset="0"/>
              </a:rPr>
              <a:t>까지의 랜덤한숫자</a:t>
            </a:r>
            <a:endParaRPr kumimoji="0" lang="en-US" altLang="ko-KR" sz="1800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latin typeface="Consolas" panose="020B0609020204030204" pitchFamily="49" charset="0"/>
              </a:rPr>
              <a:t>w1 = 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tf.Variable</a:t>
            </a:r>
            <a:r>
              <a:rPr kumimoji="0" lang="en-US" altLang="ko-KR" sz="1800" dirty="0">
                <a:latin typeface="Consolas" panose="020B0609020204030204" pitchFamily="49" charset="0"/>
              </a:rPr>
              <a:t>(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tf.random_uniform</a:t>
            </a:r>
            <a:r>
              <a:rPr kumimoji="0" lang="en-US" altLang="ko-KR" sz="1800" dirty="0">
                <a:latin typeface="Consolas" panose="020B0609020204030204" pitchFamily="49" charset="0"/>
              </a:rPr>
              <a:t>([5, 30], 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minval</a:t>
            </a:r>
            <a:r>
              <a:rPr kumimoji="0" lang="en-US" altLang="ko-KR" sz="1800" dirty="0">
                <a:latin typeface="Consolas" panose="020B0609020204030204" pitchFamily="49" charset="0"/>
              </a:rPr>
              <a:t> = -1, 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maxval</a:t>
            </a:r>
            <a:r>
              <a:rPr kumimoji="0" lang="en-US" altLang="ko-KR" sz="1800" dirty="0">
                <a:latin typeface="Consolas" panose="020B0609020204030204" pitchFamily="49" charset="0"/>
              </a:rPr>
              <a:t> = 1, 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dtype</a:t>
            </a:r>
            <a:r>
              <a:rPr kumimoji="0" lang="en-US" altLang="ko-KR" sz="1800" dirty="0">
                <a:latin typeface="Consolas" panose="020B0609020204030204" pitchFamily="49" charset="0"/>
              </a:rPr>
              <a:t> = tf.float32))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latin typeface="Consolas" panose="020B0609020204030204" pitchFamily="49" charset="0"/>
              </a:rPr>
              <a:t>b1 = 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tf.Variable</a:t>
            </a:r>
            <a:r>
              <a:rPr kumimoji="0" lang="en-US" altLang="ko-KR" sz="1800" dirty="0">
                <a:latin typeface="Consolas" panose="020B0609020204030204" pitchFamily="49" charset="0"/>
              </a:rPr>
              <a:t>(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tf.zeros</a:t>
            </a:r>
            <a:r>
              <a:rPr kumimoji="0" lang="en-US" altLang="ko-KR" sz="1800" dirty="0">
                <a:latin typeface="Consolas" panose="020B0609020204030204" pitchFamily="49" charset="0"/>
              </a:rPr>
              <a:t>([1, 30], 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dtype</a:t>
            </a:r>
            <a:r>
              <a:rPr kumimoji="0" lang="en-US" altLang="ko-KR" sz="1800" dirty="0">
                <a:latin typeface="Consolas" panose="020B0609020204030204" pitchFamily="49" charset="0"/>
              </a:rPr>
              <a:t> = tf.float32))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800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latin typeface="Consolas" panose="020B0609020204030204" pitchFamily="49" charset="0"/>
              </a:rPr>
              <a:t>#</a:t>
            </a:r>
            <a:r>
              <a:rPr kumimoji="0" lang="ko-KR" altLang="en-US" sz="1800" dirty="0">
                <a:latin typeface="Consolas" panose="020B0609020204030204" pitchFamily="49" charset="0"/>
              </a:rPr>
              <a:t>바이어스는 </a:t>
            </a:r>
            <a:r>
              <a:rPr kumimoji="0" lang="en-US" altLang="ko-KR" sz="1800" dirty="0">
                <a:latin typeface="Consolas" panose="020B0609020204030204" pitchFamily="49" charset="0"/>
              </a:rPr>
              <a:t>0</a:t>
            </a:r>
            <a:r>
              <a:rPr kumimoji="0" lang="ko-KR" altLang="en-US" sz="1800" dirty="0">
                <a:latin typeface="Consolas" panose="020B0609020204030204" pitchFamily="49" charset="0"/>
              </a:rPr>
              <a:t>값</a:t>
            </a:r>
            <a:endParaRPr kumimoji="0" lang="en-US" altLang="ko-KR" sz="1800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latin typeface="Consolas" panose="020B0609020204030204" pitchFamily="49" charset="0"/>
              </a:rPr>
              <a:t>w2 = 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tf.Variable</a:t>
            </a:r>
            <a:r>
              <a:rPr kumimoji="0" lang="en-US" altLang="ko-KR" sz="1800" dirty="0">
                <a:latin typeface="Consolas" panose="020B0609020204030204" pitchFamily="49" charset="0"/>
              </a:rPr>
              <a:t>(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tf.random_uniform</a:t>
            </a:r>
            <a:r>
              <a:rPr kumimoji="0" lang="en-US" altLang="ko-KR" sz="1800" dirty="0">
                <a:latin typeface="Consolas" panose="020B0609020204030204" pitchFamily="49" charset="0"/>
              </a:rPr>
              <a:t>([30,1], 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minval</a:t>
            </a:r>
            <a:r>
              <a:rPr kumimoji="0" lang="en-US" altLang="ko-KR" sz="1800" dirty="0">
                <a:latin typeface="Consolas" panose="020B0609020204030204" pitchFamily="49" charset="0"/>
              </a:rPr>
              <a:t> = -1, 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maxval</a:t>
            </a:r>
            <a:r>
              <a:rPr kumimoji="0" lang="en-US" altLang="ko-KR" sz="1800" dirty="0">
                <a:latin typeface="Consolas" panose="020B0609020204030204" pitchFamily="49" charset="0"/>
              </a:rPr>
              <a:t> = 1, 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dtype</a:t>
            </a:r>
            <a:r>
              <a:rPr kumimoji="0" lang="en-US" altLang="ko-KR" sz="1800" dirty="0">
                <a:latin typeface="Consolas" panose="020B0609020204030204" pitchFamily="49" charset="0"/>
              </a:rPr>
              <a:t> = tf.float32))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latin typeface="Consolas" panose="020B0609020204030204" pitchFamily="49" charset="0"/>
              </a:rPr>
              <a:t>b2 = 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tf.Variable</a:t>
            </a:r>
            <a:r>
              <a:rPr kumimoji="0" lang="en-US" altLang="ko-KR" sz="1800" dirty="0">
                <a:latin typeface="Consolas" panose="020B0609020204030204" pitchFamily="49" charset="0"/>
              </a:rPr>
              <a:t>(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tf.zeros</a:t>
            </a:r>
            <a:r>
              <a:rPr kumimoji="0" lang="en-US" altLang="ko-KR" sz="1800" dirty="0">
                <a:latin typeface="Consolas" panose="020B0609020204030204" pitchFamily="49" charset="0"/>
              </a:rPr>
              <a:t>([1, 1],  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dtype</a:t>
            </a:r>
            <a:r>
              <a:rPr kumimoji="0" lang="en-US" altLang="ko-KR" sz="1800" dirty="0">
                <a:latin typeface="Consolas" panose="020B0609020204030204" pitchFamily="49" charset="0"/>
              </a:rPr>
              <a:t> = tf.float32))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latin typeface="Consolas" panose="020B0609020204030204" pitchFamily="49" charset="0"/>
              </a:rPr>
              <a:t>######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1800" dirty="0">
                <a:latin typeface="Consolas" panose="020B0609020204030204" pitchFamily="49" charset="0"/>
              </a:rPr>
              <a:t>은닉층을 추가하여 </a:t>
            </a:r>
            <a:r>
              <a:rPr kumimoji="0" lang="ko-KR" altLang="en-US" sz="1800" dirty="0" err="1">
                <a:latin typeface="Consolas" panose="020B0609020204030204" pitchFamily="49" charset="0"/>
              </a:rPr>
              <a:t>비선형적인</a:t>
            </a:r>
            <a:r>
              <a:rPr kumimoji="0" lang="ko-KR" altLang="en-US" sz="1800" dirty="0">
                <a:latin typeface="Consolas" panose="020B0609020204030204" pitchFamily="49" charset="0"/>
              </a:rPr>
              <a:t> 데이터 학습</a:t>
            </a:r>
            <a:endParaRPr kumimoji="0" lang="en-US" altLang="ko-KR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1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ko-KR" altLang="en-US" dirty="0"/>
              <a:t>학습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3FBC20-3C53-4941-ADB7-417BAED28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7" y="1772816"/>
            <a:ext cx="7271717" cy="468052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latin typeface="Consolas" panose="020B0609020204030204" pitchFamily="49" charset="0"/>
              </a:rPr>
              <a:t>#x*w1 + b1 </a:t>
            </a:r>
            <a:r>
              <a:rPr kumimoji="0" lang="ko-KR" altLang="en-US" sz="1800" dirty="0">
                <a:latin typeface="Consolas" panose="020B0609020204030204" pitchFamily="49" charset="0"/>
              </a:rPr>
              <a:t>행렬의 곱을 </a:t>
            </a:r>
            <a:r>
              <a:rPr kumimoji="0" lang="ko-KR" altLang="en-US" sz="1800" dirty="0" err="1">
                <a:latin typeface="Consolas" panose="020B0609020204030204" pitchFamily="49" charset="0"/>
              </a:rPr>
              <a:t>해야하기때문에</a:t>
            </a:r>
            <a:r>
              <a:rPr kumimoji="0" lang="ko-KR" altLang="en-US" sz="1800" dirty="0">
                <a:latin typeface="Consolas" panose="020B0609020204030204" pitchFamily="49" charset="0"/>
              </a:rPr>
              <a:t> 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matmul</a:t>
            </a:r>
            <a:r>
              <a:rPr kumimoji="0" lang="ko-KR" altLang="en-US" sz="1800" dirty="0">
                <a:latin typeface="Consolas" panose="020B0609020204030204" pitchFamily="49" charset="0"/>
              </a:rPr>
              <a:t>사용</a:t>
            </a:r>
            <a:endParaRPr kumimoji="0" lang="en-US" altLang="ko-KR" sz="1800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latin typeface="Consolas" panose="020B0609020204030204" pitchFamily="49" charset="0"/>
              </a:rPr>
              <a:t>h1 = 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tf.add</a:t>
            </a:r>
            <a:r>
              <a:rPr kumimoji="0" lang="en-US" altLang="ko-KR" sz="1800" dirty="0">
                <a:latin typeface="Consolas" panose="020B0609020204030204" pitchFamily="49" charset="0"/>
              </a:rPr>
              <a:t>(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tf.matmul</a:t>
            </a:r>
            <a:r>
              <a:rPr kumimoji="0" lang="en-US" altLang="ko-KR" sz="1800" dirty="0">
                <a:latin typeface="Consolas" panose="020B0609020204030204" pitchFamily="49" charset="0"/>
              </a:rPr>
              <a:t>(x,w1),b1)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 err="1">
                <a:latin typeface="Consolas" panose="020B0609020204030204" pitchFamily="49" charset="0"/>
              </a:rPr>
              <a:t>func</a:t>
            </a:r>
            <a:r>
              <a:rPr kumimoji="0" lang="en-US" altLang="ko-KR" sz="1800" dirty="0">
                <a:latin typeface="Consolas" panose="020B0609020204030204" pitchFamily="49" charset="0"/>
              </a:rPr>
              <a:t> = 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tf.add</a:t>
            </a:r>
            <a:r>
              <a:rPr kumimoji="0" lang="en-US" altLang="ko-KR" sz="1800" dirty="0">
                <a:latin typeface="Consolas" panose="020B0609020204030204" pitchFamily="49" charset="0"/>
              </a:rPr>
              <a:t>(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tf.matmul</a:t>
            </a:r>
            <a:r>
              <a:rPr kumimoji="0" lang="en-US" altLang="ko-KR" sz="1800" dirty="0">
                <a:latin typeface="Consolas" panose="020B0609020204030204" pitchFamily="49" charset="0"/>
              </a:rPr>
              <a:t>(h1,w2),b2)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800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latin typeface="Consolas" panose="020B0609020204030204" pitchFamily="49" charset="0"/>
              </a:rPr>
              <a:t>#</a:t>
            </a:r>
            <a:r>
              <a:rPr kumimoji="0" lang="ko-KR" altLang="en-US" sz="1800" dirty="0">
                <a:latin typeface="Consolas" panose="020B0609020204030204" pitchFamily="49" charset="0"/>
              </a:rPr>
              <a:t>평균 제곱오차 손실함수로 사용</a:t>
            </a:r>
            <a:endParaRPr kumimoji="0" lang="en-US" altLang="ko-KR" sz="1800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latin typeface="Consolas" panose="020B0609020204030204" pitchFamily="49" charset="0"/>
              </a:rPr>
              <a:t>cost = 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tf.reduce_mean</a:t>
            </a:r>
            <a:r>
              <a:rPr kumimoji="0" lang="en-US" altLang="ko-KR" sz="1800" dirty="0">
                <a:latin typeface="Consolas" panose="020B0609020204030204" pitchFamily="49" charset="0"/>
              </a:rPr>
              <a:t>(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tf.square</a:t>
            </a:r>
            <a:r>
              <a:rPr kumimoji="0" lang="en-US" altLang="ko-KR" sz="1800" dirty="0">
                <a:latin typeface="Consolas" panose="020B0609020204030204" pitchFamily="49" charset="0"/>
              </a:rPr>
              <a:t>(y-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func</a:t>
            </a:r>
            <a:r>
              <a:rPr kumimoji="0" lang="en-US" altLang="ko-KR" sz="1800" dirty="0">
                <a:latin typeface="Consolas" panose="020B0609020204030204" pitchFamily="49" charset="0"/>
              </a:rPr>
              <a:t>))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latin typeface="Consolas" panose="020B0609020204030204" pitchFamily="49" charset="0"/>
              </a:rPr>
              <a:t>optimizer = 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tf.train.AdamOptimizer</a:t>
            </a:r>
            <a:r>
              <a:rPr kumimoji="0" lang="en-US" altLang="ko-KR" sz="1800" dirty="0">
                <a:latin typeface="Consolas" panose="020B0609020204030204" pitchFamily="49" charset="0"/>
              </a:rPr>
              <a:t>(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learning_rate</a:t>
            </a:r>
            <a:r>
              <a:rPr kumimoji="0" lang="en-US" altLang="ko-KR" sz="1800" dirty="0">
                <a:latin typeface="Consolas" panose="020B0609020204030204" pitchFamily="49" charset="0"/>
              </a:rPr>
              <a:t>=0.01)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latin typeface="Consolas" panose="020B0609020204030204" pitchFamily="49" charset="0"/>
              </a:rPr>
              <a:t>train = 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optimizer.minimize</a:t>
            </a:r>
            <a:r>
              <a:rPr kumimoji="0" lang="en-US" altLang="ko-KR" sz="1800" dirty="0">
                <a:latin typeface="Consolas" panose="020B0609020204030204" pitchFamily="49" charset="0"/>
              </a:rPr>
              <a:t>(cost)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800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latin typeface="Consolas" panose="020B0609020204030204" pitchFamily="49" charset="0"/>
              </a:rPr>
              <a:t>##</a:t>
            </a:r>
            <a:r>
              <a:rPr kumimoji="0" lang="ko-KR" altLang="en-US" sz="1800" dirty="0">
                <a:latin typeface="Consolas" panose="020B0609020204030204" pitchFamily="49" charset="0"/>
              </a:rPr>
              <a:t>변수 초기화</a:t>
            </a:r>
            <a:endParaRPr kumimoji="0" lang="en-US" altLang="ko-KR" sz="1800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 err="1">
                <a:latin typeface="Consolas" panose="020B0609020204030204" pitchFamily="49" charset="0"/>
              </a:rPr>
              <a:t>sess</a:t>
            </a:r>
            <a:r>
              <a:rPr kumimoji="0" lang="en-US" altLang="ko-KR" sz="1800" dirty="0">
                <a:latin typeface="Consolas" panose="020B0609020204030204" pitchFamily="49" charset="0"/>
              </a:rPr>
              <a:t> = 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tf.Session</a:t>
            </a:r>
            <a:r>
              <a:rPr kumimoji="0" lang="en-US" altLang="ko-KR" sz="1800" dirty="0">
                <a:latin typeface="Consolas" panose="020B0609020204030204" pitchFamily="49" charset="0"/>
              </a:rPr>
              <a:t>()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 err="1">
                <a:latin typeface="Consolas" panose="020B0609020204030204" pitchFamily="49" charset="0"/>
              </a:rPr>
              <a:t>sess.run</a:t>
            </a:r>
            <a:r>
              <a:rPr kumimoji="0" lang="en-US" altLang="ko-KR" sz="1800" dirty="0">
                <a:latin typeface="Consolas" panose="020B0609020204030204" pitchFamily="49" charset="0"/>
              </a:rPr>
              <a:t>(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tf.global_variables_initializer</a:t>
            </a:r>
            <a:r>
              <a:rPr kumimoji="0" lang="en-US" altLang="ko-KR" sz="1800" dirty="0">
                <a:latin typeface="Consolas" panose="020B0609020204030204" pitchFamily="49" charset="0"/>
              </a:rPr>
              <a:t>())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800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latin typeface="Consolas" panose="020B0609020204030204" pitchFamily="49" charset="0"/>
              </a:rPr>
              <a:t>## </a:t>
            </a:r>
            <a:r>
              <a:rPr kumimoji="0" lang="ko-KR" altLang="en-US" sz="1800" dirty="0">
                <a:latin typeface="Consolas" panose="020B0609020204030204" pitchFamily="49" charset="0"/>
              </a:rPr>
              <a:t>학습 </a:t>
            </a:r>
            <a:endParaRPr kumimoji="0" lang="en-US" altLang="ko-KR" sz="1800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latin typeface="Consolas" panose="020B0609020204030204" pitchFamily="49" charset="0"/>
              </a:rPr>
              <a:t>for 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i</a:t>
            </a:r>
            <a:r>
              <a:rPr kumimoji="0" lang="en-US" altLang="ko-KR" sz="1800" dirty="0">
                <a:latin typeface="Consolas" panose="020B0609020204030204" pitchFamily="49" charset="0"/>
              </a:rPr>
              <a:t> in range(1000):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latin typeface="Consolas" panose="020B0609020204030204" pitchFamily="49" charset="0"/>
              </a:rPr>
              <a:t>    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sess.run</a:t>
            </a:r>
            <a:r>
              <a:rPr kumimoji="0" lang="en-US" altLang="ko-KR" sz="1800" dirty="0">
                <a:latin typeface="Consolas" panose="020B0609020204030204" pitchFamily="49" charset="0"/>
              </a:rPr>
              <a:t>(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train,feed_dict</a:t>
            </a:r>
            <a:r>
              <a:rPr kumimoji="0" lang="en-US" altLang="ko-KR" sz="1800" dirty="0">
                <a:latin typeface="Consolas" panose="020B0609020204030204" pitchFamily="49" charset="0"/>
              </a:rPr>
              <a:t>={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x:train_x,y:train_y</a:t>
            </a:r>
            <a:r>
              <a:rPr kumimoji="0" lang="en-US" altLang="ko-KR" sz="1800" dirty="0">
                <a:latin typeface="Consolas" panose="020B060902020403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522757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ko-KR" altLang="en-US" dirty="0"/>
              <a:t>학습 결과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3FBC20-3C53-4941-ADB7-417BAED28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7" y="1772816"/>
            <a:ext cx="7271717" cy="468052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latin typeface="Consolas" panose="020B0609020204030204" pitchFamily="49" charset="0"/>
              </a:rPr>
              <a:t>##</a:t>
            </a:r>
            <a:r>
              <a:rPr kumimoji="0" lang="ko-KR" altLang="en-US" sz="1800" dirty="0">
                <a:latin typeface="Consolas" panose="020B0609020204030204" pitchFamily="49" charset="0"/>
              </a:rPr>
              <a:t>학습한 </a:t>
            </a:r>
            <a:r>
              <a:rPr kumimoji="0" lang="ko-KR" altLang="en-US" sz="1800" dirty="0" err="1">
                <a:latin typeface="Consolas" panose="020B0609020204030204" pitchFamily="49" charset="0"/>
              </a:rPr>
              <a:t>예측값</a:t>
            </a:r>
            <a:r>
              <a:rPr kumimoji="0" lang="ko-KR" altLang="en-US" sz="1800" dirty="0">
                <a:latin typeface="Consolas" panose="020B0609020204030204" pitchFamily="49" charset="0"/>
              </a:rPr>
              <a:t> </a:t>
            </a:r>
            <a:r>
              <a:rPr kumimoji="0" lang="ko-KR" altLang="en-US" sz="1800" dirty="0" err="1">
                <a:latin typeface="Consolas" panose="020B0609020204030204" pitchFamily="49" charset="0"/>
              </a:rPr>
              <a:t>추출후</a:t>
            </a:r>
            <a:r>
              <a:rPr kumimoji="0" lang="ko-KR" altLang="en-US" sz="1800" dirty="0">
                <a:latin typeface="Consolas" panose="020B0609020204030204" pitchFamily="49" charset="0"/>
              </a:rPr>
              <a:t> 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pid</a:t>
            </a:r>
            <a:r>
              <a:rPr kumimoji="0" lang="en-US" altLang="ko-KR" sz="1800" dirty="0">
                <a:latin typeface="Consolas" panose="020B0609020204030204" pitchFamily="49" charset="0"/>
              </a:rPr>
              <a:t> </a:t>
            </a:r>
            <a:r>
              <a:rPr kumimoji="0" lang="ko-KR" altLang="en-US" sz="1800" dirty="0">
                <a:latin typeface="Consolas" panose="020B0609020204030204" pitchFamily="49" charset="0"/>
              </a:rPr>
              <a:t>배열 추가</a:t>
            </a:r>
            <a:endParaRPr kumimoji="0" lang="en-US" altLang="ko-KR" sz="1800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 err="1">
                <a:latin typeface="Consolas" panose="020B0609020204030204" pitchFamily="49" charset="0"/>
              </a:rPr>
              <a:t>pid</a:t>
            </a:r>
            <a:r>
              <a:rPr kumimoji="0" lang="en-US" altLang="ko-KR" sz="1800" dirty="0">
                <a:latin typeface="Consolas" panose="020B0609020204030204" pitchFamily="49" charset="0"/>
              </a:rPr>
              <a:t> = []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latin typeface="Consolas" panose="020B0609020204030204" pitchFamily="49" charset="0"/>
              </a:rPr>
              <a:t>for 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m,k</a:t>
            </a:r>
            <a:r>
              <a:rPr kumimoji="0" lang="en-US" altLang="ko-KR" sz="1800" dirty="0">
                <a:latin typeface="Consolas" panose="020B0609020204030204" pitchFamily="49" charset="0"/>
              </a:rPr>
              <a:t> in enumerate(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test_x</a:t>
            </a:r>
            <a:r>
              <a:rPr kumimoji="0" lang="en-US" altLang="ko-KR" sz="1800" dirty="0">
                <a:latin typeface="Consolas" panose="020B0609020204030204" pitchFamily="49" charset="0"/>
              </a:rPr>
              <a:t>):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latin typeface="Consolas" panose="020B0609020204030204" pitchFamily="49" charset="0"/>
              </a:rPr>
              <a:t>    pre = 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sess.run</a:t>
            </a:r>
            <a:r>
              <a:rPr kumimoji="0" lang="en-US" altLang="ko-KR" sz="1800" dirty="0">
                <a:latin typeface="Consolas" panose="020B0609020204030204" pitchFamily="49" charset="0"/>
              </a:rPr>
              <a:t>(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func,feed_dict</a:t>
            </a:r>
            <a:r>
              <a:rPr kumimoji="0" lang="en-US" altLang="ko-KR" sz="1800" dirty="0">
                <a:latin typeface="Consolas" panose="020B0609020204030204" pitchFamily="49" charset="0"/>
              </a:rPr>
              <a:t>={x:[k]})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latin typeface="Consolas" panose="020B0609020204030204" pitchFamily="49" charset="0"/>
              </a:rPr>
              <a:t>    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pid.append</a:t>
            </a:r>
            <a:r>
              <a:rPr kumimoji="0" lang="en-US" altLang="ko-KR" sz="1800" dirty="0">
                <a:latin typeface="Consolas" panose="020B0609020204030204" pitchFamily="49" charset="0"/>
              </a:rPr>
              <a:t>(pre[0])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800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None/>
            </a:pPr>
            <a:r>
              <a:rPr kumimoji="0" lang="en-US" altLang="ko-KR" sz="1800" dirty="0">
                <a:latin typeface="Consolas" panose="020B0609020204030204" pitchFamily="49" charset="0"/>
              </a:rPr>
              <a:t>Test </a:t>
            </a:r>
            <a:r>
              <a:rPr kumimoji="0" lang="ko-KR" altLang="en-US" sz="1800" dirty="0">
                <a:latin typeface="Consolas" panose="020B0609020204030204" pitchFamily="49" charset="0"/>
              </a:rPr>
              <a:t>데이터를 가지고 학습이 잘 되었는지 확인하기위해 </a:t>
            </a:r>
            <a:r>
              <a:rPr kumimoji="0" lang="en-US" altLang="ko-KR" sz="1800" dirty="0">
                <a:latin typeface="Consolas" panose="020B0609020204030204" pitchFamily="49" charset="0"/>
              </a:rPr>
              <a:t>x</a:t>
            </a:r>
            <a:r>
              <a:rPr kumimoji="0" lang="ko-KR" altLang="en-US" sz="1800" dirty="0">
                <a:latin typeface="Consolas" panose="020B0609020204030204" pitchFamily="49" charset="0"/>
              </a:rPr>
              <a:t>에 </a:t>
            </a:r>
            <a:r>
              <a:rPr kumimoji="0" lang="ko-KR" altLang="en-US" sz="1800" dirty="0" err="1">
                <a:latin typeface="Consolas" panose="020B0609020204030204" pitchFamily="49" charset="0"/>
              </a:rPr>
              <a:t>텐서</a:t>
            </a:r>
            <a:r>
              <a:rPr kumimoji="0" lang="ko-KR" altLang="en-US" sz="1800" dirty="0">
                <a:latin typeface="Consolas" panose="020B0609020204030204" pitchFamily="49" charset="0"/>
              </a:rPr>
              <a:t> </a:t>
            </a:r>
            <a:r>
              <a:rPr kumimoji="0" lang="ko-KR" altLang="en-US" sz="1800" dirty="0" err="1">
                <a:latin typeface="Consolas" panose="020B0609020204030204" pitchFamily="49" charset="0"/>
              </a:rPr>
              <a:t>할당시</a:t>
            </a:r>
            <a:r>
              <a:rPr kumimoji="0" lang="ko-KR" altLang="en-US" sz="1800" dirty="0">
                <a:latin typeface="Consolas" panose="020B0609020204030204" pitchFamily="49" charset="0"/>
              </a:rPr>
              <a:t> </a:t>
            </a:r>
            <a:r>
              <a:rPr kumimoji="0" lang="en-US" altLang="ko-KR" sz="1800" dirty="0">
                <a:latin typeface="Consolas" panose="020B0609020204030204" pitchFamily="49" charset="0"/>
              </a:rPr>
              <a:t>python</a:t>
            </a:r>
            <a:r>
              <a:rPr kumimoji="0" lang="ko-KR" altLang="en-US" sz="1800" dirty="0">
                <a:latin typeface="Consolas" panose="020B0609020204030204" pitchFamily="49" charset="0"/>
              </a:rPr>
              <a:t>의 </a:t>
            </a:r>
            <a:r>
              <a:rPr kumimoji="0" lang="en-US" altLang="ko-KR" sz="1800" dirty="0">
                <a:latin typeface="Consolas" panose="020B0609020204030204" pitchFamily="49" charset="0"/>
              </a:rPr>
              <a:t>enumerate </a:t>
            </a:r>
            <a:r>
              <a:rPr kumimoji="0" lang="ko-KR" altLang="en-US" sz="1800" dirty="0">
                <a:latin typeface="Consolas" panose="020B0609020204030204" pitchFamily="49" charset="0"/>
              </a:rPr>
              <a:t>사용</a:t>
            </a:r>
            <a:endParaRPr kumimoji="0" lang="en-US" altLang="ko-KR" sz="1800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800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latin typeface="Consolas" panose="020B0609020204030204" pitchFamily="49" charset="0"/>
              </a:rPr>
              <a:t>###</a:t>
            </a:r>
            <a:r>
              <a:rPr kumimoji="0" lang="ko-KR" altLang="en-US" sz="1800" dirty="0">
                <a:latin typeface="Consolas" panose="020B0609020204030204" pitchFamily="49" charset="0"/>
              </a:rPr>
              <a:t>그래프 그리기</a:t>
            </a:r>
            <a:endParaRPr kumimoji="0" lang="en-US" altLang="ko-KR" sz="1800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 err="1">
                <a:latin typeface="Consolas" panose="020B0609020204030204" pitchFamily="49" charset="0"/>
              </a:rPr>
              <a:t>plt.plot</a:t>
            </a:r>
            <a:r>
              <a:rPr kumimoji="0" lang="en-US" altLang="ko-KR" sz="1800" dirty="0">
                <a:latin typeface="Consolas" panose="020B0609020204030204" pitchFamily="49" charset="0"/>
              </a:rPr>
              <a:t>(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pid,color</a:t>
            </a:r>
            <a:r>
              <a:rPr kumimoji="0" lang="en-US" altLang="ko-KR" sz="1800" dirty="0">
                <a:latin typeface="Consolas" panose="020B0609020204030204" pitchFamily="49" charset="0"/>
              </a:rPr>
              <a:t>="red")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 err="1">
                <a:latin typeface="Consolas" panose="020B0609020204030204" pitchFamily="49" charset="0"/>
              </a:rPr>
              <a:t>plt.plot</a:t>
            </a:r>
            <a:r>
              <a:rPr kumimoji="0" lang="en-US" altLang="ko-KR" sz="1800" dirty="0">
                <a:latin typeface="Consolas" panose="020B0609020204030204" pitchFamily="49" charset="0"/>
              </a:rPr>
              <a:t>(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test_y,color</a:t>
            </a:r>
            <a:r>
              <a:rPr kumimoji="0" lang="en-US" altLang="ko-KR" sz="1800" dirty="0">
                <a:latin typeface="Consolas" panose="020B0609020204030204" pitchFamily="49" charset="0"/>
              </a:rPr>
              <a:t>="blue")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 err="1">
                <a:latin typeface="Consolas" panose="020B0609020204030204" pitchFamily="49" charset="0"/>
              </a:rPr>
              <a:t>plt.title</a:t>
            </a:r>
            <a:r>
              <a:rPr kumimoji="0" lang="en-US" altLang="ko-KR" sz="1800" dirty="0">
                <a:latin typeface="Consolas" panose="020B0609020204030204" pitchFamily="49" charset="0"/>
              </a:rPr>
              <a:t>("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data_pre</a:t>
            </a:r>
            <a:r>
              <a:rPr kumimoji="0" lang="en-US" altLang="ko-KR" sz="1800" dirty="0">
                <a:latin typeface="Consolas" panose="020B0609020204030204" pitchFamily="49" charset="0"/>
              </a:rPr>
              <a:t>")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 err="1">
                <a:latin typeface="Consolas" panose="020B0609020204030204" pitchFamily="49" charset="0"/>
              </a:rPr>
              <a:t>plt.show</a:t>
            </a:r>
            <a:r>
              <a:rPr kumimoji="0" lang="en-US" altLang="ko-KR" sz="1800" dirty="0"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3A1CA47-85F2-4CE1-9BB7-A22EA37FD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520" y="4270516"/>
            <a:ext cx="3572289" cy="222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974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ko-KR" altLang="en-US" dirty="0"/>
              <a:t>데이터에 따른 </a:t>
            </a:r>
            <a:r>
              <a:rPr lang="ko-KR" altLang="en-US" dirty="0" err="1"/>
              <a:t>비정상적인학습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데이터에 따른 학습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3FBC20-3C53-4941-ADB7-417BAED28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7" y="1772816"/>
            <a:ext cx="7488833" cy="468052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1800" dirty="0">
                <a:latin typeface="Consolas" panose="020B0609020204030204" pitchFamily="49" charset="0"/>
              </a:rPr>
              <a:t>오른쪽 데이터를 학습시키면 </a:t>
            </a:r>
            <a:r>
              <a:rPr kumimoji="0" lang="ko-KR" altLang="en-US" sz="1800" dirty="0" err="1">
                <a:latin typeface="Consolas" panose="020B0609020204030204" pitchFamily="49" charset="0"/>
              </a:rPr>
              <a:t>학습이되지않음</a:t>
            </a:r>
            <a:endParaRPr kumimoji="0" lang="en-US" altLang="ko-KR" sz="1800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1800" dirty="0">
                <a:latin typeface="Consolas" panose="020B0609020204030204" pitchFamily="49" charset="0"/>
              </a:rPr>
              <a:t>데이터에 따라 학습이 </a:t>
            </a:r>
            <a:r>
              <a:rPr kumimoji="0" lang="ko-KR" altLang="en-US" sz="1800" dirty="0" err="1">
                <a:latin typeface="Consolas" panose="020B0609020204030204" pitchFamily="49" charset="0"/>
              </a:rPr>
              <a:t>되는게있고</a:t>
            </a:r>
            <a:r>
              <a:rPr kumimoji="0" lang="ko-KR" altLang="en-US" sz="1800" dirty="0">
                <a:latin typeface="Consolas" panose="020B0609020204030204" pitchFamily="49" charset="0"/>
              </a:rPr>
              <a:t> </a:t>
            </a:r>
            <a:r>
              <a:rPr kumimoji="0" lang="ko-KR" altLang="en-US" sz="1800" dirty="0" err="1">
                <a:latin typeface="Consolas" panose="020B0609020204030204" pitchFamily="49" charset="0"/>
              </a:rPr>
              <a:t>되지않는게있음</a:t>
            </a:r>
            <a:endParaRPr kumimoji="0" lang="en-US" altLang="ko-KR" sz="1800" dirty="0"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BE45619-3101-4D0C-A273-E49DFC3E0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4101" y="1772816"/>
            <a:ext cx="1933575" cy="42005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9057008-FF26-494A-AA09-634705188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7" y="3776811"/>
            <a:ext cx="409575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815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비선형적인</a:t>
            </a:r>
            <a:r>
              <a:rPr lang="ko-KR" altLang="en-US" dirty="0"/>
              <a:t> 데이터를 학습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배운내용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3FBC20-3C53-4941-ADB7-417BAED28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7" y="1772816"/>
            <a:ext cx="7271717" cy="432048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1800" dirty="0">
                <a:latin typeface="Consolas" panose="020B0609020204030204" pitchFamily="49" charset="0"/>
              </a:rPr>
              <a:t>여러 개의 층을 구성하여 </a:t>
            </a:r>
            <a:r>
              <a:rPr kumimoji="0" lang="ko-KR" altLang="en-US" sz="1800" dirty="0" err="1">
                <a:latin typeface="Consolas" panose="020B0609020204030204" pitchFamily="49" charset="0"/>
              </a:rPr>
              <a:t>비선형적인</a:t>
            </a:r>
            <a:r>
              <a:rPr kumimoji="0" lang="ko-KR" altLang="en-US" sz="1800" dirty="0">
                <a:latin typeface="Consolas" panose="020B0609020204030204" pitchFamily="49" charset="0"/>
              </a:rPr>
              <a:t> 데이터를 학습 할 수 있음</a:t>
            </a:r>
            <a:endParaRPr kumimoji="0" lang="en-US" altLang="ko-KR" sz="1800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800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1800" dirty="0">
                <a:latin typeface="Consolas" panose="020B0609020204030204" pitchFamily="49" charset="0"/>
              </a:rPr>
              <a:t>데이터의 전처리가 매우 중요함</a:t>
            </a:r>
            <a:endParaRPr kumimoji="0" lang="en-US" altLang="ko-KR" sz="1800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latin typeface="Consolas" panose="020B0609020204030204" pitchFamily="49" charset="0"/>
              </a:rPr>
              <a:t>Placeholder</a:t>
            </a:r>
            <a:r>
              <a:rPr kumimoji="0" lang="ko-KR" altLang="en-US" sz="1800" dirty="0">
                <a:latin typeface="Consolas" panose="020B0609020204030204" pitchFamily="49" charset="0"/>
              </a:rPr>
              <a:t>에 할당할 </a:t>
            </a:r>
            <a:r>
              <a:rPr kumimoji="0" lang="ko-KR" altLang="en-US" sz="1800" dirty="0" err="1">
                <a:latin typeface="Consolas" panose="020B0609020204030204" pitchFamily="49" charset="0"/>
              </a:rPr>
              <a:t>텐서의</a:t>
            </a:r>
            <a:r>
              <a:rPr kumimoji="0" lang="ko-KR" altLang="en-US" sz="1800" dirty="0">
                <a:latin typeface="Consolas" panose="020B0609020204030204" pitchFamily="49" charset="0"/>
              </a:rPr>
              <a:t> 차원을 </a:t>
            </a:r>
            <a:r>
              <a:rPr kumimoji="0" lang="ko-KR" altLang="en-US" sz="1800" dirty="0" err="1">
                <a:latin typeface="Consolas" panose="020B0609020204030204" pitchFamily="49" charset="0"/>
              </a:rPr>
              <a:t>맞추는것이</a:t>
            </a:r>
            <a:r>
              <a:rPr kumimoji="0" lang="ko-KR" altLang="en-US" sz="1800" dirty="0">
                <a:latin typeface="Consolas" panose="020B0609020204030204" pitchFamily="49" charset="0"/>
              </a:rPr>
              <a:t> 중요함</a:t>
            </a:r>
            <a:endParaRPr kumimoji="0" lang="en-US" altLang="ko-KR" sz="1800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1800" dirty="0">
                <a:latin typeface="Consolas" panose="020B0609020204030204" pitchFamily="49" charset="0"/>
              </a:rPr>
              <a:t>그래프 중간에서 행렬의 곱 </a:t>
            </a:r>
            <a:r>
              <a:rPr kumimoji="0" lang="ko-KR" altLang="en-US" sz="1800" dirty="0" err="1">
                <a:latin typeface="Consolas" panose="020B0609020204030204" pitchFamily="49" charset="0"/>
              </a:rPr>
              <a:t>실행시</a:t>
            </a:r>
            <a:r>
              <a:rPr kumimoji="0" lang="ko-KR" altLang="en-US" sz="1800" dirty="0">
                <a:latin typeface="Consolas" panose="020B0609020204030204" pitchFamily="49" charset="0"/>
              </a:rPr>
              <a:t> 차원이 맞아야 </a:t>
            </a:r>
            <a:r>
              <a:rPr kumimoji="0" lang="ko-KR" altLang="en-US" sz="1800" dirty="0" err="1">
                <a:latin typeface="Consolas" panose="020B0609020204030204" pitchFamily="49" charset="0"/>
              </a:rPr>
              <a:t>실행이되기때문</a:t>
            </a:r>
            <a:endParaRPr kumimoji="0" lang="en-US" altLang="ko-KR" sz="1800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578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7535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9215</TotalTime>
  <Words>560</Words>
  <Application>Microsoft Office PowerPoint</Application>
  <PresentationFormat>화면 슬라이드 쇼(4:3)</PresentationFormat>
  <Paragraphs>82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HY헤드라인M</vt:lpstr>
      <vt:lpstr>굴림</vt:lpstr>
      <vt:lpstr>맑은 고딕</vt:lpstr>
      <vt:lpstr>Arial</vt:lpstr>
      <vt:lpstr>Consolas</vt:lpstr>
      <vt:lpstr>Symbol</vt:lpstr>
      <vt:lpstr>Times New Roman</vt:lpstr>
      <vt:lpstr>Wingdings</vt:lpstr>
      <vt:lpstr>Default Theme</vt:lpstr>
      <vt:lpstr>비선형 데이터 학습</vt:lpstr>
      <vt:lpstr>데이터 전처리</vt:lpstr>
      <vt:lpstr>학습</vt:lpstr>
      <vt:lpstr>학습</vt:lpstr>
      <vt:lpstr>학습</vt:lpstr>
      <vt:lpstr>데이터에 따른 학습</vt:lpstr>
      <vt:lpstr>배운내용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임베디드 세미나 #8 -sMap-</dc:title>
  <dc:creator>Nineking</dc:creator>
  <cp:lastModifiedBy>한설 고</cp:lastModifiedBy>
  <cp:revision>338</cp:revision>
  <cp:lastPrinted>2016-11-01T07:29:09Z</cp:lastPrinted>
  <dcterms:created xsi:type="dcterms:W3CDTF">2013-09-09T21:16:08Z</dcterms:created>
  <dcterms:modified xsi:type="dcterms:W3CDTF">2019-01-14T01:37:59Z</dcterms:modified>
</cp:coreProperties>
</file>