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75" r:id="rId3"/>
    <p:sldId id="394" r:id="rId4"/>
    <p:sldId id="401" r:id="rId5"/>
    <p:sldId id="399" r:id="rId6"/>
    <p:sldId id="395" r:id="rId7"/>
    <p:sldId id="396" r:id="rId8"/>
    <p:sldId id="397" r:id="rId9"/>
    <p:sldId id="398" r:id="rId10"/>
    <p:sldId id="400" r:id="rId11"/>
    <p:sldId id="402" r:id="rId12"/>
    <p:sldId id="405" r:id="rId13"/>
    <p:sldId id="404" r:id="rId14"/>
    <p:sldId id="393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98" d="100"/>
          <a:sy n="98" d="100"/>
        </p:scale>
        <p:origin x="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ssactoast.com/1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FFNN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/>
              <a:t>19.01.21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A*</a:t>
            </a:r>
            <a:r>
              <a:rPr lang="en-US" altLang="ko-KR" dirty="0" err="1"/>
              <a:t>X+b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801"/>
            <a:ext cx="7271717" cy="936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h1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dirty="0">
                <a:latin typeface="Consolas" panose="020B0609020204030204" pitchFamily="49" charset="0"/>
              </a:rPr>
              <a:t>(x,w1),b1)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h2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dirty="0">
                <a:latin typeface="Consolas" panose="020B0609020204030204" pitchFamily="49" charset="0"/>
              </a:rPr>
              <a:t>(h1,w2),b2)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dirty="0">
                <a:latin typeface="Consolas" panose="020B0609020204030204" pitchFamily="49" charset="0"/>
              </a:rPr>
              <a:t>(h2,w3),b3)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A0393A-71DC-4F23-A684-A8A14C872F6F}"/>
              </a:ext>
            </a:extLst>
          </p:cNvPr>
          <p:cNvSpPr txBox="1"/>
          <p:nvPr/>
        </p:nvSpPr>
        <p:spPr>
          <a:xfrm>
            <a:off x="2090159" y="2592904"/>
            <a:ext cx="517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[None,7] x [7,15] + [1,15] = [None,15]</a:t>
            </a:r>
            <a:endParaRPr lang="ko-KR" altLang="en-US" b="1" dirty="0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BF4B8050-2D9D-4D21-AACC-B04B5493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54569"/>
            <a:ext cx="6037700" cy="30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484784"/>
            <a:ext cx="7271717" cy="50256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cost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tf.reduce_mean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tf.square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-y))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optimizer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tf.train.AdamOptimizer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learning_rate</a:t>
            </a:r>
            <a:r>
              <a:rPr kumimoji="0" lang="en-US" altLang="ko-KR" sz="1800" dirty="0">
                <a:latin typeface="Consolas" panose="020B0609020204030204" pitchFamily="49" charset="0"/>
              </a:rPr>
              <a:t>=0.1)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train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optimizer.minimize</a:t>
            </a:r>
            <a:r>
              <a:rPr kumimoji="0" lang="en-US" altLang="ko-KR" sz="1800" dirty="0">
                <a:latin typeface="Consolas" panose="020B0609020204030204" pitchFamily="49" charset="0"/>
              </a:rPr>
              <a:t>(cost)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800" dirty="0">
                <a:latin typeface="Consolas" panose="020B0609020204030204" pitchFamily="49" charset="0"/>
              </a:rPr>
              <a:t> =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결국 한사람의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데이터 하나당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1000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번의 학습을 수행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 in range(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train_data_x</a:t>
            </a:r>
            <a:r>
              <a:rPr kumimoji="0" lang="en-US" altLang="ko-KR" sz="1800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for k in range(1000):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800" dirty="0">
                <a:latin typeface="Consolas" panose="020B0609020204030204" pitchFamily="49" charset="0"/>
              </a:rPr>
              <a:t>={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x:train_data_x</a:t>
            </a:r>
            <a:r>
              <a:rPr kumimoji="0" lang="en-US" altLang="ko-KR" sz="1800" dirty="0">
                <a:latin typeface="Consolas" panose="020B0609020204030204" pitchFamily="49" charset="0"/>
              </a:rPr>
              <a:t>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],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y:train_data_y</a:t>
            </a:r>
            <a:r>
              <a:rPr kumimoji="0" lang="en-US" altLang="ko-KR" sz="1800" dirty="0">
                <a:latin typeface="Consolas" panose="020B0609020204030204" pitchFamily="49" charset="0"/>
              </a:rPr>
              <a:t>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]})</a:t>
            </a:r>
          </a:p>
        </p:txBody>
      </p:sp>
    </p:spTree>
    <p:extLst>
      <p:ext uri="{BB962C8B-B14F-4D97-AF65-F5344CB8AC3E}">
        <p14:creationId xmlns:p14="http://schemas.microsoft.com/office/powerpoint/2010/main" val="87626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환자</a:t>
            </a:r>
            <a:endParaRPr lang="en-US" altLang="ko-KR" dirty="0"/>
          </a:p>
          <a:p>
            <a:pPr lvl="1"/>
            <a:r>
              <a:rPr lang="en-US" altLang="ko-KR" dirty="0"/>
              <a:t>Data[0]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053920"/>
            <a:ext cx="7849567" cy="42706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여기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test_data_x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[?]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이곳에 숫자가 환자의 구별을 뜻함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predict =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test_data_x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[0]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i,k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in enumerate(predict):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   pre =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func,feed_dict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={x:[k]})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pre_data.append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(pre[0])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pre_data,color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="red")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test_data_y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[0],color="blue")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plt.show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8A1FC2-D2D3-49DF-AC0A-5FB66D3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63" y="4365103"/>
            <a:ext cx="3091411" cy="19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두번째 환자</a:t>
            </a:r>
            <a:endParaRPr lang="en-US" altLang="ko-KR" dirty="0"/>
          </a:p>
          <a:p>
            <a:pPr lvl="1"/>
            <a:r>
              <a:rPr lang="en-US" altLang="ko-KR" dirty="0"/>
              <a:t>Data[1]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053920"/>
            <a:ext cx="7849567" cy="42706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여기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test_data_x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[?]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이곳에 숫자가 환자의 구별을 뜻함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predict =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test_data_x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[1]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i,k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in enumerate(predict):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   pre =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func,feed_dict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={x:[k]})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pre_data.append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(pre[0])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pre_data,color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="red")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test_data_y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[1],color="blue")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plt.show</a:t>
            </a:r>
            <a:r>
              <a:rPr kumimoji="0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0F203C-3F45-4A41-BA90-1E25BEB4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44" y="4221088"/>
            <a:ext cx="3180714" cy="21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pandas</a:t>
            </a:r>
          </a:p>
          <a:p>
            <a:pPr lvl="1"/>
            <a:r>
              <a:rPr lang="en-US" altLang="ko-KR" dirty="0"/>
              <a:t>series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with open(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filePath</a:t>
            </a:r>
            <a:r>
              <a:rPr kumimoji="0" lang="en-US" altLang="ko-KR" sz="1800" dirty="0">
                <a:latin typeface="Consolas" panose="020B0609020204030204" pitchFamily="49" charset="0"/>
              </a:rPr>
              <a:t>, 'r') as f: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for line in f: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allList.append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(float(line))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df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pd.Series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allList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Pandas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의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series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를 이용하여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index,value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데이터화시킴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index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의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Defalut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값은 숫자순서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DBFA5-9338-499F-836D-65BA57C9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4" y="4519681"/>
            <a:ext cx="3638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os</a:t>
            </a:r>
            <a:endParaRPr lang="en-US" altLang="ko-KR" dirty="0"/>
          </a:p>
          <a:p>
            <a:pPr lvl="1"/>
            <a:r>
              <a:rPr lang="en-US" altLang="ko-KR" dirty="0" err="1"/>
              <a:t>Os.listdir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폴더에 든 파일이름을 저장해주는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listdir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filename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os.listdir</a:t>
            </a:r>
            <a:r>
              <a:rPr kumimoji="0" lang="en-US" altLang="ko-KR" sz="1800" dirty="0">
                <a:latin typeface="Consolas" panose="020B0609020204030204" pitchFamily="49" charset="0"/>
              </a:rPr>
              <a:t>("sch")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학습시킬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파일과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테스트시킬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파일을 나눠줍니다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name in filename: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if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name.find</a:t>
            </a:r>
            <a:r>
              <a:rPr kumimoji="0" lang="en-US" altLang="ko-KR" sz="1800" dirty="0">
                <a:latin typeface="Consolas" panose="020B0609020204030204" pitchFamily="49" charset="0"/>
              </a:rPr>
              <a:t>("test") != -1: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testfile.append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(name)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name.find</a:t>
            </a:r>
            <a:r>
              <a:rPr kumimoji="0" lang="en-US" altLang="ko-KR" sz="1800" dirty="0">
                <a:latin typeface="Consolas" panose="020B0609020204030204" pitchFamily="49" charset="0"/>
              </a:rPr>
              <a:t>("train") != -1: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trainfile.append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(name)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4028A6-5187-414F-A285-83FFB09C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863358"/>
            <a:ext cx="7200801" cy="8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Train,test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D207A-720C-4699-B5DD-4BD8A0DC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251645"/>
            <a:ext cx="34861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8F408-74E9-49BF-A3B7-28B2822E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43" y="2523857"/>
            <a:ext cx="332422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2E74C-DC05-48A4-90E7-9E9B5460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39" y="2786544"/>
            <a:ext cx="3314700" cy="15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A836F-0C66-4549-8F63-88D00D897CDB}"/>
              </a:ext>
            </a:extLst>
          </p:cNvPr>
          <p:cNvSpPr txBox="1"/>
          <p:nvPr/>
        </p:nvSpPr>
        <p:spPr>
          <a:xfrm>
            <a:off x="5200201" y="2014179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Train,test</a:t>
            </a:r>
            <a:r>
              <a:rPr lang="en-US" altLang="ko-KR" dirty="0"/>
              <a:t> </a:t>
            </a:r>
            <a:r>
              <a:rPr lang="ko-KR" altLang="en-US" dirty="0"/>
              <a:t>의 데이터는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차원 구조의 형태</a:t>
            </a:r>
            <a:endParaRPr lang="en-US" altLang="ko-KR" dirty="0"/>
          </a:p>
          <a:p>
            <a:r>
              <a:rPr lang="en-US" altLang="ko-KR" dirty="0"/>
              <a:t>Data[0] </a:t>
            </a:r>
            <a:r>
              <a:rPr lang="ko-KR" altLang="en-US" dirty="0"/>
              <a:t>의미는 첫번째 환자의 데이터를 의미</a:t>
            </a:r>
          </a:p>
        </p:txBody>
      </p:sp>
    </p:spTree>
    <p:extLst>
      <p:ext uri="{BB962C8B-B14F-4D97-AF65-F5344CB8AC3E}">
        <p14:creationId xmlns:p14="http://schemas.microsoft.com/office/powerpoint/2010/main" val="26437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Placeholder,Variable,session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준비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801"/>
            <a:ext cx="7271717" cy="48816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#placeholder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란 참고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hlinkClick r:id="rId2"/>
              </a:rPr>
              <a:t>http://issactoast.com/117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초기화 되지않은 변수 이면서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여러형태의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텐서를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담을수있는곳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x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(tf.float32,shape=[None,7])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y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(tf.float32,shape=[None,1])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#Variable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은 세션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실행시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초기화를 해주지 않으면 그곳에는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아무값도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없는 상태이다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w1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tf.random_uniform</a:t>
            </a:r>
            <a:r>
              <a:rPr kumimoji="0" lang="en-US" altLang="ko-KR" sz="1800" dirty="0">
                <a:latin typeface="Consolas" panose="020B0609020204030204" pitchFamily="49" charset="0"/>
              </a:rPr>
              <a:t>([7,15],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minval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-1 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maxval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1,dtype=tf.float32))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b1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tf.zeros</a:t>
            </a:r>
            <a:r>
              <a:rPr kumimoji="0" lang="en-US" altLang="ko-KR" sz="1800" dirty="0">
                <a:latin typeface="Consolas" panose="020B0609020204030204" pitchFamily="49" charset="0"/>
              </a:rPr>
              <a:t>([1,15]))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seesion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은 위에서 준비한 그래프를 계산하기위한 객체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800" dirty="0">
                <a:latin typeface="Consolas" panose="020B0609020204030204" pitchFamily="49" charset="0"/>
              </a:rPr>
              <a:t> =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8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텐서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텐서구조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E2B29-FB29-46C2-A455-FDD9537B0C87}"/>
              </a:ext>
            </a:extLst>
          </p:cNvPr>
          <p:cNvSpPr txBox="1"/>
          <p:nvPr/>
        </p:nvSpPr>
        <p:spPr>
          <a:xfrm>
            <a:off x="4177284" y="1688593"/>
            <a:ext cx="189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[None,7]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51C0074-1764-4CE4-B48D-E74AB5A09138}"/>
              </a:ext>
            </a:extLst>
          </p:cNvPr>
          <p:cNvSpPr/>
          <p:nvPr/>
        </p:nvSpPr>
        <p:spPr>
          <a:xfrm>
            <a:off x="4617095" y="5352018"/>
            <a:ext cx="414634" cy="29981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95148AA-6CB6-4234-86DE-B567ECA6D53B}"/>
              </a:ext>
            </a:extLst>
          </p:cNvPr>
          <p:cNvSpPr/>
          <p:nvPr/>
        </p:nvSpPr>
        <p:spPr>
          <a:xfrm>
            <a:off x="4617095" y="5745503"/>
            <a:ext cx="414634" cy="29981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BDC44E9-8A12-4EA9-A13C-A4329C108CE0}"/>
              </a:ext>
            </a:extLst>
          </p:cNvPr>
          <p:cNvGrpSpPr/>
          <p:nvPr/>
        </p:nvGrpSpPr>
        <p:grpSpPr>
          <a:xfrm>
            <a:off x="2000878" y="2274124"/>
            <a:ext cx="5647068" cy="2829211"/>
            <a:chOff x="2400305" y="2285766"/>
            <a:chExt cx="5647068" cy="282921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737524A-A62A-407E-A3B8-C6733B35F59B}"/>
                </a:ext>
              </a:extLst>
            </p:cNvPr>
            <p:cNvGrpSpPr/>
            <p:nvPr/>
          </p:nvGrpSpPr>
          <p:grpSpPr>
            <a:xfrm>
              <a:off x="2400305" y="2285766"/>
              <a:ext cx="4848214" cy="2822673"/>
              <a:chOff x="2400305" y="2285766"/>
              <a:chExt cx="4848214" cy="282267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A3B5F5E-007C-4DED-8CC5-1E7F445C8F79}"/>
                  </a:ext>
                </a:extLst>
              </p:cNvPr>
              <p:cNvGrpSpPr/>
              <p:nvPr/>
            </p:nvGrpSpPr>
            <p:grpSpPr>
              <a:xfrm>
                <a:off x="2400305" y="2993228"/>
                <a:ext cx="4848214" cy="627924"/>
                <a:chOff x="1601451" y="3204408"/>
                <a:chExt cx="4848214" cy="627924"/>
              </a:xfrm>
            </p:grpSpPr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B84BD8FE-F76A-4D2C-A73D-137572722334}"/>
                    </a:ext>
                  </a:extLst>
                </p:cNvPr>
                <p:cNvSpPr/>
                <p:nvPr/>
              </p:nvSpPr>
              <p:spPr>
                <a:xfrm>
                  <a:off x="1601451" y="3204408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2400" b="0" i="0" u="none" strike="noStrike" cap="none" normalizeH="0" baseline="0" dirty="0">
                      <a:ln>
                        <a:noFill/>
                      </a:ln>
                      <a:solidFill>
                        <a:schemeClr val="accent2"/>
                      </a:solidFill>
                      <a:latin typeface="Times New Roman"/>
                      <a:ea typeface="굴림"/>
                    </a:rPr>
                    <a:t>1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10" name="정육면체 9">
                  <a:extLst>
                    <a:ext uri="{FF2B5EF4-FFF2-40B4-BE49-F238E27FC236}">
                      <a16:creationId xmlns:a16="http://schemas.microsoft.com/office/drawing/2014/main" id="{259F570F-5C22-4823-97F2-E98CD7FA0954}"/>
                    </a:ext>
                  </a:extLst>
                </p:cNvPr>
                <p:cNvSpPr/>
                <p:nvPr/>
              </p:nvSpPr>
              <p:spPr>
                <a:xfrm>
                  <a:off x="2393037" y="3209226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2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22B64BB6-B6A6-477D-A97C-87CD46CD004A}"/>
                    </a:ext>
                  </a:extLst>
                </p:cNvPr>
                <p:cNvSpPr/>
                <p:nvPr/>
              </p:nvSpPr>
              <p:spPr>
                <a:xfrm>
                  <a:off x="3178492" y="321404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3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A84A438C-1C58-450D-B82B-A81EDBB5C6E6}"/>
                    </a:ext>
                  </a:extLst>
                </p:cNvPr>
                <p:cNvSpPr/>
                <p:nvPr/>
              </p:nvSpPr>
              <p:spPr>
                <a:xfrm>
                  <a:off x="3949199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4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" name="정육면체 12">
                  <a:extLst>
                    <a:ext uri="{FF2B5EF4-FFF2-40B4-BE49-F238E27FC236}">
                      <a16:creationId xmlns:a16="http://schemas.microsoft.com/office/drawing/2014/main" id="{191007A9-D522-4580-93D2-3EE44B850474}"/>
                    </a:ext>
                  </a:extLst>
                </p:cNvPr>
                <p:cNvSpPr/>
                <p:nvPr/>
              </p:nvSpPr>
              <p:spPr>
                <a:xfrm>
                  <a:off x="4709977" y="321232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5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정육면체 13">
                  <a:extLst>
                    <a:ext uri="{FF2B5EF4-FFF2-40B4-BE49-F238E27FC236}">
                      <a16:creationId xmlns:a16="http://schemas.microsoft.com/office/drawing/2014/main" id="{B3CC9ABC-3392-43EB-9AF2-EFCCC3D7E1B8}"/>
                    </a:ext>
                  </a:extLst>
                </p:cNvPr>
                <p:cNvSpPr/>
                <p:nvPr/>
              </p:nvSpPr>
              <p:spPr>
                <a:xfrm>
                  <a:off x="5513561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6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FD6E9E3-5F86-4A26-98F1-5ACBF82153A9}"/>
                  </a:ext>
                </a:extLst>
              </p:cNvPr>
              <p:cNvGrpSpPr/>
              <p:nvPr/>
            </p:nvGrpSpPr>
            <p:grpSpPr>
              <a:xfrm>
                <a:off x="2400305" y="3710326"/>
                <a:ext cx="4848214" cy="627924"/>
                <a:chOff x="1601451" y="3204408"/>
                <a:chExt cx="4848214" cy="627924"/>
              </a:xfrm>
            </p:grpSpPr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760DA3CC-3EBD-4327-8034-04659FEDF2A5}"/>
                    </a:ext>
                  </a:extLst>
                </p:cNvPr>
                <p:cNvSpPr/>
                <p:nvPr/>
              </p:nvSpPr>
              <p:spPr>
                <a:xfrm>
                  <a:off x="1601451" y="3204408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2400" b="0" i="0" u="none" strike="noStrike" cap="none" normalizeH="0" baseline="0" dirty="0">
                      <a:ln>
                        <a:noFill/>
                      </a:ln>
                      <a:solidFill>
                        <a:schemeClr val="accent2"/>
                      </a:solidFill>
                      <a:latin typeface="Times New Roman"/>
                      <a:ea typeface="굴림"/>
                    </a:rPr>
                    <a:t>1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18" name="정육면체 17">
                  <a:extLst>
                    <a:ext uri="{FF2B5EF4-FFF2-40B4-BE49-F238E27FC236}">
                      <a16:creationId xmlns:a16="http://schemas.microsoft.com/office/drawing/2014/main" id="{F25DDD1A-B268-42A2-B8E6-D458C52C303A}"/>
                    </a:ext>
                  </a:extLst>
                </p:cNvPr>
                <p:cNvSpPr/>
                <p:nvPr/>
              </p:nvSpPr>
              <p:spPr>
                <a:xfrm>
                  <a:off x="2393037" y="3209226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2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9AB67218-C5C2-4BE7-BE88-C4149CF6664B}"/>
                    </a:ext>
                  </a:extLst>
                </p:cNvPr>
                <p:cNvSpPr/>
                <p:nvPr/>
              </p:nvSpPr>
              <p:spPr>
                <a:xfrm>
                  <a:off x="3178492" y="321404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3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8B030CC4-233D-498E-A979-3952EE4739C0}"/>
                    </a:ext>
                  </a:extLst>
                </p:cNvPr>
                <p:cNvSpPr/>
                <p:nvPr/>
              </p:nvSpPr>
              <p:spPr>
                <a:xfrm>
                  <a:off x="3949199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4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" name="정육면체 20">
                  <a:extLst>
                    <a:ext uri="{FF2B5EF4-FFF2-40B4-BE49-F238E27FC236}">
                      <a16:creationId xmlns:a16="http://schemas.microsoft.com/office/drawing/2014/main" id="{40B82C12-7746-47A4-BFAF-AFBDEEAF6C6D}"/>
                    </a:ext>
                  </a:extLst>
                </p:cNvPr>
                <p:cNvSpPr/>
                <p:nvPr/>
              </p:nvSpPr>
              <p:spPr>
                <a:xfrm>
                  <a:off x="4709977" y="321232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5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D92FF5F7-4D10-4369-804D-89599CBFDD4A}"/>
                    </a:ext>
                  </a:extLst>
                </p:cNvPr>
                <p:cNvSpPr/>
                <p:nvPr/>
              </p:nvSpPr>
              <p:spPr>
                <a:xfrm>
                  <a:off x="5513561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6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EA0F942-BE66-40FF-A6B7-B8C110AA7414}"/>
                  </a:ext>
                </a:extLst>
              </p:cNvPr>
              <p:cNvGrpSpPr/>
              <p:nvPr/>
            </p:nvGrpSpPr>
            <p:grpSpPr>
              <a:xfrm>
                <a:off x="2400305" y="4480515"/>
                <a:ext cx="4848214" cy="627924"/>
                <a:chOff x="1601451" y="3204408"/>
                <a:chExt cx="4848214" cy="627924"/>
              </a:xfrm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E55BE829-13C7-42F6-BBF2-791B4F55DC47}"/>
                    </a:ext>
                  </a:extLst>
                </p:cNvPr>
                <p:cNvSpPr/>
                <p:nvPr/>
              </p:nvSpPr>
              <p:spPr>
                <a:xfrm>
                  <a:off x="1601451" y="3204408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2400" b="0" i="0" u="none" strike="noStrike" cap="none" normalizeH="0" baseline="0" dirty="0">
                      <a:ln>
                        <a:noFill/>
                      </a:ln>
                      <a:solidFill>
                        <a:schemeClr val="accent2"/>
                      </a:solidFill>
                      <a:latin typeface="Times New Roman"/>
                      <a:ea typeface="굴림"/>
                    </a:rPr>
                    <a:t>1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BA5232EC-A2EE-4CA3-A37F-30D6CFAD96A9}"/>
                    </a:ext>
                  </a:extLst>
                </p:cNvPr>
                <p:cNvSpPr/>
                <p:nvPr/>
              </p:nvSpPr>
              <p:spPr>
                <a:xfrm>
                  <a:off x="2393037" y="3209226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2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684CDDFE-2D95-4E52-9939-AF23FBACB0EF}"/>
                    </a:ext>
                  </a:extLst>
                </p:cNvPr>
                <p:cNvSpPr/>
                <p:nvPr/>
              </p:nvSpPr>
              <p:spPr>
                <a:xfrm>
                  <a:off x="3178492" y="321404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3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4FC3E694-1BC3-4CA2-96B3-2AF4B584BC19}"/>
                    </a:ext>
                  </a:extLst>
                </p:cNvPr>
                <p:cNvSpPr/>
                <p:nvPr/>
              </p:nvSpPr>
              <p:spPr>
                <a:xfrm>
                  <a:off x="3949199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4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EF083FC4-4901-49B3-9361-342A1054BC48}"/>
                    </a:ext>
                  </a:extLst>
                </p:cNvPr>
                <p:cNvSpPr/>
                <p:nvPr/>
              </p:nvSpPr>
              <p:spPr>
                <a:xfrm>
                  <a:off x="4709977" y="321232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5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865C34D4-55D0-4163-AB3A-4DD7A90DF886}"/>
                    </a:ext>
                  </a:extLst>
                </p:cNvPr>
                <p:cNvSpPr/>
                <p:nvPr/>
              </p:nvSpPr>
              <p:spPr>
                <a:xfrm>
                  <a:off x="5513561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6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B06119-06C3-4898-A408-D3E47262A395}"/>
                  </a:ext>
                </a:extLst>
              </p:cNvPr>
              <p:cNvGrpSpPr/>
              <p:nvPr/>
            </p:nvGrpSpPr>
            <p:grpSpPr>
              <a:xfrm>
                <a:off x="2400305" y="2285766"/>
                <a:ext cx="4848214" cy="627924"/>
                <a:chOff x="1601451" y="3204408"/>
                <a:chExt cx="4848214" cy="627924"/>
              </a:xfrm>
            </p:grpSpPr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EE9184DF-243D-40C8-B195-1B535FCCC30E}"/>
                    </a:ext>
                  </a:extLst>
                </p:cNvPr>
                <p:cNvSpPr/>
                <p:nvPr/>
              </p:nvSpPr>
              <p:spPr>
                <a:xfrm>
                  <a:off x="1601451" y="3204408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2400" b="0" i="0" u="none" strike="noStrike" cap="none" normalizeH="0" baseline="0" dirty="0">
                      <a:ln>
                        <a:noFill/>
                      </a:ln>
                      <a:solidFill>
                        <a:schemeClr val="accent2"/>
                      </a:solidFill>
                      <a:latin typeface="Times New Roman"/>
                      <a:ea typeface="굴림"/>
                    </a:rPr>
                    <a:t>1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39B9C323-6499-4FD3-97EE-F88DA9100DC7}"/>
                    </a:ext>
                  </a:extLst>
                </p:cNvPr>
                <p:cNvSpPr/>
                <p:nvPr/>
              </p:nvSpPr>
              <p:spPr>
                <a:xfrm>
                  <a:off x="2393037" y="3209226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2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411BEDA1-B6A9-4089-91C8-4AE456C77510}"/>
                    </a:ext>
                  </a:extLst>
                </p:cNvPr>
                <p:cNvSpPr/>
                <p:nvPr/>
              </p:nvSpPr>
              <p:spPr>
                <a:xfrm>
                  <a:off x="3178492" y="321404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3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B47C0939-3AD9-4AC5-A048-1F55AC4331D7}"/>
                    </a:ext>
                  </a:extLst>
                </p:cNvPr>
                <p:cNvSpPr/>
                <p:nvPr/>
              </p:nvSpPr>
              <p:spPr>
                <a:xfrm>
                  <a:off x="3949199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4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정육면체 34">
                  <a:extLst>
                    <a:ext uri="{FF2B5EF4-FFF2-40B4-BE49-F238E27FC236}">
                      <a16:creationId xmlns:a16="http://schemas.microsoft.com/office/drawing/2014/main" id="{EBA4EC66-EA7D-430E-9D1A-AA7B95CD26C3}"/>
                    </a:ext>
                  </a:extLst>
                </p:cNvPr>
                <p:cNvSpPr/>
                <p:nvPr/>
              </p:nvSpPr>
              <p:spPr>
                <a:xfrm>
                  <a:off x="4709977" y="3212324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5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84F47848-A16C-453D-AFF5-86312EFEDDB6}"/>
                    </a:ext>
                  </a:extLst>
                </p:cNvPr>
                <p:cNvSpPr/>
                <p:nvPr/>
              </p:nvSpPr>
              <p:spPr>
                <a:xfrm>
                  <a:off x="5513561" y="3218862"/>
                  <a:ext cx="936104" cy="613470"/>
                </a:xfrm>
                <a:prstGeom prst="cub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ko-KR" dirty="0">
                      <a:solidFill>
                        <a:schemeClr val="accent2"/>
                      </a:solidFill>
                    </a:rPr>
                    <a:t>6</a:t>
                  </a: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424032FA-524B-4A6D-9815-82C6B34FEE9B}"/>
                </a:ext>
              </a:extLst>
            </p:cNvPr>
            <p:cNvSpPr/>
            <p:nvPr/>
          </p:nvSpPr>
          <p:spPr>
            <a:xfrm>
              <a:off x="7111269" y="2300220"/>
              <a:ext cx="936104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rPr>
                <a:t>7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073BDBD5-1EEC-4582-9714-A1C3CB4959B2}"/>
                </a:ext>
              </a:extLst>
            </p:cNvPr>
            <p:cNvSpPr/>
            <p:nvPr/>
          </p:nvSpPr>
          <p:spPr>
            <a:xfrm>
              <a:off x="7098230" y="3018407"/>
              <a:ext cx="936104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rPr>
                <a:t>7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285DA81E-1A54-492A-AEB7-275EADD1ED61}"/>
                </a:ext>
              </a:extLst>
            </p:cNvPr>
            <p:cNvSpPr/>
            <p:nvPr/>
          </p:nvSpPr>
          <p:spPr>
            <a:xfrm>
              <a:off x="7098230" y="3735505"/>
              <a:ext cx="936104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rPr>
                <a:t>7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B0672332-A2AE-407F-855E-FFF0457EBC51}"/>
                </a:ext>
              </a:extLst>
            </p:cNvPr>
            <p:cNvSpPr/>
            <p:nvPr/>
          </p:nvSpPr>
          <p:spPr>
            <a:xfrm>
              <a:off x="7098230" y="4501507"/>
              <a:ext cx="936104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rPr>
                <a:t>7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2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은닉계층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1"/>
            <a:r>
              <a:rPr lang="en-US" altLang="ko-KR" dirty="0"/>
              <a:t>W1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E2B29-FB29-46C2-A455-FDD9537B0C87}"/>
              </a:ext>
            </a:extLst>
          </p:cNvPr>
          <p:cNvSpPr txBox="1"/>
          <p:nvPr/>
        </p:nvSpPr>
        <p:spPr>
          <a:xfrm>
            <a:off x="4195352" y="1672683"/>
            <a:ext cx="189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[7,None]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070C44-9FE7-43C1-B223-760D6A6D95BE}"/>
              </a:ext>
            </a:extLst>
          </p:cNvPr>
          <p:cNvGrpSpPr/>
          <p:nvPr/>
        </p:nvGrpSpPr>
        <p:grpSpPr>
          <a:xfrm>
            <a:off x="2195736" y="2265161"/>
            <a:ext cx="4865416" cy="4399770"/>
            <a:chOff x="1046990" y="2385647"/>
            <a:chExt cx="4865416" cy="439977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3B5F5E-007C-4DED-8CC5-1E7F445C8F79}"/>
                </a:ext>
              </a:extLst>
            </p:cNvPr>
            <p:cNvGrpSpPr/>
            <p:nvPr/>
          </p:nvGrpSpPr>
          <p:grpSpPr>
            <a:xfrm>
              <a:off x="1057040" y="3011214"/>
              <a:ext cx="4848214" cy="627924"/>
              <a:chOff x="1601451" y="3204408"/>
              <a:chExt cx="4848214" cy="627924"/>
            </a:xfrm>
          </p:grpSpPr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B84BD8FE-F76A-4D2C-A73D-137572722334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259F570F-5C22-4823-97F2-E98CD7FA0954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22B64BB6-B6A6-477D-A97C-87CD46CD004A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A84A438C-1C58-450D-B82B-A81EDBB5C6E6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191007A9-D522-4580-93D2-3EE44B850474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B3CC9ABC-3392-43EB-9AF2-EFCCC3D7E1B8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FD6E9E3-5F86-4A26-98F1-5ACBF82153A9}"/>
                </a:ext>
              </a:extLst>
            </p:cNvPr>
            <p:cNvGrpSpPr/>
            <p:nvPr/>
          </p:nvGrpSpPr>
          <p:grpSpPr>
            <a:xfrm>
              <a:off x="1057040" y="3649606"/>
              <a:ext cx="4848214" cy="627924"/>
              <a:chOff x="1601451" y="3204408"/>
              <a:chExt cx="4848214" cy="627924"/>
            </a:xfrm>
          </p:grpSpPr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760DA3CC-3EBD-4327-8034-04659FEDF2A5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5DDD1A-B268-42A2-B8E6-D458C52C303A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9AB67218-C5C2-4BE7-BE88-C4149CF6664B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8B030CC4-233D-498E-A979-3952EE4739C0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40B82C12-7746-47A4-BFAF-AFBDEEAF6C6D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D92FF5F7-4D10-4369-804D-89599CBFDD4A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EA0F942-BE66-40FF-A6B7-B8C110AA7414}"/>
                </a:ext>
              </a:extLst>
            </p:cNvPr>
            <p:cNvGrpSpPr/>
            <p:nvPr/>
          </p:nvGrpSpPr>
          <p:grpSpPr>
            <a:xfrm>
              <a:off x="1046990" y="4273453"/>
              <a:ext cx="4848214" cy="627924"/>
              <a:chOff x="1601451" y="3204408"/>
              <a:chExt cx="4848214" cy="627924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E55BE829-13C7-42F6-BBF2-791B4F55DC47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BA5232EC-A2EE-4CA3-A37F-30D6CFAD96A9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684CDDFE-2D95-4E52-9939-AF23FBACB0EF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4FC3E694-1BC3-4CA2-96B3-2AF4B584BC19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EF083FC4-4901-49B3-9361-342A1054BC48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865C34D4-55D0-4163-AB3A-4DD7A90DF886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6B06119-06C3-4898-A408-D3E47262A395}"/>
                </a:ext>
              </a:extLst>
            </p:cNvPr>
            <p:cNvGrpSpPr/>
            <p:nvPr/>
          </p:nvGrpSpPr>
          <p:grpSpPr>
            <a:xfrm>
              <a:off x="1064192" y="2385647"/>
              <a:ext cx="4848214" cy="627924"/>
              <a:chOff x="1601451" y="3204408"/>
              <a:chExt cx="4848214" cy="627924"/>
            </a:xfrm>
          </p:grpSpPr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E9184DF-243D-40C8-B195-1B535FCCC30E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39B9C323-6499-4FD3-97EE-F88DA9100DC7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411BEDA1-B6A9-4089-91C8-4AE456C77510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B47C0939-3AD9-4AC5-A048-1F55AC4331D7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EBA4EC66-EA7D-430E-9D1A-AA7B95CD26C3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84F47848-A16C-453D-AFF5-86312EFEDDB6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E4CA949-88E1-4E80-8622-BE247D9BEF96}"/>
                </a:ext>
              </a:extLst>
            </p:cNvPr>
            <p:cNvGrpSpPr/>
            <p:nvPr/>
          </p:nvGrpSpPr>
          <p:grpSpPr>
            <a:xfrm>
              <a:off x="1046990" y="4886923"/>
              <a:ext cx="4848214" cy="627924"/>
              <a:chOff x="1601451" y="3204408"/>
              <a:chExt cx="4848214" cy="627924"/>
            </a:xfrm>
          </p:grpSpPr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436A5E38-C9EC-4FC5-A1A0-FB12A3594590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FC3FC5A0-A0FE-4B66-932E-0F08E2192146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3843242E-FCB8-45A0-808A-5843DC8CA9DA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DC4C77C2-A45A-4A92-BB05-4C099470AE88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393BA9B2-BC79-450A-8F46-34CB48064ED8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E2BFA30D-D132-4CB1-B82E-4BC76480C5EE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D57EAA8-5088-41AA-9024-7F9014DDB6E3}"/>
                </a:ext>
              </a:extLst>
            </p:cNvPr>
            <p:cNvGrpSpPr/>
            <p:nvPr/>
          </p:nvGrpSpPr>
          <p:grpSpPr>
            <a:xfrm>
              <a:off x="1046990" y="5518250"/>
              <a:ext cx="4848214" cy="627924"/>
              <a:chOff x="1601451" y="3204408"/>
              <a:chExt cx="4848214" cy="627924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1BFA70EF-5686-4EFA-91D8-B656B0A475CD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D7090430-430E-4FA3-9AEE-FAFA3C19F148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6BFBC280-200E-4BE8-843F-6E231E014DC4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C4FC3CDA-3186-4185-AF3F-051324FB3A23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4C8F6FA6-CFE9-40A7-9692-5B6F7A073A4C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665FD4A9-3766-4950-938B-29C9F820679B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7B8F2C6-2220-454A-9656-357399577794}"/>
                </a:ext>
              </a:extLst>
            </p:cNvPr>
            <p:cNvGrpSpPr/>
            <p:nvPr/>
          </p:nvGrpSpPr>
          <p:grpSpPr>
            <a:xfrm>
              <a:off x="1057040" y="6157493"/>
              <a:ext cx="4848214" cy="627924"/>
              <a:chOff x="1601451" y="3204408"/>
              <a:chExt cx="4848214" cy="627924"/>
            </a:xfrm>
          </p:grpSpPr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4683B7C5-DBA1-498E-9FEF-CB615A93C030}"/>
                  </a:ext>
                </a:extLst>
              </p:cNvPr>
              <p:cNvSpPr/>
              <p:nvPr/>
            </p:nvSpPr>
            <p:spPr>
              <a:xfrm>
                <a:off x="1601451" y="3204408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latin typeface="Times New Roman"/>
                    <a:ea typeface="굴림"/>
                  </a:rPr>
                  <a:t>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58BAB315-1692-4187-953E-83D768812270}"/>
                  </a:ext>
                </a:extLst>
              </p:cNvPr>
              <p:cNvSpPr/>
              <p:nvPr/>
            </p:nvSpPr>
            <p:spPr>
              <a:xfrm>
                <a:off x="2393037" y="3209226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2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DABA23B-D4AD-4583-86D0-31C12B1245CA}"/>
                  </a:ext>
                </a:extLst>
              </p:cNvPr>
              <p:cNvSpPr/>
              <p:nvPr/>
            </p:nvSpPr>
            <p:spPr>
              <a:xfrm>
                <a:off x="3178492" y="321404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3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A7BD244B-F590-4A38-B27F-FEAEC0C334CD}"/>
                  </a:ext>
                </a:extLst>
              </p:cNvPr>
              <p:cNvSpPr/>
              <p:nvPr/>
            </p:nvSpPr>
            <p:spPr>
              <a:xfrm>
                <a:off x="3949199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4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67140F2C-D9DD-4715-8B07-B08BF874647F}"/>
                  </a:ext>
                </a:extLst>
              </p:cNvPr>
              <p:cNvSpPr/>
              <p:nvPr/>
            </p:nvSpPr>
            <p:spPr>
              <a:xfrm>
                <a:off x="4709977" y="3212324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5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33072AFE-3F57-4DA8-8393-B92B438BD9AB}"/>
                  </a:ext>
                </a:extLst>
              </p:cNvPr>
              <p:cNvSpPr/>
              <p:nvPr/>
            </p:nvSpPr>
            <p:spPr>
              <a:xfrm>
                <a:off x="5513561" y="3218862"/>
                <a:ext cx="936104" cy="613470"/>
              </a:xfrm>
              <a:prstGeom prst="cub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</a:rPr>
                  <a:t>6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36D4B5-D2BE-4644-B932-6D4245511F68}"/>
              </a:ext>
            </a:extLst>
          </p:cNvPr>
          <p:cNvGrpSpPr/>
          <p:nvPr/>
        </p:nvGrpSpPr>
        <p:grpSpPr>
          <a:xfrm>
            <a:off x="7236296" y="2420888"/>
            <a:ext cx="751606" cy="920591"/>
            <a:chOff x="7236296" y="2420888"/>
            <a:chExt cx="751606" cy="9205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A0D4375-14AA-442E-B454-AD3BECE1EB9A}"/>
                </a:ext>
              </a:extLst>
            </p:cNvPr>
            <p:cNvGrpSpPr/>
            <p:nvPr/>
          </p:nvGrpSpPr>
          <p:grpSpPr>
            <a:xfrm>
              <a:off x="7236296" y="2420888"/>
              <a:ext cx="751606" cy="288032"/>
              <a:chOff x="7236296" y="2420888"/>
              <a:chExt cx="751606" cy="288032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7519332-1996-4157-9B25-A98290C15E73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C335EC2-59B9-4C05-8A57-4E66A70B508E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5E6FE6F-CCE5-4E44-AF7D-6E9992BE9085}"/>
                </a:ext>
              </a:extLst>
            </p:cNvPr>
            <p:cNvGrpSpPr/>
            <p:nvPr/>
          </p:nvGrpSpPr>
          <p:grpSpPr>
            <a:xfrm>
              <a:off x="7236296" y="3053447"/>
              <a:ext cx="751606" cy="288032"/>
              <a:chOff x="7236296" y="2420888"/>
              <a:chExt cx="751606" cy="288032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7BA306E-3555-4BD4-9DCA-37CB199D7E4A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E279575A-536B-4015-BF0C-00C31E99E50B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710450-1FF6-4BB6-BC60-5CF51ECA10D9}"/>
              </a:ext>
            </a:extLst>
          </p:cNvPr>
          <p:cNvGrpSpPr/>
          <p:nvPr/>
        </p:nvGrpSpPr>
        <p:grpSpPr>
          <a:xfrm>
            <a:off x="7236296" y="3740185"/>
            <a:ext cx="751606" cy="920591"/>
            <a:chOff x="7236296" y="2420888"/>
            <a:chExt cx="751606" cy="92059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470935-631D-41DC-BF40-948A285BAEF8}"/>
                </a:ext>
              </a:extLst>
            </p:cNvPr>
            <p:cNvGrpSpPr/>
            <p:nvPr/>
          </p:nvGrpSpPr>
          <p:grpSpPr>
            <a:xfrm>
              <a:off x="7236296" y="2420888"/>
              <a:ext cx="751606" cy="288032"/>
              <a:chOff x="7236296" y="2420888"/>
              <a:chExt cx="751606" cy="288032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19A84EB-2808-452C-9C02-2F12954AE8A4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12CDC9F-DC21-4C13-8FB1-4E4ED5C3670B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F6DB559-5BB3-4CD6-A8A9-E4576F024052}"/>
                </a:ext>
              </a:extLst>
            </p:cNvPr>
            <p:cNvGrpSpPr/>
            <p:nvPr/>
          </p:nvGrpSpPr>
          <p:grpSpPr>
            <a:xfrm>
              <a:off x="7236296" y="3053447"/>
              <a:ext cx="751606" cy="288032"/>
              <a:chOff x="7236296" y="2420888"/>
              <a:chExt cx="751606" cy="288032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1393E9BF-3B16-4342-AF37-F3D83E826000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F977EF7-73D8-485C-9764-05EB013F39FE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56D11EA-A92B-4D9C-9EF7-26C9CD02A3A5}"/>
              </a:ext>
            </a:extLst>
          </p:cNvPr>
          <p:cNvGrpSpPr/>
          <p:nvPr/>
        </p:nvGrpSpPr>
        <p:grpSpPr>
          <a:xfrm>
            <a:off x="7236296" y="5005303"/>
            <a:ext cx="751606" cy="920591"/>
            <a:chOff x="7236296" y="2420888"/>
            <a:chExt cx="751606" cy="92059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EF52C97-70E0-40A2-BB9D-45F6079D194D}"/>
                </a:ext>
              </a:extLst>
            </p:cNvPr>
            <p:cNvGrpSpPr/>
            <p:nvPr/>
          </p:nvGrpSpPr>
          <p:grpSpPr>
            <a:xfrm>
              <a:off x="7236296" y="2420888"/>
              <a:ext cx="751606" cy="288032"/>
              <a:chOff x="7236296" y="2420888"/>
              <a:chExt cx="751606" cy="288032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B537F62-ED49-411C-AD1A-72161B65C43D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27A8163-331E-43D6-9C6F-D839DF6074BD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08E4CA2-C555-4E7F-BAD1-1BE78610B688}"/>
                </a:ext>
              </a:extLst>
            </p:cNvPr>
            <p:cNvGrpSpPr/>
            <p:nvPr/>
          </p:nvGrpSpPr>
          <p:grpSpPr>
            <a:xfrm>
              <a:off x="7236296" y="3053447"/>
              <a:ext cx="751606" cy="288032"/>
              <a:chOff x="7236296" y="2420888"/>
              <a:chExt cx="751606" cy="288032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DC8F2F8-735F-4A70-8035-F4638A3C2460}"/>
                  </a:ext>
                </a:extLst>
              </p:cNvPr>
              <p:cNvSpPr/>
              <p:nvPr/>
            </p:nvSpPr>
            <p:spPr>
              <a:xfrm>
                <a:off x="7236296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732288B-27C7-4FD0-AA69-2C6DE5649774}"/>
                  </a:ext>
                </a:extLst>
              </p:cNvPr>
              <p:cNvSpPr/>
              <p:nvPr/>
            </p:nvSpPr>
            <p:spPr>
              <a:xfrm>
                <a:off x="7699870" y="2420888"/>
                <a:ext cx="288032" cy="2880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EE59D78-1FE0-4EDC-9901-665B62E8299A}"/>
              </a:ext>
            </a:extLst>
          </p:cNvPr>
          <p:cNvGrpSpPr/>
          <p:nvPr/>
        </p:nvGrpSpPr>
        <p:grpSpPr>
          <a:xfrm>
            <a:off x="7236296" y="6259258"/>
            <a:ext cx="751606" cy="288032"/>
            <a:chOff x="7939522" y="3596169"/>
            <a:chExt cx="751606" cy="28803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1066974-62B6-4428-BD85-FF3DBE0340E2}"/>
                </a:ext>
              </a:extLst>
            </p:cNvPr>
            <p:cNvSpPr/>
            <p:nvPr/>
          </p:nvSpPr>
          <p:spPr>
            <a:xfrm>
              <a:off x="7939522" y="3596169"/>
              <a:ext cx="288032" cy="28803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86CC2CF-C5DB-4E1E-9A8D-E8C076C7D5B5}"/>
                </a:ext>
              </a:extLst>
            </p:cNvPr>
            <p:cNvSpPr/>
            <p:nvPr/>
          </p:nvSpPr>
          <p:spPr>
            <a:xfrm>
              <a:off x="8403096" y="3596169"/>
              <a:ext cx="288032" cy="28803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1"/>
            <a:r>
              <a:rPr lang="en-US" altLang="ko-KR" dirty="0" err="1"/>
              <a:t>func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텐서구조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E2B29-FB29-46C2-A455-FDD9537B0C87}"/>
              </a:ext>
            </a:extLst>
          </p:cNvPr>
          <p:cNvSpPr txBox="1"/>
          <p:nvPr/>
        </p:nvSpPr>
        <p:spPr>
          <a:xfrm>
            <a:off x="4195352" y="1672683"/>
            <a:ext cx="189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[None,1]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ABF3B03-8E98-4BEF-BA2B-96B973C791E7}"/>
              </a:ext>
            </a:extLst>
          </p:cNvPr>
          <p:cNvGrpSpPr/>
          <p:nvPr/>
        </p:nvGrpSpPr>
        <p:grpSpPr>
          <a:xfrm>
            <a:off x="4513919" y="2348362"/>
            <a:ext cx="632005" cy="3742842"/>
            <a:chOff x="4513919" y="2348362"/>
            <a:chExt cx="632005" cy="3742842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880BBA2E-7756-4A55-8BED-7D0EDEF37516}"/>
                </a:ext>
              </a:extLst>
            </p:cNvPr>
            <p:cNvSpPr/>
            <p:nvPr/>
          </p:nvSpPr>
          <p:spPr>
            <a:xfrm>
              <a:off x="4513920" y="2348362"/>
              <a:ext cx="620983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rPr>
                <a:t>1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7228B876-643A-46C5-B06F-57A40D803E10}"/>
                </a:ext>
              </a:extLst>
            </p:cNvPr>
            <p:cNvSpPr/>
            <p:nvPr/>
          </p:nvSpPr>
          <p:spPr>
            <a:xfrm>
              <a:off x="4513919" y="3010604"/>
              <a:ext cx="620983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rPr>
                <a:t>1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4" name="정육면체 83">
              <a:extLst>
                <a:ext uri="{FF2B5EF4-FFF2-40B4-BE49-F238E27FC236}">
                  <a16:creationId xmlns:a16="http://schemas.microsoft.com/office/drawing/2014/main" id="{CE68DB11-D8A9-411F-869B-83A4A9A59598}"/>
                </a:ext>
              </a:extLst>
            </p:cNvPr>
            <p:cNvSpPr/>
            <p:nvPr/>
          </p:nvSpPr>
          <p:spPr>
            <a:xfrm>
              <a:off x="4524357" y="3672846"/>
              <a:ext cx="620983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rPr>
                <a:t>1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5" name="정육면체 84">
              <a:extLst>
                <a:ext uri="{FF2B5EF4-FFF2-40B4-BE49-F238E27FC236}">
                  <a16:creationId xmlns:a16="http://schemas.microsoft.com/office/drawing/2014/main" id="{AA90B17F-68CB-45B6-B6AA-8BD9180FF7A1}"/>
                </a:ext>
              </a:extLst>
            </p:cNvPr>
            <p:cNvSpPr/>
            <p:nvPr/>
          </p:nvSpPr>
          <p:spPr>
            <a:xfrm>
              <a:off x="4524941" y="4360867"/>
              <a:ext cx="620983" cy="613470"/>
            </a:xfrm>
            <a:prstGeom prst="cub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latin typeface="Times New Roman"/>
                  <a:ea typeface="굴림"/>
                </a:rPr>
                <a:t>1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latin typeface="Times New Roman"/>
                <a:ea typeface="굴림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0CB8842-05A1-4C80-8B9E-C5C2E5D40827}"/>
                </a:ext>
              </a:extLst>
            </p:cNvPr>
            <p:cNvSpPr/>
            <p:nvPr/>
          </p:nvSpPr>
          <p:spPr>
            <a:xfrm>
              <a:off x="4593735" y="5185317"/>
              <a:ext cx="418886" cy="36004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928A5A6-B41B-4683-A78D-45A7AE74432A}"/>
                </a:ext>
              </a:extLst>
            </p:cNvPr>
            <p:cNvSpPr/>
            <p:nvPr/>
          </p:nvSpPr>
          <p:spPr>
            <a:xfrm>
              <a:off x="4593735" y="5731164"/>
              <a:ext cx="418886" cy="36004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3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</a:t>
            </a:r>
          </a:p>
          <a:p>
            <a:pPr lvl="1"/>
            <a:r>
              <a:rPr lang="ko-KR" altLang="en-US" dirty="0"/>
              <a:t>순환경로가 존재하지않는 신경망 구조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가장 간단한 인공 신경망의 구조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하나의 입력이 모든 은닉층의 노드에 전달되어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출력노드까지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전달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EF86D-6671-473F-86A2-43780F96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197440"/>
            <a:ext cx="5448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8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9284</TotalTime>
  <Words>833</Words>
  <Application>Microsoft Office PowerPoint</Application>
  <PresentationFormat>화면 슬라이드 쇼(4:3)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Consolas</vt:lpstr>
      <vt:lpstr>Symbol</vt:lpstr>
      <vt:lpstr>Times New Roman</vt:lpstr>
      <vt:lpstr>Wingdings</vt:lpstr>
      <vt:lpstr>Default Theme</vt:lpstr>
      <vt:lpstr>FFNN 실습</vt:lpstr>
      <vt:lpstr>데이터 전처리(1)</vt:lpstr>
      <vt:lpstr>데이터 전처리(2)</vt:lpstr>
      <vt:lpstr>데이터 전처리(3)</vt:lpstr>
      <vt:lpstr>학습 준비</vt:lpstr>
      <vt:lpstr>텐서구조(1)</vt:lpstr>
      <vt:lpstr>텐서구조(2)</vt:lpstr>
      <vt:lpstr>텐서구조(3)</vt:lpstr>
      <vt:lpstr>신경망 구성</vt:lpstr>
      <vt:lpstr>신경망 구성</vt:lpstr>
      <vt:lpstr>학습</vt:lpstr>
      <vt:lpstr>학습 결과</vt:lpstr>
      <vt:lpstr>학습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344</cp:revision>
  <cp:lastPrinted>2016-11-01T07:29:09Z</cp:lastPrinted>
  <dcterms:created xsi:type="dcterms:W3CDTF">2013-09-09T21:16:08Z</dcterms:created>
  <dcterms:modified xsi:type="dcterms:W3CDTF">2019-01-22T06:37:34Z</dcterms:modified>
</cp:coreProperties>
</file>