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394" r:id="rId3"/>
    <p:sldId id="275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6" r:id="rId15"/>
    <p:sldId id="410" r:id="rId16"/>
    <p:sldId id="412" r:id="rId17"/>
    <p:sldId id="411" r:id="rId18"/>
    <p:sldId id="407" r:id="rId19"/>
    <p:sldId id="408" r:id="rId20"/>
    <p:sldId id="409" r:id="rId21"/>
    <p:sldId id="393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97F"/>
    <a:srgbClr val="E2F7D1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14" autoAdjust="0"/>
  </p:normalViewPr>
  <p:slideViewPr>
    <p:cSldViewPr>
      <p:cViewPr varScale="1">
        <p:scale>
          <a:sx n="95" d="100"/>
          <a:sy n="95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RNN&amp;LSTM</a:t>
            </a:r>
            <a:br>
              <a:rPr lang="en-US" altLang="ko-KR" dirty="0"/>
            </a:b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19.01.28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문장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문장 </a:t>
            </a:r>
            <a:r>
              <a:rPr kumimoji="0" lang="en-US" altLang="ko-KR" sz="1800" dirty="0">
                <a:latin typeface="Consolas" panose="020B0609020204030204" pitchFamily="49" charset="0"/>
              </a:rPr>
              <a:t>hello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 hello </a:t>
            </a:r>
            <a:r>
              <a:rPr kumimoji="0" lang="en-US" altLang="ko-KR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hanseo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을 주면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l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을 </a:t>
            </a:r>
            <a:r>
              <a:rPr kumimoji="0" lang="ko-KR" altLang="en-U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예측하게함</a:t>
            </a: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X 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문장은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hello </a:t>
            </a:r>
            <a:r>
              <a:rPr kumimoji="0" lang="en-US" altLang="ko-KR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hanseo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ko-KR" altLang="en-US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를주고</a:t>
            </a: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정답 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y 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문장은 </a:t>
            </a:r>
            <a:r>
              <a:rPr kumimoji="0" lang="en-US" altLang="ko-KR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ello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을 주고 학습을 시킴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sample = "hello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</a:rPr>
              <a:t>"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idx_2 = list(set(sample))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print(set(sample))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print(idx_2)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Python </a:t>
            </a:r>
            <a:r>
              <a:rPr kumimoji="0" lang="ko-KR" altLang="en-US" sz="1800" dirty="0">
                <a:latin typeface="Consolas" panose="020B0609020204030204" pitchFamily="49" charset="0"/>
              </a:rPr>
              <a:t>라이브러리 </a:t>
            </a:r>
            <a:r>
              <a:rPr kumimoji="0" lang="en-US" altLang="ko-KR" sz="1800" dirty="0">
                <a:latin typeface="Consolas" panose="020B0609020204030204" pitchFamily="49" charset="0"/>
              </a:rPr>
              <a:t>set</a:t>
            </a:r>
            <a:r>
              <a:rPr kumimoji="0" lang="ko-KR" altLang="en-US" sz="1800" dirty="0">
                <a:latin typeface="Consolas" panose="020B0609020204030204" pitchFamily="49" charset="0"/>
              </a:rPr>
              <a:t>은 중복을 허용하지않고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순서가없는</a:t>
            </a:r>
            <a:r>
              <a:rPr kumimoji="0" lang="ko-KR" altLang="en-US" sz="1800" dirty="0">
                <a:latin typeface="Consolas" panose="020B0609020204030204" pitchFamily="49" charset="0"/>
              </a:rPr>
              <a:t> 집합으로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만들어줌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List</a:t>
            </a:r>
            <a:r>
              <a:rPr kumimoji="0" lang="ko-KR" altLang="en-US" sz="1800" dirty="0">
                <a:latin typeface="Consolas" panose="020B0609020204030204" pitchFamily="49" charset="0"/>
              </a:rPr>
              <a:t>는 객체를 </a:t>
            </a:r>
            <a:r>
              <a:rPr kumimoji="0" lang="en-US" altLang="ko-KR" sz="1800" dirty="0">
                <a:latin typeface="Consolas" panose="020B0609020204030204" pitchFamily="49" charset="0"/>
              </a:rPr>
              <a:t>list</a:t>
            </a:r>
            <a:r>
              <a:rPr kumimoji="0" lang="ko-KR" altLang="en-US" sz="1800" dirty="0">
                <a:latin typeface="Consolas" panose="020B0609020204030204" pitchFamily="49" charset="0"/>
              </a:rPr>
              <a:t>화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시켜줌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5EF5F-0B84-4EDA-8F3E-A5609D6A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62" y="5472687"/>
            <a:ext cx="4220330" cy="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문장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9263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char_2 = {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c:i</a:t>
            </a:r>
            <a:r>
              <a:rPr kumimoji="0" lang="en-US" altLang="ko-KR" sz="1800" dirty="0">
                <a:latin typeface="Consolas" panose="020B0609020204030204" pitchFamily="49" charset="0"/>
              </a:rPr>
              <a:t> 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, c in enumerate(idx_2)}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print(char_2)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Enumerate</a:t>
            </a:r>
            <a:r>
              <a:rPr kumimoji="0" lang="ko-KR" altLang="en-US" sz="1800" dirty="0">
                <a:latin typeface="Consolas" panose="020B0609020204030204" pitchFamily="49" charset="0"/>
              </a:rPr>
              <a:t>는 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index,value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  <a:r>
              <a:rPr kumimoji="0" lang="ko-KR" altLang="en-US" sz="1800" dirty="0">
                <a:latin typeface="Consolas" panose="020B0609020204030204" pitchFamily="49" charset="0"/>
              </a:rPr>
              <a:t>의 형태로 반환 </a:t>
            </a:r>
            <a:r>
              <a:rPr kumimoji="0" lang="en-US" altLang="ko-KR" sz="1800" dirty="0">
                <a:latin typeface="Consolas" panose="020B0609020204030204" pitchFamily="49" charset="0"/>
              </a:rPr>
              <a:t>I:index,c:value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결국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출력값은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sample_idx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[char_2[c] for c in sample]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sample_idx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Data</a:t>
            </a:r>
            <a:r>
              <a:rPr kumimoji="0" lang="ko-KR" altLang="en-US" sz="1800" dirty="0">
                <a:latin typeface="Consolas" panose="020B0609020204030204" pitchFamily="49" charset="0"/>
              </a:rPr>
              <a:t>를 </a:t>
            </a:r>
            <a:r>
              <a:rPr kumimoji="0" lang="en-US" altLang="ko-KR" sz="1800" dirty="0">
                <a:latin typeface="Consolas" panose="020B0609020204030204" pitchFamily="49" charset="0"/>
              </a:rPr>
              <a:t>list</a:t>
            </a:r>
            <a:r>
              <a:rPr kumimoji="0" lang="ko-KR" altLang="en-US" sz="1800" dirty="0">
                <a:latin typeface="Consolas" panose="020B0609020204030204" pitchFamily="49" charset="0"/>
              </a:rPr>
              <a:t>화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시켜주기위함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입력 데이터는 마지막 문자 빼고 정답지는 첫번째 문자 빼고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sample_idx</a:t>
            </a:r>
            <a:r>
              <a:rPr kumimoji="0" lang="en-US" altLang="ko-KR" sz="1800" dirty="0">
                <a:latin typeface="Consolas" panose="020B0609020204030204" pitchFamily="49" charset="0"/>
              </a:rPr>
              <a:t>[:-1]]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y_data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sample_idx</a:t>
            </a:r>
            <a:r>
              <a:rPr kumimoji="0" lang="en-US" altLang="ko-KR" sz="1800" dirty="0">
                <a:latin typeface="Consolas" panose="020B0609020204030204" pitchFamily="49" charset="0"/>
              </a:rPr>
              <a:t>[1:]]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y_data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16741-FF63-475D-8383-559546E1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56810"/>
            <a:ext cx="5018683" cy="445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0D01B6-6B9D-4DCC-8A68-97B6068C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79867"/>
            <a:ext cx="5611868" cy="3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4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입력 출력 </a:t>
            </a:r>
            <a:r>
              <a:rPr lang="ko-KR" altLang="en-US" dirty="0" err="1"/>
              <a:t>텐서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660699"/>
            <a:ext cx="7271717" cy="9361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sequence_length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800" dirty="0">
                <a:latin typeface="Consolas" panose="020B0609020204030204" pitchFamily="49" charset="0"/>
              </a:rPr>
              <a:t>(sample) -1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X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(tf.int32,[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None,sequence_length</a:t>
            </a:r>
            <a:r>
              <a:rPr kumimoji="0" lang="en-US" altLang="ko-KR" sz="1800" dirty="0">
                <a:latin typeface="Consolas" panose="020B0609020204030204" pitchFamily="49" charset="0"/>
              </a:rPr>
              <a:t>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Y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(tf.int32,[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None,sequence_length</a:t>
            </a:r>
            <a:r>
              <a:rPr kumimoji="0" lang="en-US" altLang="ko-KR" sz="1800" dirty="0"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709CDA-EC8D-4660-8640-CDA8F835D5FA}"/>
              </a:ext>
            </a:extLst>
          </p:cNvPr>
          <p:cNvGrpSpPr/>
          <p:nvPr/>
        </p:nvGrpSpPr>
        <p:grpSpPr>
          <a:xfrm>
            <a:off x="1056785" y="2714001"/>
            <a:ext cx="2736304" cy="2227167"/>
            <a:chOff x="1056784" y="3223137"/>
            <a:chExt cx="3115195" cy="2870159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278651DD-9C7E-4C9D-BCE2-A03CF10A9CD1}"/>
                </a:ext>
              </a:extLst>
            </p:cNvPr>
            <p:cNvSpPr/>
            <p:nvPr/>
          </p:nvSpPr>
          <p:spPr>
            <a:xfrm rot="5400000">
              <a:off x="2279330" y="2186580"/>
              <a:ext cx="170023" cy="2569460"/>
            </a:xfrm>
            <a:prstGeom prst="leftBracket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B6D161-DC65-40D1-9105-EE11EA7EA4AE}"/>
                </a:ext>
              </a:extLst>
            </p:cNvPr>
            <p:cNvSpPr/>
            <p:nvPr/>
          </p:nvSpPr>
          <p:spPr>
            <a:xfrm>
              <a:off x="1056784" y="3688556"/>
              <a:ext cx="2592288" cy="2404740"/>
            </a:xfrm>
            <a:prstGeom prst="rect">
              <a:avLst/>
            </a:prstGeom>
            <a:solidFill>
              <a:srgbClr val="E2F7D1"/>
            </a:solidFill>
            <a:ln w="28575" cap="flat" cmpd="sng" algn="ctr">
              <a:solidFill>
                <a:srgbClr val="AFE97F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dirty="0"/>
                <a:t>X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1" name="왼쪽 대괄호 10">
              <a:extLst>
                <a:ext uri="{FF2B5EF4-FFF2-40B4-BE49-F238E27FC236}">
                  <a16:creationId xmlns:a16="http://schemas.microsoft.com/office/drawing/2014/main" id="{6DAEECE0-75AA-4C03-8B84-F34CE5289B48}"/>
                </a:ext>
              </a:extLst>
            </p:cNvPr>
            <p:cNvSpPr/>
            <p:nvPr/>
          </p:nvSpPr>
          <p:spPr>
            <a:xfrm rot="10800000">
              <a:off x="3770031" y="3677046"/>
              <a:ext cx="153897" cy="2416247"/>
            </a:xfrm>
            <a:prstGeom prst="leftBracket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01EBDE-DAF5-40B3-9B72-F8772B7C0FAE}"/>
                </a:ext>
              </a:extLst>
            </p:cNvPr>
            <p:cNvSpPr/>
            <p:nvPr/>
          </p:nvSpPr>
          <p:spPr>
            <a:xfrm>
              <a:off x="1513421" y="3223137"/>
              <a:ext cx="1679014" cy="2481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5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Sequence_length</a:t>
              </a:r>
              <a:endPara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D61DC4-CFFA-4375-B557-C250552B5FC8}"/>
                </a:ext>
              </a:extLst>
            </p:cNvPr>
            <p:cNvSpPr/>
            <p:nvPr/>
          </p:nvSpPr>
          <p:spPr>
            <a:xfrm>
              <a:off x="3675876" y="4636996"/>
              <a:ext cx="496103" cy="2481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None</a:t>
              </a:r>
              <a:endPara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86235F-01BA-48DA-BB0A-1AFA9E9F4EF4}"/>
              </a:ext>
            </a:extLst>
          </p:cNvPr>
          <p:cNvGrpSpPr/>
          <p:nvPr/>
        </p:nvGrpSpPr>
        <p:grpSpPr>
          <a:xfrm>
            <a:off x="4572001" y="2714001"/>
            <a:ext cx="2736304" cy="2227167"/>
            <a:chOff x="1056784" y="3223137"/>
            <a:chExt cx="3115195" cy="2870159"/>
          </a:xfrm>
        </p:grpSpPr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C9CF0676-E733-43C2-A100-E54BA456EDB8}"/>
                </a:ext>
              </a:extLst>
            </p:cNvPr>
            <p:cNvSpPr/>
            <p:nvPr/>
          </p:nvSpPr>
          <p:spPr>
            <a:xfrm rot="5400000">
              <a:off x="2279330" y="2186580"/>
              <a:ext cx="170023" cy="2569460"/>
            </a:xfrm>
            <a:prstGeom prst="leftBracket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E13E9B-212A-4E4D-9584-C675E18DAAB2}"/>
                </a:ext>
              </a:extLst>
            </p:cNvPr>
            <p:cNvSpPr/>
            <p:nvPr/>
          </p:nvSpPr>
          <p:spPr>
            <a:xfrm>
              <a:off x="1056784" y="3688556"/>
              <a:ext cx="2592288" cy="2404740"/>
            </a:xfrm>
            <a:prstGeom prst="rect">
              <a:avLst/>
            </a:prstGeom>
            <a:solidFill>
              <a:srgbClr val="E2F7D1"/>
            </a:solidFill>
            <a:ln w="28575" cap="flat" cmpd="sng" algn="ctr">
              <a:solidFill>
                <a:srgbClr val="AFE97F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dirty="0"/>
                <a:t>Y</a:t>
              </a: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:a16="http://schemas.microsoft.com/office/drawing/2014/main" id="{4F60D898-E65E-439E-8E90-0041D303F2A8}"/>
                </a:ext>
              </a:extLst>
            </p:cNvPr>
            <p:cNvSpPr/>
            <p:nvPr/>
          </p:nvSpPr>
          <p:spPr>
            <a:xfrm rot="10800000">
              <a:off x="3770031" y="3677046"/>
              <a:ext cx="153897" cy="2416247"/>
            </a:xfrm>
            <a:prstGeom prst="leftBracket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48C6D2-BF41-4F26-A105-5E1621967B1D}"/>
                </a:ext>
              </a:extLst>
            </p:cNvPr>
            <p:cNvSpPr/>
            <p:nvPr/>
          </p:nvSpPr>
          <p:spPr>
            <a:xfrm>
              <a:off x="1513421" y="3223137"/>
              <a:ext cx="1679014" cy="2481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5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Sequence_length</a:t>
              </a:r>
              <a:endPara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62F40E-D961-429D-9433-A1153B56A9E6}"/>
                </a:ext>
              </a:extLst>
            </p:cNvPr>
            <p:cNvSpPr/>
            <p:nvPr/>
          </p:nvSpPr>
          <p:spPr>
            <a:xfrm>
              <a:off x="3675876" y="4636996"/>
              <a:ext cx="496103" cy="2481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/>
                  <a:ea typeface="굴림"/>
                </a:rPr>
                <a:t>None</a:t>
              </a:r>
              <a:endPara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5077B399-E067-426D-BE83-9BABF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52" y="5126972"/>
            <a:ext cx="7271717" cy="62845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pt-BR" altLang="ko-KR" sz="1800" dirty="0">
                <a:latin typeface="Consolas" panose="020B0609020204030204" pitchFamily="49" charset="0"/>
              </a:rPr>
              <a:t>num_classes = len(char_2)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X_one_hot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tf.one_hot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X,num_classes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BE21370-42C6-4346-93F6-2FB462C7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3" y="5780815"/>
            <a:ext cx="5663922" cy="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준비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cell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tf.contrib.rnn.BasicLSTMCell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num_units</a:t>
            </a:r>
            <a:r>
              <a:rPr kumimoji="0" lang="en-US" altLang="ko-KR" sz="1600" dirty="0">
                <a:latin typeface="Consolas" panose="020B0609020204030204" pitchFamily="49" charset="0"/>
              </a:rPr>
              <a:t>=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rnn_hidden_size,state_is_tuple</a:t>
            </a:r>
            <a:r>
              <a:rPr kumimoji="0" lang="en-US" altLang="ko-KR" sz="1600" dirty="0">
                <a:latin typeface="Consolas" panose="020B0609020204030204" pitchFamily="49" charset="0"/>
              </a:rPr>
              <a:t>=True)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initial_state</a:t>
            </a:r>
            <a:r>
              <a:rPr kumimoji="0" lang="en-US" altLang="ko-KR" sz="1600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cell.zero_state</a:t>
            </a:r>
            <a:r>
              <a:rPr kumimoji="0" lang="en-US" altLang="ko-KR" sz="1600" dirty="0">
                <a:latin typeface="Consolas" panose="020B0609020204030204" pitchFamily="49" charset="0"/>
              </a:rPr>
              <a:t>(batch_size,tf.float32)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outputs, _states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tf.nn.dynamic_rnn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cell,X_one_hot,initial_state</a:t>
            </a:r>
            <a:r>
              <a:rPr kumimoji="0" lang="en-US" altLang="ko-KR" sz="1600" dirty="0">
                <a:latin typeface="Consolas" panose="020B0609020204030204" pitchFamily="49" charset="0"/>
              </a:rPr>
              <a:t> =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initial_state,dtype</a:t>
            </a:r>
            <a:r>
              <a:rPr kumimoji="0" lang="en-US" altLang="ko-KR" sz="1600" dirty="0">
                <a:latin typeface="Consolas" panose="020B0609020204030204" pitchFamily="49" charset="0"/>
              </a:rPr>
              <a:t>=tf.float32)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weights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tf.ones</a:t>
            </a:r>
            <a:r>
              <a:rPr kumimoji="0" lang="en-US" altLang="ko-KR" sz="1600" dirty="0">
                <a:latin typeface="Consolas" panose="020B0609020204030204" pitchFamily="49" charset="0"/>
              </a:rPr>
              <a:t>([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batch_size</a:t>
            </a:r>
            <a:r>
              <a:rPr kumimoji="0" lang="en-US" altLang="ko-KR" sz="1600" dirty="0">
                <a:latin typeface="Consolas" panose="020B0609020204030204" pitchFamily="49" charset="0"/>
              </a:rPr>
              <a:t>,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sequence_length</a:t>
            </a:r>
            <a:r>
              <a:rPr kumimoji="0" lang="en-US" altLang="ko-KR" sz="1600" dirty="0">
                <a:latin typeface="Consolas" panose="020B0609020204030204" pitchFamily="49" charset="0"/>
              </a:rPr>
              <a:t>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sequence_loss</a:t>
            </a:r>
            <a:r>
              <a:rPr kumimoji="0" lang="en-US" altLang="ko-KR" sz="1600" dirty="0">
                <a:latin typeface="Consolas" panose="020B0609020204030204" pitchFamily="49" charset="0"/>
              </a:rPr>
              <a:t> = tf.contrib.seq2seq.sequence_loss(logits=outputs, targets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Y,weights</a:t>
            </a:r>
            <a:r>
              <a:rPr kumimoji="0" lang="en-US" altLang="ko-KR" sz="1600" dirty="0">
                <a:latin typeface="Consolas" panose="020B0609020204030204" pitchFamily="49" charset="0"/>
              </a:rPr>
              <a:t>=weights)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loss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tf.reduce_mean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sequence_loss</a:t>
            </a:r>
            <a:r>
              <a:rPr kumimoji="0" lang="en-US" altLang="ko-KR" sz="16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train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tf.train.AdamOptimizer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learning_rate</a:t>
            </a:r>
            <a:r>
              <a:rPr kumimoji="0" lang="en-US" altLang="ko-KR" sz="1600" dirty="0">
                <a:latin typeface="Consolas" panose="020B0609020204030204" pitchFamily="49" charset="0"/>
              </a:rPr>
              <a:t>=0.1).minimize(loss)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prediction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tf.argmax</a:t>
            </a:r>
            <a:r>
              <a:rPr kumimoji="0" lang="en-US" altLang="ko-KR" sz="1600" dirty="0">
                <a:latin typeface="Consolas" panose="020B0609020204030204" pitchFamily="49" charset="0"/>
              </a:rPr>
              <a:t>(outputs, axis = 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#outputs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의 출력형태를 보면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이해할수있음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(1)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392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with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600" dirty="0">
                <a:latin typeface="Consolas" panose="020B0609020204030204" pitchFamily="49" charset="0"/>
              </a:rPr>
              <a:t>() as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600" dirty="0">
                <a:latin typeface="Consolas" panose="020B0609020204030204" pitchFamily="49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6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range(5):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X:x_data,Y:y_data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ko-K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ouputs</a:t>
            </a:r>
            <a:r>
              <a:rPr kumimoji="0" lang="ko-KR" alt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세션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실행시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반환되는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텐서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결국 리스트의 가장 큰 값을 가진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인덱스값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반환 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600" dirty="0">
                <a:latin typeface="Consolas" panose="020B0609020204030204" pitchFamily="49" charset="0"/>
              </a:rPr>
              <a:t>result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prediction,feed_dict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print(result)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39EAD-CAAB-42E4-9EF2-AB30C57B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783956"/>
            <a:ext cx="4103365" cy="23813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63E441-256B-40A6-85AF-8D47B69F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23" y="5909799"/>
            <a:ext cx="2734973" cy="2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3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Argmax axis=0?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06" y="1772816"/>
            <a:ext cx="7991475" cy="10120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tf.argmax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}),axis=0).eval())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F23CCA-E26E-4079-A9D0-9864754347CB}"/>
              </a:ext>
            </a:extLst>
          </p:cNvPr>
          <p:cNvGrpSpPr/>
          <p:nvPr/>
        </p:nvGrpSpPr>
        <p:grpSpPr>
          <a:xfrm>
            <a:off x="4283460" y="2864755"/>
            <a:ext cx="3960440" cy="3355543"/>
            <a:chOff x="2411760" y="2784843"/>
            <a:chExt cx="5010150" cy="39276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76BC19-4647-4009-A3B8-9AEE76C9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2784843"/>
              <a:ext cx="5010150" cy="2286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BC2662-3728-45A0-8194-A2AD9C35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606" y="5055185"/>
              <a:ext cx="4867275" cy="16573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3952F7-93E9-4930-8BD9-E6D0D9750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747" y="2934935"/>
            <a:ext cx="1285875" cy="195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743B4E-F559-48E5-9DF3-FF988419CCBF}"/>
              </a:ext>
            </a:extLst>
          </p:cNvPr>
          <p:cNvSpPr txBox="1"/>
          <p:nvPr/>
        </p:nvSpPr>
        <p:spPr>
          <a:xfrm>
            <a:off x="719954" y="5153151"/>
            <a:ext cx="341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각각의 </a:t>
            </a:r>
            <a:r>
              <a:rPr lang="ko-KR" altLang="en-US" b="1" dirty="0" err="1">
                <a:solidFill>
                  <a:schemeClr val="accent2"/>
                </a:solidFill>
              </a:rPr>
              <a:t>스칼라값을</a:t>
            </a:r>
            <a:r>
              <a:rPr lang="ko-KR" altLang="en-US" b="1" dirty="0">
                <a:solidFill>
                  <a:schemeClr val="accent2"/>
                </a:solidFill>
              </a:rPr>
              <a:t> 산출</a:t>
            </a:r>
          </a:p>
        </p:txBody>
      </p:sp>
    </p:spTree>
    <p:extLst>
      <p:ext uri="{BB962C8B-B14F-4D97-AF65-F5344CB8AC3E}">
        <p14:creationId xmlns:p14="http://schemas.microsoft.com/office/powerpoint/2010/main" val="254632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Argmax axis=1?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06" y="1772816"/>
            <a:ext cx="7991475" cy="10120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tf.argmax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}),axis=1).eval())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F23CCA-E26E-4079-A9D0-9864754347CB}"/>
              </a:ext>
            </a:extLst>
          </p:cNvPr>
          <p:cNvGrpSpPr/>
          <p:nvPr/>
        </p:nvGrpSpPr>
        <p:grpSpPr>
          <a:xfrm>
            <a:off x="4283460" y="2864755"/>
            <a:ext cx="3960440" cy="3355543"/>
            <a:chOff x="2411760" y="2784843"/>
            <a:chExt cx="5010150" cy="39276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76BC19-4647-4009-A3B8-9AEE76C9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2784843"/>
              <a:ext cx="5010150" cy="2286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BC2662-3728-45A0-8194-A2AD9C35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606" y="5055185"/>
              <a:ext cx="4867275" cy="165735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F31EEC0-5183-4370-A6A3-A35B117D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05" y="3496370"/>
            <a:ext cx="3607410" cy="338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1C24BC-3289-4AE8-B1BD-02CB67E56DA5}"/>
              </a:ext>
            </a:extLst>
          </p:cNvPr>
          <p:cNvSpPr txBox="1"/>
          <p:nvPr/>
        </p:nvSpPr>
        <p:spPr>
          <a:xfrm>
            <a:off x="767630" y="3996047"/>
            <a:ext cx="353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출력된 </a:t>
            </a:r>
            <a:r>
              <a:rPr lang="en-US" altLang="ko-KR" b="1" dirty="0">
                <a:solidFill>
                  <a:schemeClr val="accent2"/>
                </a:solidFill>
              </a:rPr>
              <a:t>outputs</a:t>
            </a:r>
            <a:r>
              <a:rPr lang="ko-KR" altLang="en-US" b="1" dirty="0">
                <a:solidFill>
                  <a:schemeClr val="accent2"/>
                </a:solidFill>
              </a:rPr>
              <a:t>의 행을 기준으로 인덱스끼리 비교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01356-4DB3-4FC5-B503-2A17FE2D3FD2}"/>
              </a:ext>
            </a:extLst>
          </p:cNvPr>
          <p:cNvCxnSpPr/>
          <p:nvPr/>
        </p:nvCxnSpPr>
        <p:spPr>
          <a:xfrm>
            <a:off x="4393215" y="2864755"/>
            <a:ext cx="0" cy="3228541"/>
          </a:xfrm>
          <a:prstGeom prst="straightConnector1">
            <a:avLst/>
          </a:prstGeom>
          <a:ln w="25400" cmpd="thickThin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Argmax axis=2?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06" y="1772816"/>
            <a:ext cx="7991475" cy="10120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tf.argmax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outputs,feed_dict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}),axis=2).eval())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F23CCA-E26E-4079-A9D0-9864754347CB}"/>
              </a:ext>
            </a:extLst>
          </p:cNvPr>
          <p:cNvGrpSpPr/>
          <p:nvPr/>
        </p:nvGrpSpPr>
        <p:grpSpPr>
          <a:xfrm>
            <a:off x="4283460" y="2864755"/>
            <a:ext cx="3960440" cy="3355543"/>
            <a:chOff x="2411760" y="2784843"/>
            <a:chExt cx="5010150" cy="39276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76BC19-4647-4009-A3B8-9AEE76C9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2784843"/>
              <a:ext cx="5010150" cy="2286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BC2662-3728-45A0-8194-A2AD9C35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606" y="5055185"/>
              <a:ext cx="4867275" cy="165735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11C24BC-3289-4AE8-B1BD-02CB67E56DA5}"/>
              </a:ext>
            </a:extLst>
          </p:cNvPr>
          <p:cNvSpPr txBox="1"/>
          <p:nvPr/>
        </p:nvSpPr>
        <p:spPr>
          <a:xfrm>
            <a:off x="855376" y="4004515"/>
            <a:ext cx="341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출력된 </a:t>
            </a:r>
            <a:r>
              <a:rPr lang="en-US" altLang="ko-KR" b="1" dirty="0">
                <a:solidFill>
                  <a:schemeClr val="accent2"/>
                </a:solidFill>
              </a:rPr>
              <a:t>outputs</a:t>
            </a:r>
            <a:r>
              <a:rPr lang="ko-KR" altLang="en-US" b="1" dirty="0">
                <a:solidFill>
                  <a:schemeClr val="accent2"/>
                </a:solidFill>
              </a:rPr>
              <a:t>기준 가로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열 기준으로 비교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01356-4DB3-4FC5-B503-2A17FE2D3FD2}"/>
              </a:ext>
            </a:extLst>
          </p:cNvPr>
          <p:cNvCxnSpPr>
            <a:cxnSpLocks/>
          </p:cNvCxnSpPr>
          <p:nvPr/>
        </p:nvCxnSpPr>
        <p:spPr>
          <a:xfrm>
            <a:off x="4393215" y="2864755"/>
            <a:ext cx="3995209" cy="0"/>
          </a:xfrm>
          <a:prstGeom prst="straightConnector1">
            <a:avLst/>
          </a:prstGeom>
          <a:ln w="25400" cmpd="thickThin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057198C-7A10-49ED-A22D-0F3B21F96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99" y="3719585"/>
            <a:ext cx="3218033" cy="2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(2)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9263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with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600" dirty="0">
                <a:latin typeface="Consolas" panose="020B0609020204030204" pitchFamily="49" charset="0"/>
              </a:rPr>
              <a:t>() as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600" dirty="0">
                <a:latin typeface="Consolas" panose="020B0609020204030204" pitchFamily="49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6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range(1000):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X:x_data,Y:y_data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result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prediction,feed_dict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X:x_data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 = result[0,:]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pre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range(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dirty="0">
                <a:latin typeface="Consolas" panose="020B0609020204030204" pitchFamily="49" charset="0"/>
              </a:rPr>
              <a:t>(p)):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pre.append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(idx_2[p[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]])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print(pre)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    print("loss:"+str(l))</a:t>
            </a:r>
          </a:p>
        </p:txBody>
      </p:sp>
    </p:spTree>
    <p:extLst>
      <p:ext uri="{BB962C8B-B14F-4D97-AF65-F5344CB8AC3E}">
        <p14:creationId xmlns:p14="http://schemas.microsoft.com/office/powerpoint/2010/main" val="413484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7E189-CEDA-4999-9989-D0B3FA73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4076700" cy="2266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F9D4FA-CF76-4A48-83F4-05DA8F00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14192"/>
            <a:ext cx="4057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 data</a:t>
            </a:r>
          </a:p>
          <a:p>
            <a:pPr lvl="1"/>
            <a:r>
              <a:rPr lang="en-US" altLang="ko-KR" sz="2000" dirty="0"/>
              <a:t>Sequence data</a:t>
            </a:r>
            <a:r>
              <a:rPr lang="ko-KR" altLang="en-US" sz="2000" dirty="0"/>
              <a:t>는 무엇인가</a:t>
            </a:r>
            <a:r>
              <a:rPr lang="en-US" altLang="ko-KR" sz="2000" dirty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80"/>
            <a:ext cx="7271717" cy="4064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지금까지 배워왔던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Nurual</a:t>
            </a:r>
            <a:r>
              <a:rPr kumimoji="0" lang="en-US" altLang="ko-KR" sz="1800" dirty="0">
                <a:latin typeface="Consolas" panose="020B0609020204030204" pitchFamily="49" charset="0"/>
              </a:rPr>
              <a:t> Network</a:t>
            </a:r>
            <a:r>
              <a:rPr kumimoji="0" lang="ko-KR" altLang="en-US" sz="1800" dirty="0">
                <a:latin typeface="Consolas" panose="020B0609020204030204" pitchFamily="49" charset="0"/>
              </a:rPr>
              <a:t>에서는 시간과 순서가 중요 하지않았던 데이터들을 학습시켜왔다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Sequence</a:t>
            </a:r>
            <a:r>
              <a:rPr kumimoji="0" lang="ko-KR" altLang="en-US" sz="1800" dirty="0">
                <a:latin typeface="Consolas" panose="020B0609020204030204" pitchFamily="49" charset="0"/>
              </a:rPr>
              <a:t>란 데이터를 순서대로 하나씩 나열하여 나타낸 데이터구조다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Sequence data</a:t>
            </a:r>
            <a:r>
              <a:rPr kumimoji="0" lang="ko-KR" altLang="en-US" sz="1800" dirty="0">
                <a:latin typeface="Consolas" panose="020B0609020204030204" pitchFamily="49" charset="0"/>
              </a:rPr>
              <a:t>란 데이터가 시간 또는 순서가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연관되있는</a:t>
            </a:r>
            <a:r>
              <a:rPr kumimoji="0" lang="ko-KR" altLang="en-US" sz="1800" dirty="0">
                <a:latin typeface="Consolas" panose="020B0609020204030204" pitchFamily="49" charset="0"/>
              </a:rPr>
              <a:t> 데이터를 뜻함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단어 문장 음성신호 등등</a:t>
            </a: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그러면 순서가 중요한데이터는 어떻게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학습을하는가</a:t>
            </a:r>
            <a:r>
              <a:rPr kumimoji="0" lang="en-US" altLang="ko-KR" sz="1800" dirty="0">
                <a:latin typeface="Consolas" panose="020B0609020204030204" pitchFamily="49" charset="0"/>
              </a:rPr>
              <a:t>?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RNN </a:t>
            </a:r>
            <a:r>
              <a:rPr kumimoji="0" lang="ko-KR" altLang="en-US" sz="1800" dirty="0">
                <a:latin typeface="Consolas" panose="020B0609020204030204" pitchFamily="49" charset="0"/>
              </a:rPr>
              <a:t>순환신경망 구조를 이용하면 가능하다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41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70" y="1052860"/>
            <a:ext cx="3887341" cy="52720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 = "hello </a:t>
            </a:r>
            <a:r>
              <a:rPr lang="en-US" altLang="ko-KR" dirty="0" err="1"/>
              <a:t>hanseol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idx_2 = list(set(sample))</a:t>
            </a:r>
          </a:p>
          <a:p>
            <a:pPr marL="0" indent="0">
              <a:buNone/>
            </a:pPr>
            <a:r>
              <a:rPr lang="en-US" altLang="ko-KR" dirty="0"/>
              <a:t>print(set(sample))</a:t>
            </a:r>
          </a:p>
          <a:p>
            <a:pPr marL="0" indent="0">
              <a:buNone/>
            </a:pPr>
            <a:r>
              <a:rPr lang="en-US" altLang="ko-KR" dirty="0"/>
              <a:t>print(idx_2)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char_2 = {</a:t>
            </a:r>
            <a:r>
              <a:rPr lang="en-US" altLang="ko-KR" dirty="0" err="1"/>
              <a:t>c:i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, c in enumerate(idx_2)}</a:t>
            </a:r>
          </a:p>
          <a:p>
            <a:pPr marL="0" indent="0">
              <a:buNone/>
            </a:pPr>
            <a:r>
              <a:rPr lang="en-US" altLang="ko-KR" dirty="0"/>
              <a:t>print(char_2)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sample_idx</a:t>
            </a:r>
            <a:r>
              <a:rPr lang="en-US" altLang="ko-KR" dirty="0"/>
              <a:t> = [char_2[c] for c in sample]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sample_idx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x_data</a:t>
            </a:r>
            <a:r>
              <a:rPr lang="en-US" altLang="ko-KR" dirty="0"/>
              <a:t> = [</a:t>
            </a:r>
            <a:r>
              <a:rPr lang="en-US" altLang="ko-KR" dirty="0" err="1"/>
              <a:t>sample_idx</a:t>
            </a:r>
            <a:r>
              <a:rPr lang="en-US" altLang="ko-KR" dirty="0"/>
              <a:t>[:-1]]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x_data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y_data</a:t>
            </a:r>
            <a:r>
              <a:rPr lang="en-US" altLang="ko-KR" dirty="0"/>
              <a:t> = [</a:t>
            </a:r>
            <a:r>
              <a:rPr lang="en-US" altLang="ko-KR" dirty="0" err="1"/>
              <a:t>sample_idx</a:t>
            </a:r>
            <a:r>
              <a:rPr lang="en-US" altLang="ko-KR" dirty="0"/>
              <a:t>[1:]]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y_data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dic_size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(char_2)</a:t>
            </a:r>
          </a:p>
          <a:p>
            <a:pPr marL="0" indent="0">
              <a:buNone/>
            </a:pPr>
            <a:r>
              <a:rPr lang="en-US" altLang="ko-KR" dirty="0" err="1"/>
              <a:t>rnn_hidden_size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(char_2)</a:t>
            </a:r>
          </a:p>
          <a:p>
            <a:pPr marL="0" indent="0">
              <a:buNone/>
            </a:pPr>
            <a:r>
              <a:rPr lang="en-US" altLang="ko-KR" dirty="0" err="1"/>
              <a:t>num_classes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(char_2)</a:t>
            </a:r>
          </a:p>
          <a:p>
            <a:pPr marL="0" indent="0">
              <a:buNone/>
            </a:pPr>
            <a:r>
              <a:rPr lang="en-US" altLang="ko-KR" dirty="0" err="1"/>
              <a:t>batch_size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 err="1"/>
              <a:t>sequence_length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(sample) -1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sequence_length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Lab code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6F5D1A-D7BC-4E58-BAA6-E45FF2667EEE}"/>
              </a:ext>
            </a:extLst>
          </p:cNvPr>
          <p:cNvSpPr txBox="1">
            <a:spLocks/>
          </p:cNvSpPr>
          <p:nvPr/>
        </p:nvSpPr>
        <p:spPr>
          <a:xfrm>
            <a:off x="4702411" y="1052859"/>
            <a:ext cx="3887341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fontScale="32500" lnSpcReduction="20000"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/>
              <a:t>X = </a:t>
            </a:r>
            <a:r>
              <a:rPr lang="en-US" altLang="ko-KR" kern="0" dirty="0" err="1"/>
              <a:t>tf.placeholder</a:t>
            </a:r>
            <a:r>
              <a:rPr lang="en-US" altLang="ko-KR" kern="0" dirty="0"/>
              <a:t>(tf.int32,[</a:t>
            </a:r>
            <a:r>
              <a:rPr lang="en-US" altLang="ko-KR" kern="0" dirty="0" err="1"/>
              <a:t>None,sequence_length</a:t>
            </a:r>
            <a:r>
              <a:rPr lang="en-US" altLang="ko-KR" kern="0" dirty="0"/>
              <a:t>])</a:t>
            </a:r>
          </a:p>
          <a:p>
            <a:pPr marL="0" indent="0">
              <a:buNone/>
            </a:pPr>
            <a:r>
              <a:rPr lang="en-US" altLang="ko-KR" kern="0" dirty="0"/>
              <a:t>Y = </a:t>
            </a:r>
            <a:r>
              <a:rPr lang="en-US" altLang="ko-KR" kern="0" dirty="0" err="1"/>
              <a:t>tf.placeholder</a:t>
            </a:r>
            <a:r>
              <a:rPr lang="en-US" altLang="ko-KR" kern="0" dirty="0"/>
              <a:t>(tf.int32,[</a:t>
            </a:r>
            <a:r>
              <a:rPr lang="en-US" altLang="ko-KR" kern="0" dirty="0" err="1"/>
              <a:t>None,sequence_length</a:t>
            </a:r>
            <a:r>
              <a:rPr lang="en-US" altLang="ko-KR" kern="0" dirty="0"/>
              <a:t>])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en-US" altLang="ko-KR" kern="0" dirty="0" err="1"/>
              <a:t>X_one_hot</a:t>
            </a:r>
            <a:r>
              <a:rPr lang="en-US" altLang="ko-KR" kern="0" dirty="0"/>
              <a:t> = </a:t>
            </a:r>
            <a:r>
              <a:rPr lang="en-US" altLang="ko-KR" kern="0" dirty="0" err="1"/>
              <a:t>tf.one_hot</a:t>
            </a:r>
            <a:r>
              <a:rPr lang="en-US" altLang="ko-KR" kern="0" dirty="0"/>
              <a:t>(</a:t>
            </a:r>
            <a:r>
              <a:rPr lang="en-US" altLang="ko-KR" kern="0" dirty="0" err="1"/>
              <a:t>X,num_classes</a:t>
            </a:r>
            <a:r>
              <a:rPr lang="en-US" altLang="ko-KR" kern="0" dirty="0"/>
              <a:t>)</a:t>
            </a:r>
          </a:p>
          <a:p>
            <a:pPr marL="0" indent="0">
              <a:buNone/>
            </a:pPr>
            <a:r>
              <a:rPr lang="en-US" altLang="ko-KR" kern="0" dirty="0"/>
              <a:t>#print(</a:t>
            </a:r>
            <a:r>
              <a:rPr lang="en-US" altLang="ko-KR" kern="0" dirty="0" err="1"/>
              <a:t>X_one_hot</a:t>
            </a:r>
            <a:r>
              <a:rPr lang="en-US" altLang="ko-KR" kern="0" dirty="0"/>
              <a:t>)</a:t>
            </a:r>
          </a:p>
          <a:p>
            <a:pPr marL="0" indent="0">
              <a:buNone/>
            </a:pPr>
            <a:r>
              <a:rPr lang="en-US" altLang="ko-KR" kern="0" dirty="0"/>
              <a:t>cell = </a:t>
            </a:r>
            <a:r>
              <a:rPr lang="en-US" altLang="ko-KR" kern="0" dirty="0" err="1"/>
              <a:t>tf.contrib.rnn.BasicLSTMCell</a:t>
            </a:r>
            <a:r>
              <a:rPr lang="en-US" altLang="ko-KR" kern="0" dirty="0"/>
              <a:t>(</a:t>
            </a:r>
            <a:r>
              <a:rPr lang="en-US" altLang="ko-KR" kern="0" dirty="0" err="1"/>
              <a:t>num_units</a:t>
            </a:r>
            <a:r>
              <a:rPr lang="en-US" altLang="ko-KR" kern="0" dirty="0"/>
              <a:t>=</a:t>
            </a:r>
            <a:r>
              <a:rPr lang="en-US" altLang="ko-KR" kern="0" dirty="0" err="1"/>
              <a:t>rnn_hidden_size,state_is_tuple</a:t>
            </a:r>
            <a:r>
              <a:rPr lang="en-US" altLang="ko-KR" kern="0" dirty="0"/>
              <a:t>=True)</a:t>
            </a:r>
          </a:p>
          <a:p>
            <a:pPr marL="0" indent="0">
              <a:buNone/>
            </a:pPr>
            <a:r>
              <a:rPr lang="en-US" altLang="ko-KR" kern="0" dirty="0" err="1"/>
              <a:t>initial_state</a:t>
            </a:r>
            <a:r>
              <a:rPr lang="en-US" altLang="ko-KR" kern="0" dirty="0"/>
              <a:t> = </a:t>
            </a:r>
            <a:r>
              <a:rPr lang="en-US" altLang="ko-KR" kern="0" dirty="0" err="1"/>
              <a:t>cell.zero_state</a:t>
            </a:r>
            <a:r>
              <a:rPr lang="en-US" altLang="ko-KR" kern="0" dirty="0"/>
              <a:t>(batch_size,tf.float32)</a:t>
            </a:r>
          </a:p>
          <a:p>
            <a:pPr marL="0" indent="0">
              <a:buNone/>
            </a:pPr>
            <a:r>
              <a:rPr lang="en-US" altLang="ko-KR" kern="0" dirty="0"/>
              <a:t>outputs, _states = </a:t>
            </a:r>
            <a:r>
              <a:rPr lang="en-US" altLang="ko-KR" kern="0" dirty="0" err="1"/>
              <a:t>tf.nn.dynamic_rnn</a:t>
            </a:r>
            <a:r>
              <a:rPr lang="en-US" altLang="ko-KR" kern="0" dirty="0"/>
              <a:t>(</a:t>
            </a:r>
            <a:r>
              <a:rPr lang="en-US" altLang="ko-KR" kern="0" dirty="0" err="1"/>
              <a:t>cell,X_one_hot,initial_state</a:t>
            </a:r>
            <a:r>
              <a:rPr lang="en-US" altLang="ko-KR" kern="0" dirty="0"/>
              <a:t> =</a:t>
            </a:r>
            <a:r>
              <a:rPr lang="en-US" altLang="ko-KR" kern="0" dirty="0" err="1"/>
              <a:t>initial_state,dtype</a:t>
            </a:r>
            <a:r>
              <a:rPr lang="en-US" altLang="ko-KR" kern="0" dirty="0"/>
              <a:t>=tf.float32)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en-US" altLang="ko-KR" kern="0" dirty="0"/>
              <a:t>weights = </a:t>
            </a:r>
            <a:r>
              <a:rPr lang="en-US" altLang="ko-KR" kern="0" dirty="0" err="1"/>
              <a:t>tf.ones</a:t>
            </a:r>
            <a:r>
              <a:rPr lang="en-US" altLang="ko-KR" kern="0" dirty="0"/>
              <a:t>([</a:t>
            </a:r>
            <a:r>
              <a:rPr lang="en-US" altLang="ko-KR" kern="0" dirty="0" err="1"/>
              <a:t>batch_size</a:t>
            </a:r>
            <a:r>
              <a:rPr lang="en-US" altLang="ko-KR" kern="0" dirty="0"/>
              <a:t>, </a:t>
            </a:r>
            <a:r>
              <a:rPr lang="en-US" altLang="ko-KR" kern="0" dirty="0" err="1"/>
              <a:t>sequence_length</a:t>
            </a:r>
            <a:r>
              <a:rPr lang="en-US" altLang="ko-KR" kern="0" dirty="0"/>
              <a:t>])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en-US" altLang="ko-KR" kern="0" dirty="0" err="1"/>
              <a:t>sequence_loss</a:t>
            </a:r>
            <a:r>
              <a:rPr lang="en-US" altLang="ko-KR" kern="0" dirty="0"/>
              <a:t> = tf.contrib.seq2seq.sequence_loss(logits=outputs, targets = </a:t>
            </a:r>
            <a:r>
              <a:rPr lang="en-US" altLang="ko-KR" kern="0" dirty="0" err="1"/>
              <a:t>Y,weights</a:t>
            </a:r>
            <a:r>
              <a:rPr lang="en-US" altLang="ko-KR" kern="0" dirty="0"/>
              <a:t>=weights)</a:t>
            </a:r>
          </a:p>
          <a:p>
            <a:pPr marL="0" indent="0">
              <a:buNone/>
            </a:pPr>
            <a:r>
              <a:rPr lang="en-US" altLang="ko-KR" kern="0" dirty="0"/>
              <a:t>loss = </a:t>
            </a:r>
            <a:r>
              <a:rPr lang="en-US" altLang="ko-KR" kern="0" dirty="0" err="1"/>
              <a:t>tf.reduce_mean</a:t>
            </a:r>
            <a:r>
              <a:rPr lang="en-US" altLang="ko-KR" kern="0" dirty="0"/>
              <a:t>(</a:t>
            </a:r>
            <a:r>
              <a:rPr lang="en-US" altLang="ko-KR" kern="0" dirty="0" err="1"/>
              <a:t>sequence_loss</a:t>
            </a:r>
            <a:r>
              <a:rPr lang="en-US" altLang="ko-KR" kern="0" dirty="0"/>
              <a:t>)</a:t>
            </a:r>
          </a:p>
          <a:p>
            <a:pPr marL="0" indent="0">
              <a:buNone/>
            </a:pPr>
            <a:r>
              <a:rPr lang="en-US" altLang="ko-KR" kern="0" dirty="0"/>
              <a:t>train = </a:t>
            </a:r>
            <a:r>
              <a:rPr lang="en-US" altLang="ko-KR" kern="0" dirty="0" err="1"/>
              <a:t>tf.train.AdamOptimizer</a:t>
            </a:r>
            <a:r>
              <a:rPr lang="en-US" altLang="ko-KR" kern="0" dirty="0"/>
              <a:t>(</a:t>
            </a:r>
            <a:r>
              <a:rPr lang="en-US" altLang="ko-KR" kern="0" dirty="0" err="1"/>
              <a:t>learning_rate</a:t>
            </a:r>
            <a:r>
              <a:rPr lang="en-US" altLang="ko-KR" kern="0" dirty="0"/>
              <a:t>=0.01).minimize(loss)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en-US" altLang="ko-KR" kern="0" dirty="0"/>
              <a:t>prediction = </a:t>
            </a:r>
            <a:r>
              <a:rPr lang="en-US" altLang="ko-KR" kern="0" dirty="0" err="1"/>
              <a:t>tf.argmax</a:t>
            </a:r>
            <a:r>
              <a:rPr lang="en-US" altLang="ko-KR" kern="0" dirty="0"/>
              <a:t>(outputs, axis = 2)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en-US" altLang="ko-KR" kern="0" dirty="0"/>
              <a:t>with </a:t>
            </a:r>
            <a:r>
              <a:rPr lang="en-US" altLang="ko-KR" kern="0" dirty="0" err="1"/>
              <a:t>tf.Session</a:t>
            </a:r>
            <a:r>
              <a:rPr lang="en-US" altLang="ko-KR" kern="0" dirty="0"/>
              <a:t>() as </a:t>
            </a:r>
            <a:r>
              <a:rPr lang="en-US" altLang="ko-KR" kern="0" dirty="0" err="1"/>
              <a:t>sess</a:t>
            </a:r>
            <a:r>
              <a:rPr lang="en-US" altLang="ko-KR" kern="0" dirty="0"/>
              <a:t>:</a:t>
            </a:r>
          </a:p>
          <a:p>
            <a:pPr marL="0" indent="0">
              <a:buNone/>
            </a:pPr>
            <a:r>
              <a:rPr lang="en-US" altLang="ko-KR" kern="0" dirty="0"/>
              <a:t>    </a:t>
            </a:r>
            <a:r>
              <a:rPr lang="en-US" altLang="ko-KR" kern="0" dirty="0" err="1"/>
              <a:t>sess.run</a:t>
            </a:r>
            <a:r>
              <a:rPr lang="en-US" altLang="ko-KR" kern="0" dirty="0"/>
              <a:t>(</a:t>
            </a:r>
            <a:r>
              <a:rPr lang="en-US" altLang="ko-KR" kern="0" dirty="0" err="1"/>
              <a:t>tf.global_variables_initializer</a:t>
            </a:r>
            <a:r>
              <a:rPr lang="en-US" altLang="ko-KR" kern="0" dirty="0"/>
              <a:t>())</a:t>
            </a:r>
          </a:p>
          <a:p>
            <a:pPr marL="0" indent="0">
              <a:buNone/>
            </a:pPr>
            <a:r>
              <a:rPr lang="en-US" altLang="ko-KR" kern="0" dirty="0"/>
              <a:t>    for </a:t>
            </a:r>
            <a:r>
              <a:rPr lang="en-US" altLang="ko-KR" kern="0" dirty="0" err="1"/>
              <a:t>i</a:t>
            </a:r>
            <a:r>
              <a:rPr lang="en-US" altLang="ko-KR" kern="0" dirty="0"/>
              <a:t> in range(500):</a:t>
            </a:r>
          </a:p>
          <a:p>
            <a:pPr marL="0" indent="0">
              <a:buNone/>
            </a:pPr>
            <a:r>
              <a:rPr lang="en-US" altLang="ko-KR" kern="0" dirty="0"/>
              <a:t>        </a:t>
            </a:r>
            <a:r>
              <a:rPr lang="en-US" altLang="ko-KR" kern="0" dirty="0" err="1"/>
              <a:t>sess.run</a:t>
            </a:r>
            <a:r>
              <a:rPr lang="en-US" altLang="ko-KR" kern="0" dirty="0"/>
              <a:t>(</a:t>
            </a:r>
            <a:r>
              <a:rPr lang="en-US" altLang="ko-KR" kern="0" dirty="0" err="1"/>
              <a:t>train,feed_dict</a:t>
            </a:r>
            <a:r>
              <a:rPr lang="en-US" altLang="ko-KR" kern="0" dirty="0"/>
              <a:t>={</a:t>
            </a:r>
            <a:r>
              <a:rPr lang="en-US" altLang="ko-KR" kern="0" dirty="0" err="1"/>
              <a:t>X:x_data,Y:y_data</a:t>
            </a:r>
            <a:r>
              <a:rPr lang="en-US" altLang="ko-KR" kern="0" dirty="0"/>
              <a:t>})</a:t>
            </a:r>
          </a:p>
          <a:p>
            <a:pPr marL="0" indent="0">
              <a:buNone/>
            </a:pPr>
            <a:r>
              <a:rPr lang="en-US" altLang="ko-KR" kern="0" dirty="0"/>
              <a:t>        #print(</a:t>
            </a:r>
            <a:r>
              <a:rPr lang="en-US" altLang="ko-KR" kern="0" dirty="0" err="1"/>
              <a:t>sess.run</a:t>
            </a:r>
            <a:r>
              <a:rPr lang="en-US" altLang="ko-KR" kern="0" dirty="0"/>
              <a:t>(</a:t>
            </a:r>
            <a:r>
              <a:rPr lang="en-US" altLang="ko-KR" kern="0" dirty="0" err="1"/>
              <a:t>outputs,feed_dict</a:t>
            </a:r>
            <a:r>
              <a:rPr lang="en-US" altLang="ko-KR" kern="0" dirty="0"/>
              <a:t>={</a:t>
            </a:r>
            <a:r>
              <a:rPr lang="en-US" altLang="ko-KR" kern="0" dirty="0" err="1"/>
              <a:t>X:x_data</a:t>
            </a:r>
            <a:r>
              <a:rPr lang="en-US" altLang="ko-KR" kern="0" dirty="0"/>
              <a:t>}))</a:t>
            </a:r>
          </a:p>
          <a:p>
            <a:pPr marL="0" indent="0">
              <a:buNone/>
            </a:pPr>
            <a:r>
              <a:rPr lang="en-US" altLang="ko-KR" kern="0" dirty="0"/>
              <a:t>        result = </a:t>
            </a:r>
            <a:r>
              <a:rPr lang="en-US" altLang="ko-KR" kern="0" dirty="0" err="1"/>
              <a:t>sess.run</a:t>
            </a:r>
            <a:r>
              <a:rPr lang="en-US" altLang="ko-KR" kern="0" dirty="0"/>
              <a:t>(</a:t>
            </a:r>
            <a:r>
              <a:rPr lang="en-US" altLang="ko-KR" kern="0" dirty="0" err="1"/>
              <a:t>prediction,feed_dict</a:t>
            </a:r>
            <a:r>
              <a:rPr lang="en-US" altLang="ko-KR" kern="0" dirty="0"/>
              <a:t>={</a:t>
            </a:r>
            <a:r>
              <a:rPr lang="en-US" altLang="ko-KR" kern="0" dirty="0" err="1"/>
              <a:t>X:x_data</a:t>
            </a:r>
            <a:r>
              <a:rPr lang="en-US" altLang="ko-KR" kern="0" dirty="0"/>
              <a:t>})</a:t>
            </a:r>
          </a:p>
          <a:p>
            <a:pPr marL="0" indent="0">
              <a:buNone/>
            </a:pPr>
            <a:r>
              <a:rPr lang="en-US" altLang="ko-KR" kern="0" dirty="0"/>
              <a:t>        l, _ = </a:t>
            </a:r>
            <a:r>
              <a:rPr lang="en-US" altLang="ko-KR" kern="0" dirty="0" err="1"/>
              <a:t>sess.run</a:t>
            </a:r>
            <a:r>
              <a:rPr lang="en-US" altLang="ko-KR" kern="0" dirty="0"/>
              <a:t>([</a:t>
            </a:r>
            <a:r>
              <a:rPr lang="en-US" altLang="ko-KR" kern="0" dirty="0" err="1"/>
              <a:t>loss,train</a:t>
            </a:r>
            <a:r>
              <a:rPr lang="en-US" altLang="ko-KR" kern="0" dirty="0"/>
              <a:t>],</a:t>
            </a:r>
            <a:r>
              <a:rPr lang="en-US" altLang="ko-KR" kern="0" dirty="0" err="1"/>
              <a:t>feed_dict</a:t>
            </a:r>
            <a:r>
              <a:rPr lang="en-US" altLang="ko-KR" kern="0" dirty="0"/>
              <a:t>={</a:t>
            </a:r>
            <a:r>
              <a:rPr lang="en-US" altLang="ko-KR" kern="0" dirty="0" err="1"/>
              <a:t>X:x_data,Y:y_data</a:t>
            </a:r>
            <a:r>
              <a:rPr lang="en-US" altLang="ko-KR" kern="0" dirty="0"/>
              <a:t>})</a:t>
            </a:r>
          </a:p>
          <a:p>
            <a:pPr marL="0" indent="0">
              <a:buNone/>
            </a:pPr>
            <a:r>
              <a:rPr lang="en-US" altLang="ko-KR" kern="0" dirty="0"/>
              <a:t>        #print(result)</a:t>
            </a:r>
          </a:p>
          <a:p>
            <a:pPr marL="0" indent="0">
              <a:buNone/>
            </a:pPr>
            <a:r>
              <a:rPr lang="en-US" altLang="ko-KR" kern="0" dirty="0"/>
              <a:t>        p = result[0,:]</a:t>
            </a:r>
          </a:p>
          <a:p>
            <a:pPr marL="0" indent="0">
              <a:buNone/>
            </a:pPr>
            <a:r>
              <a:rPr lang="en-US" altLang="ko-KR" kern="0" dirty="0"/>
              <a:t>        pre = []</a:t>
            </a:r>
          </a:p>
          <a:p>
            <a:pPr marL="0" indent="0">
              <a:buNone/>
            </a:pPr>
            <a:r>
              <a:rPr lang="en-US" altLang="ko-KR" kern="0" dirty="0"/>
              <a:t>        for </a:t>
            </a:r>
            <a:r>
              <a:rPr lang="en-US" altLang="ko-KR" kern="0" dirty="0" err="1"/>
              <a:t>i</a:t>
            </a:r>
            <a:r>
              <a:rPr lang="en-US" altLang="ko-KR" kern="0" dirty="0"/>
              <a:t> in range(</a:t>
            </a:r>
            <a:r>
              <a:rPr lang="en-US" altLang="ko-KR" kern="0" dirty="0" err="1"/>
              <a:t>len</a:t>
            </a:r>
            <a:r>
              <a:rPr lang="en-US" altLang="ko-KR" kern="0" dirty="0"/>
              <a:t>(p)):</a:t>
            </a:r>
          </a:p>
          <a:p>
            <a:pPr marL="0" indent="0">
              <a:buNone/>
            </a:pPr>
            <a:r>
              <a:rPr lang="en-US" altLang="ko-KR" kern="0" dirty="0"/>
              <a:t>            </a:t>
            </a:r>
            <a:r>
              <a:rPr lang="en-US" altLang="ko-KR" kern="0" dirty="0" err="1"/>
              <a:t>pre.append</a:t>
            </a:r>
            <a:r>
              <a:rPr lang="en-US" altLang="ko-KR" kern="0" dirty="0"/>
              <a:t>(idx_2[p[</a:t>
            </a:r>
            <a:r>
              <a:rPr lang="en-US" altLang="ko-KR" kern="0" dirty="0" err="1"/>
              <a:t>i</a:t>
            </a:r>
            <a:r>
              <a:rPr lang="en-US" altLang="ko-KR" kern="0" dirty="0"/>
              <a:t>]])</a:t>
            </a:r>
          </a:p>
          <a:p>
            <a:pPr marL="0" indent="0">
              <a:buNone/>
            </a:pPr>
            <a:r>
              <a:rPr lang="en-US" altLang="ko-KR" kern="0" dirty="0"/>
              <a:t>        print("loss:"+str(l))</a:t>
            </a:r>
          </a:p>
          <a:p>
            <a:pPr marL="0" indent="0">
              <a:buNone/>
            </a:pPr>
            <a:r>
              <a:rPr lang="en-US" altLang="ko-KR" kern="0" dirty="0"/>
              <a:t>        print(pre)</a:t>
            </a:r>
          </a:p>
        </p:txBody>
      </p:sp>
    </p:spTree>
    <p:extLst>
      <p:ext uri="{BB962C8B-B14F-4D97-AF65-F5344CB8AC3E}">
        <p14:creationId xmlns:p14="http://schemas.microsoft.com/office/powerpoint/2010/main" val="158264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 </a:t>
            </a:r>
            <a:r>
              <a:rPr lang="ko-KR" altLang="en-US" dirty="0"/>
              <a:t>신경망과 </a:t>
            </a:r>
            <a:r>
              <a:rPr lang="ko-KR" altLang="en-US" dirty="0" err="1"/>
              <a:t>뭐가다른가</a:t>
            </a:r>
            <a:endParaRPr lang="ko-KR" altLang="en-US" dirty="0"/>
          </a:p>
          <a:p>
            <a:pPr lvl="1"/>
            <a:r>
              <a:rPr lang="ko-KR" altLang="en-US" sz="2000" dirty="0"/>
              <a:t>은닉층의 반복순환구조 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80"/>
            <a:ext cx="7271717" cy="4064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FFNN</a:t>
            </a:r>
            <a:r>
              <a:rPr kumimoji="0" lang="ko-KR" altLang="en-US" sz="1800" dirty="0">
                <a:latin typeface="Consolas" panose="020B0609020204030204" pitchFamily="49" charset="0"/>
              </a:rPr>
              <a:t>는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입력층</a:t>
            </a:r>
            <a:r>
              <a:rPr kumimoji="0" lang="ko-KR" altLang="en-US" sz="1800" dirty="0">
                <a:latin typeface="Consolas" panose="020B0609020204030204" pitchFamily="49" charset="0"/>
              </a:rPr>
              <a:t> 부터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은닉층</a:t>
            </a:r>
            <a:r>
              <a:rPr kumimoji="0" lang="ko-KR" altLang="en-US" sz="1800" dirty="0">
                <a:latin typeface="Consolas" panose="020B0609020204030204" pitchFamily="49" charset="0"/>
              </a:rPr>
              <a:t> 출력층까지 데이터들은 노드를 한번만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지나감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0" lang="ko-KR" altLang="en-US" sz="1800" dirty="0">
                <a:latin typeface="Consolas" panose="020B0609020204030204" pitchFamily="49" charset="0"/>
              </a:rPr>
              <a:t>결국 시간을 고려하지않고 데이터를 학습함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RNN</a:t>
            </a:r>
            <a:r>
              <a:rPr kumimoji="0" lang="ko-KR" altLang="en-US" sz="1800" dirty="0">
                <a:latin typeface="Consolas" panose="020B0609020204030204" pitchFamily="49" charset="0"/>
              </a:rPr>
              <a:t>은 은닉층의 출력이 다시 같은 은닉층의 입력으로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들어감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데이터의 시간과 순서를 고려 할 수 있음</a:t>
            </a: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아래 사진과같은 구조</a:t>
            </a: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F1B00C-916F-4A1A-A454-2A5F638C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77" y="4653136"/>
            <a:ext cx="3877525" cy="1086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A13136-1BB0-48AB-B369-BCE76161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35" y="4425637"/>
            <a:ext cx="2983198" cy="16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장기 의존성의 문제</a:t>
            </a:r>
            <a:endParaRPr lang="en-US" altLang="ko-KR" dirty="0"/>
          </a:p>
          <a:p>
            <a:pPr lvl="1"/>
            <a:r>
              <a:rPr lang="en-US" altLang="ko-KR" sz="2000" dirty="0"/>
              <a:t>Gap</a:t>
            </a:r>
            <a:r>
              <a:rPr lang="ko-KR" altLang="en-US" sz="2000" dirty="0"/>
              <a:t>이 큰 상황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RNN? LSTM?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214344"/>
            <a:ext cx="7271717" cy="4064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만일 문장이 짧은 문장 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Ex)hello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</a:rPr>
              <a:t> I‘m from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korea</a:t>
            </a:r>
            <a:r>
              <a:rPr kumimoji="0" lang="en-US" altLang="ko-KR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>
                <a:latin typeface="Consolas" panose="020B0609020204030204" pitchFamily="49" charset="0"/>
              </a:rPr>
              <a:t>경우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Hello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</a:rPr>
              <a:t> I’m from </a:t>
            </a:r>
            <a:r>
              <a:rPr kumimoji="0" lang="ko-KR" altLang="en-US" sz="1800" dirty="0">
                <a:latin typeface="Consolas" panose="020B0609020204030204" pitchFamily="49" charset="0"/>
              </a:rPr>
              <a:t>문장이 들어온다면 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뒤문장은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korea</a:t>
            </a:r>
            <a:r>
              <a:rPr kumimoji="0" lang="ko-KR" altLang="en-US" sz="1800" dirty="0">
                <a:latin typeface="Consolas" panose="020B0609020204030204" pitchFamily="49" charset="0"/>
              </a:rPr>
              <a:t>일 확률이 매우 높음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하지만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EX)hello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hanseol</a:t>
            </a:r>
            <a:r>
              <a:rPr kumimoji="0" lang="en-US" altLang="ko-KR" sz="1800" dirty="0">
                <a:latin typeface="Consolas" panose="020B0609020204030204" pitchFamily="49" charset="0"/>
              </a:rPr>
              <a:t> I’m from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korea</a:t>
            </a:r>
            <a:r>
              <a:rPr kumimoji="0" lang="en-US" altLang="ko-KR" sz="1800" dirty="0">
                <a:latin typeface="Consolas" panose="020B0609020204030204" pitchFamily="49" charset="0"/>
              </a:rPr>
              <a:t> …… …… hi UK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아주 긴 문장의 경우 시간적 차이가 매우 커져 예측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성능이저하됨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그 해결책이 바로 </a:t>
            </a:r>
            <a:r>
              <a:rPr kumimoji="0" lang="en-US" altLang="ko-KR" sz="1800" dirty="0">
                <a:latin typeface="Consolas" panose="020B0609020204030204" pitchFamily="49" charset="0"/>
              </a:rPr>
              <a:t>LSTM(Long short-term memory)</a:t>
            </a:r>
          </a:p>
        </p:txBody>
      </p:sp>
    </p:spTree>
    <p:extLst>
      <p:ext uri="{BB962C8B-B14F-4D97-AF65-F5344CB8AC3E}">
        <p14:creationId xmlns:p14="http://schemas.microsoft.com/office/powerpoint/2010/main" val="227718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1"/>
            <a:r>
              <a:rPr lang="ko-KR" altLang="en-US" sz="2000" dirty="0"/>
              <a:t>무엇이 </a:t>
            </a:r>
            <a:r>
              <a:rPr lang="ko-KR" altLang="en-US" sz="2000" dirty="0" err="1"/>
              <a:t>다른걸가</a:t>
            </a:r>
            <a:r>
              <a:rPr lang="en-US" altLang="ko-KR" sz="2000" dirty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3" y="2214344"/>
            <a:ext cx="961139" cy="4064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RNN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LSTM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9DFDC-AA5C-474D-BB59-A79D2439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3" y="2214344"/>
            <a:ext cx="4136306" cy="16835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8F20A1-EDAE-4775-9872-E9B091D6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68" y="4509120"/>
            <a:ext cx="4237380" cy="1663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17128-9CCA-4E74-9263-E08F7C73FE93}"/>
              </a:ext>
            </a:extLst>
          </p:cNvPr>
          <p:cNvSpPr txBox="1"/>
          <p:nvPr/>
        </p:nvSpPr>
        <p:spPr>
          <a:xfrm>
            <a:off x="6444208" y="1489700"/>
            <a:ext cx="2448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구조에 대한 자세한 설명</a:t>
            </a:r>
            <a:r>
              <a:rPr lang="en-US" altLang="ko-KR" sz="2000" dirty="0"/>
              <a:t> </a:t>
            </a:r>
            <a:r>
              <a:rPr lang="ko-KR" altLang="en-US" sz="2000" dirty="0"/>
              <a:t>링크</a:t>
            </a:r>
            <a:endParaRPr lang="en-US" altLang="ko-KR" sz="2000" dirty="0"/>
          </a:p>
          <a:p>
            <a:r>
              <a:rPr lang="en-US" altLang="ko-KR" sz="1600" dirty="0"/>
              <a:t>https://m.blog.naver.com/PostView.nhn?blogId=magnking&amp;logNo=221311273459&amp;proxyReferer=https%3A%2F%2Fwww.google.com%2F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86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셀 </a:t>
            </a:r>
            <a:r>
              <a:rPr lang="ko-KR" altLang="en-US" dirty="0" err="1"/>
              <a:t>스테이트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6840760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셀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스테이트란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하나의 벨트처럼 전체 체인을 통과 하며 이구조를 통해 정보는 큰 변함없이 다음 단계에 전달이 됩니다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게이트라는   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이런모양의</a:t>
            </a:r>
            <a:r>
              <a:rPr kumimoji="0" lang="ko-KR" altLang="en-US" sz="1800" dirty="0">
                <a:latin typeface="Consolas" panose="020B0609020204030204" pitchFamily="49" charset="0"/>
              </a:rPr>
              <a:t> 요소를 활용해 정보를 더하거나 제거하는 기능을 수행합니다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CCE03-3729-4798-B7A1-9C0E274E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1" y="2617678"/>
            <a:ext cx="3882368" cy="24864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6B2299-12E8-44E7-9FCF-FD31BB3C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085184"/>
            <a:ext cx="366106" cy="2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7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forget gate layer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보존할가요</a:t>
            </a:r>
            <a:r>
              <a:rPr lang="en-US" altLang="ko-KR" sz="1400" dirty="0"/>
              <a:t>? </a:t>
            </a:r>
            <a:r>
              <a:rPr lang="ko-KR" altLang="en-US" sz="1400" dirty="0"/>
              <a:t>버릴까요</a:t>
            </a:r>
            <a:r>
              <a:rPr lang="en-US" altLang="ko-KR" sz="1400" dirty="0"/>
              <a:t>?)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7" y="1772816"/>
                <a:ext cx="7271717" cy="159171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folHlink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bg2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1800" dirty="0">
                    <a:latin typeface="Consolas" panose="020B0609020204030204" pitchFamily="49" charset="0"/>
                  </a:rPr>
                  <a:t>0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과 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1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사이의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출력값을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가지는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0"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ko-KR" sz="1800" dirty="0">
                    <a:latin typeface="Consolas" panose="020B0609020204030204" pitchFamily="49" charset="0"/>
                  </a:rPr>
                  <a:t> 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두개를 입력으로 받</a:t>
                </a:r>
                <a14:m>
                  <m:oMath xmlns:m="http://schemas.openxmlformats.org/officeDocument/2006/math">
                    <m:r>
                      <a:rPr kumimoji="0" lang="ko-KR" altLang="en-US" sz="1800" i="1" dirty="0">
                        <a:latin typeface="Cambria Math" panose="02040503050406030204" pitchFamily="18" charset="0"/>
                      </a:rPr>
                      <m:t>음</m:t>
                    </m:r>
                  </m:oMath>
                </a14:m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출력값이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1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인 경우 이 값을 유지 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0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인경우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값을 버림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800" dirty="0">
                    <a:latin typeface="Consolas" panose="020B0609020204030204" pitchFamily="49" charset="0"/>
                  </a:rPr>
                  <a:t>결국 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0 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을 출력한다면 셀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스테이트에서는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들어온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0" lang="ko-KR" altLang="en-US" sz="18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0" lang="ko-KR" altLang="en-US" sz="1800" dirty="0">
                    <a:latin typeface="Consolas" panose="020B0609020204030204" pitchFamily="49" charset="0"/>
                  </a:rPr>
                  <a:t>을 버림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800" dirty="0">
                    <a:latin typeface="Consolas" panose="020B0609020204030204" pitchFamily="49" charset="0"/>
                  </a:rPr>
                  <a:t>그 뜻은 오래 되어 영향력이 줄어들었기 때문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7" y="1772816"/>
                <a:ext cx="7271717" cy="1591710"/>
              </a:xfrm>
              <a:prstGeom prst="rect">
                <a:avLst/>
              </a:prstGeom>
              <a:blipFill>
                <a:blip r:embed="rId2"/>
                <a:stretch>
                  <a:fillRect l="-586" t="-304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334E472-1475-416D-8B83-BDC75263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22" y="3487619"/>
            <a:ext cx="4222446" cy="27138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B8B203-0F9C-4393-B369-3485710B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3447109"/>
            <a:ext cx="3672408" cy="6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6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Input gate layer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849" y="1795584"/>
            <a:ext cx="5203831" cy="27135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Input gate layer(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시그모이드레이어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  <a:r>
              <a:rPr kumimoji="0" lang="en-US" altLang="ko-KR" sz="1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어떤 값을 업데이트 할지 결정하는 역할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Tanh layer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셀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스테이트에</a:t>
            </a:r>
            <a:r>
              <a:rPr kumimoji="0" lang="ko-KR" altLang="en-US" sz="1800" dirty="0">
                <a:latin typeface="Consolas" panose="020B0609020204030204" pitchFamily="49" charset="0"/>
              </a:rPr>
              <a:t> 더해질 수 있는 새로운 후보 값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이 친구를 만들어 냅니다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5EF0B6-2E0E-4399-903F-1C887232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06" y="4623098"/>
            <a:ext cx="3244927" cy="20240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24B1F-FC3E-4257-9E88-61561E03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17" y="2399497"/>
            <a:ext cx="3819525" cy="409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844C73-4F5D-4A97-897F-70BC006F6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17" y="3956670"/>
            <a:ext cx="4391025" cy="552450"/>
          </a:xfrm>
          <a:prstGeom prst="rect">
            <a:avLst/>
          </a:prstGeom>
        </p:spPr>
      </p:pic>
      <p:pic>
        <p:nvPicPr>
          <p:cNvPr id="15" name="Picture 2" descr="https://mblogthumb-phinf.pstatic.net/MjAxODA3MDJfMTE5/MDAxNTMwNTM3Njk2NDQ0.IHpHZkmHLEPEy6BBSawkJHOyXc4tmOgW4dxaoUZQ9Igg.Uds1bGjZouk5wL2vcc58-1RVV59tPphsG5PfV8o09iog.PNG.magnking/image.png?type=w800">
            <a:extLst>
              <a:ext uri="{FF2B5EF4-FFF2-40B4-BE49-F238E27FC236}">
                <a16:creationId xmlns:a16="http://schemas.microsoft.com/office/drawing/2014/main" id="{72721409-070D-4487-BFFA-557DC4F65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2" t="44166" r="69760" b="29086"/>
          <a:stretch/>
        </p:blipFill>
        <p:spPr bwMode="auto">
          <a:xfrm>
            <a:off x="7771999" y="3335230"/>
            <a:ext cx="731881" cy="10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5900B5-3291-4498-B515-2A1B297F28B4}"/>
              </a:ext>
            </a:extLst>
          </p:cNvPr>
          <p:cNvGrpSpPr/>
          <p:nvPr/>
        </p:nvGrpSpPr>
        <p:grpSpPr>
          <a:xfrm>
            <a:off x="6499585" y="1892053"/>
            <a:ext cx="1963253" cy="1014887"/>
            <a:chOff x="6435263" y="1834927"/>
            <a:chExt cx="1610957" cy="749029"/>
          </a:xfrm>
        </p:grpSpPr>
        <p:pic>
          <p:nvPicPr>
            <p:cNvPr id="1026" name="Picture 2" descr="https://mblogthumb-phinf.pstatic.net/MjAxODA3MDJfMTE5/MDAxNTMwNTM3Njk2NDQ0.IHpHZkmHLEPEy6BBSawkJHOyXc4tmOgW4dxaoUZQ9Igg.Uds1bGjZouk5wL2vcc58-1RVV59tPphsG5PfV8o09iog.PNG.magnking/image.png?type=w800">
              <a:extLst>
                <a:ext uri="{FF2B5EF4-FFF2-40B4-BE49-F238E27FC236}">
                  <a16:creationId xmlns:a16="http://schemas.microsoft.com/office/drawing/2014/main" id="{73C296A6-6879-4CF4-949D-3F2000C2AE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6" t="44335" r="73813" b="28918"/>
            <a:stretch/>
          </p:blipFill>
          <p:spPr bwMode="auto">
            <a:xfrm>
              <a:off x="6435263" y="1834927"/>
              <a:ext cx="1610957" cy="749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800C13-C609-4DC5-85CE-E13FA77CE0BE}"/>
                </a:ext>
              </a:extLst>
            </p:cNvPr>
            <p:cNvSpPr/>
            <p:nvPr/>
          </p:nvSpPr>
          <p:spPr>
            <a:xfrm>
              <a:off x="7779623" y="1834929"/>
              <a:ext cx="266597" cy="703990"/>
            </a:xfrm>
            <a:prstGeom prst="rect">
              <a:avLst/>
            </a:prstGeom>
            <a:solidFill>
              <a:srgbClr val="E2F7D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8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업데이트 </a:t>
                </a:r>
                <a:r>
                  <a:rPr lang="en-US" altLang="ko-KR" sz="1600" dirty="0"/>
                  <a:t>(output gate layer)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tanh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  <a:blipFill>
                <a:blip r:embed="rId2"/>
                <a:stretch>
                  <a:fillRect l="-915" t="-1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646" y="1746248"/>
                <a:ext cx="3672407" cy="18267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latinLnBrk="1">
                  <a:spcBef>
                    <a:spcPct val="20000"/>
                  </a:spcBef>
                  <a:buClr>
                    <a:schemeClr val="folHlink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bg2"/>
                  </a:buClr>
                  <a:buFont typeface="Symbol" panose="05050102010706020507" pitchFamily="18" charset="2"/>
                  <a:buChar char="·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Symbol" panose="05050102010706020507" pitchFamily="18" charset="2"/>
                  <a:buChar char="·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1800" dirty="0">
                    <a:latin typeface="Consolas" panose="020B0609020204030204" pitchFamily="49" charset="0"/>
                  </a:rPr>
                  <a:t>1)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만일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0"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kumimoji="0" lang="en-US" altLang="ko-KR" sz="1800" dirty="0">
                    <a:latin typeface="Consolas" panose="020B0609020204030204" pitchFamily="49" charset="0"/>
                  </a:rPr>
                  <a:t> 0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을 출력하면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0" lang="ko-KR" altLang="en-US" sz="18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kumimoji="0" lang="en-US" altLang="ko-KR" sz="1800" dirty="0">
                    <a:latin typeface="Consolas" panose="020B0609020204030204" pitchFamily="49" charset="0"/>
                  </a:rPr>
                  <a:t>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버려지게됨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* 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연산</a:t>
                </a:r>
                <a:r>
                  <a:rPr kumimoji="0" lang="en-US" altLang="ko-KR" sz="1800" dirty="0">
                    <a:latin typeface="Consolas" panose="020B0609020204030204" pitchFamily="49" charset="0"/>
                  </a:rPr>
                  <a:t> 1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출력시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버리지않고 업데이트시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상태값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사용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1800" dirty="0">
                    <a:latin typeface="Consolas" panose="020B0609020204030204" pitchFamily="49" charset="0"/>
                  </a:rPr>
                  <a:t>2)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새로운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후보값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0"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bSup>
                    <m:r>
                      <a:rPr kumimoji="0" lang="ko-KR" altLang="en-US" sz="18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kumimoji="0" lang="en-US" altLang="ko-KR" sz="1800" dirty="0">
                    <a:latin typeface="Consolas" panose="020B0609020204030204" pitchFamily="49" charset="0"/>
                  </a:rPr>
                  <a:t> </a:t>
                </a: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ko-KR" altLang="en-US" sz="1800" dirty="0">
                    <a:latin typeface="Consolas" panose="020B0609020204030204" pitchFamily="49" charset="0"/>
                  </a:rPr>
                  <a:t>셀 </a:t>
                </a:r>
                <a:r>
                  <a:rPr kumimoji="0" lang="ko-KR" altLang="en-US" sz="1800" dirty="0" err="1">
                    <a:latin typeface="Consolas" panose="020B0609020204030204" pitchFamily="49" charset="0"/>
                  </a:rPr>
                  <a:t>스테이트에</a:t>
                </a:r>
                <a:r>
                  <a:rPr kumimoji="0" lang="ko-KR" altLang="en-US" sz="1800" dirty="0">
                    <a:latin typeface="Consolas" panose="020B0609020204030204" pitchFamily="49" charset="0"/>
                  </a:rPr>
                  <a:t> 넘겨줌</a:t>
                </a: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  <a:p>
                <a:pPr latinLnBrk="0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ko-KR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3FBC20-3C53-4941-ADB7-417BAED28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3646" y="1746248"/>
                <a:ext cx="3672407" cy="1826768"/>
              </a:xfrm>
              <a:prstGeom prst="rect">
                <a:avLst/>
              </a:prstGeom>
              <a:blipFill>
                <a:blip r:embed="rId3"/>
                <a:stretch>
                  <a:fillRect l="-1157" t="-231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9D84E0-3074-422A-BAD4-B73D9E08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47" y="1986339"/>
            <a:ext cx="3003376" cy="1948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98CCB-61F6-4CE8-8F28-A7FBA7515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53" y="1740918"/>
            <a:ext cx="2543175" cy="4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C9D00-527E-4B22-BDE8-0857FF53E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608" y="4577500"/>
            <a:ext cx="2767928" cy="1764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5FF438-63B9-4CDD-9285-CD7A10E158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646" y="4208582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0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F7D1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9481</TotalTime>
  <Words>1824</Words>
  <Application>Microsoft Office PowerPoint</Application>
  <PresentationFormat>화면 슬라이드 쇼(4:3)</PresentationFormat>
  <Paragraphs>258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HY헤드라인M</vt:lpstr>
      <vt:lpstr>굴림</vt:lpstr>
      <vt:lpstr>맑은 고딕</vt:lpstr>
      <vt:lpstr>Arial</vt:lpstr>
      <vt:lpstr>Cambria Math</vt:lpstr>
      <vt:lpstr>Consolas</vt:lpstr>
      <vt:lpstr>Times New Roman</vt:lpstr>
      <vt:lpstr>Wingdings</vt:lpstr>
      <vt:lpstr>Default Theme</vt:lpstr>
      <vt:lpstr>RNN&amp;LSTM (Recurrent Neural Network)</vt:lpstr>
      <vt:lpstr>RNN</vt:lpstr>
      <vt:lpstr>RNN</vt:lpstr>
      <vt:lpstr>RNN? LSTM?</vt:lpstr>
      <vt:lpstr>LSTM</vt:lpstr>
      <vt:lpstr>LSTM</vt:lpstr>
      <vt:lpstr>LSTM</vt:lpstr>
      <vt:lpstr>LSTM</vt:lpstr>
      <vt:lpstr>LSTM</vt:lpstr>
      <vt:lpstr>LSTM Lab</vt:lpstr>
      <vt:lpstr>LSTM Lab</vt:lpstr>
      <vt:lpstr>LSTM Lab</vt:lpstr>
      <vt:lpstr>LSTM Lab</vt:lpstr>
      <vt:lpstr>LSTM Lab</vt:lpstr>
      <vt:lpstr>LSTM Lab</vt:lpstr>
      <vt:lpstr>LSTM Lab</vt:lpstr>
      <vt:lpstr>LSTM Lab</vt:lpstr>
      <vt:lpstr>LSTM Lab</vt:lpstr>
      <vt:lpstr>LSTM Lab</vt:lpstr>
      <vt:lpstr>LSTM Lab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371</cp:revision>
  <cp:lastPrinted>2016-11-01T07:29:09Z</cp:lastPrinted>
  <dcterms:created xsi:type="dcterms:W3CDTF">2013-09-09T21:16:08Z</dcterms:created>
  <dcterms:modified xsi:type="dcterms:W3CDTF">2019-01-25T06:50:52Z</dcterms:modified>
</cp:coreProperties>
</file>