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06" r:id="rId3"/>
    <p:sldId id="407" r:id="rId4"/>
    <p:sldId id="405" r:id="rId5"/>
    <p:sldId id="408" r:id="rId6"/>
    <p:sldId id="409" r:id="rId7"/>
    <p:sldId id="410" r:id="rId8"/>
    <p:sldId id="412" r:id="rId9"/>
    <p:sldId id="411" r:id="rId10"/>
    <p:sldId id="413" r:id="rId11"/>
    <p:sldId id="393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97F"/>
    <a:srgbClr val="E2F7D1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1" autoAdjust="0"/>
    <p:restoredTop sz="94614" autoAdjust="0"/>
  </p:normalViewPr>
  <p:slideViewPr>
    <p:cSldViewPr>
      <p:cViewPr varScale="1">
        <p:scale>
          <a:sx n="98" d="100"/>
          <a:sy n="98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CGM_A1c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19.02.18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 </a:t>
            </a:r>
            <a:r>
              <a:rPr lang="en-US" altLang="ko-KR" dirty="0"/>
              <a:t>&amp; </a:t>
            </a:r>
            <a:r>
              <a:rPr lang="ko-KR" altLang="en-US" dirty="0"/>
              <a:t>특이사항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428B2-44FF-44F6-A6C9-D0571592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339490"/>
            <a:ext cx="3648075" cy="230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E845B-E5DF-48EE-9637-791787FE671D}"/>
              </a:ext>
            </a:extLst>
          </p:cNvPr>
          <p:cNvSpPr txBox="1"/>
          <p:nvPr/>
        </p:nvSpPr>
        <p:spPr>
          <a:xfrm>
            <a:off x="1259632" y="2533080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특이하게 </a:t>
            </a:r>
            <a:endParaRPr lang="en-US" altLang="ko-KR" dirty="0"/>
          </a:p>
          <a:p>
            <a:r>
              <a:rPr lang="en-US" altLang="ko-KR" dirty="0"/>
              <a:t>Index:4</a:t>
            </a:r>
            <a:r>
              <a:rPr lang="ko-KR" altLang="en-US" dirty="0"/>
              <a:t>환자만</a:t>
            </a:r>
            <a:endParaRPr lang="en-US" altLang="ko-KR" dirty="0"/>
          </a:p>
          <a:p>
            <a:r>
              <a:rPr lang="ko-KR" altLang="en-US" dirty="0"/>
              <a:t>예측을 제대로 못함</a:t>
            </a:r>
            <a:endParaRPr lang="en-US" altLang="ko-KR" dirty="0"/>
          </a:p>
          <a:p>
            <a:r>
              <a:rPr lang="en-US" altLang="ko-KR" dirty="0"/>
              <a:t>Hidden_size:20</a:t>
            </a:r>
          </a:p>
          <a:p>
            <a:r>
              <a:rPr lang="en-US" altLang="ko-KR" dirty="0"/>
              <a:t>Hidden_size:15</a:t>
            </a:r>
            <a:r>
              <a:rPr lang="ko-KR" altLang="en-US" dirty="0"/>
              <a:t>시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79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데이터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A1c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를 도입하여 엑셀파일 첫번째 인덱스에 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A1c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값이 들어있음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이 값을 신경망에 영향을 끼치게끔 하게 함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이전과 다르게 </a:t>
            </a:r>
            <a:r>
              <a:rPr kumimoji="0" lang="ko-KR" alt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데이터전처리중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A1c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값 까지 같이 처리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3CB471-CA42-4690-A5F2-68F8277F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772816"/>
            <a:ext cx="729974" cy="2138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5FC01D-E6DD-4137-8A17-E1B53C5A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3983539"/>
            <a:ext cx="2819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 &amp; RNN </a:t>
            </a:r>
            <a:r>
              <a:rPr lang="ko-KR" altLang="en-US" dirty="0"/>
              <a:t>동일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#A1c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값만 따로 뽑아서 추출 후 저장</a:t>
            </a:r>
            <a:endParaRPr kumimoji="0" lang="en-US" altLang="ko-K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나머지 전처리부분은 전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FFNN RNN 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실습과 동일</a:t>
            </a:r>
            <a:endParaRPr kumimoji="0" lang="en-US" altLang="ko-KR" sz="1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혈당은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PH5: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분기준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FFNN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은 사실 </a:t>
            </a:r>
            <a:r>
              <a:rPr kumimoji="0" lang="ko-KR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입력갯수만</a:t>
            </a:r>
            <a:r>
              <a:rPr kumimoji="0" lang="ko-KR" alt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의미있음</a:t>
            </a:r>
            <a:r>
              <a:rPr kumimoji="0" lang="en-US" altLang="ko-KR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 = df[0:1]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while True: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for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in df[1:8]: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newPointx.append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(float(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))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newPointy.append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(float(df[7 + (PH/5)]))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newPointx.append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(float(A1c))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x_data.append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newPointx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y_data.append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newPointy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</a:t>
            </a:r>
            <a:endParaRPr kumimoji="0" lang="ko-KR" altLang="en-US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newPointx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=[] </a:t>
            </a:r>
            <a:endParaRPr kumimoji="0" lang="ko-KR" altLang="en-US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newPointy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=[]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df=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df.shift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(-1) #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데이터프레임 왼 쪽으로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1</a:t>
            </a:r>
            <a:r>
              <a:rPr kumimoji="0" lang="ko-KR" altLang="en-US" sz="1600" b="1" dirty="0">
                <a:latin typeface="Consolas" panose="020B0609020204030204" pitchFamily="49" charset="0"/>
              </a:rPr>
              <a:t>칸 </a:t>
            </a:r>
            <a:r>
              <a:rPr kumimoji="0" lang="ko-KR" altLang="en-US" sz="1600" b="1" dirty="0" err="1">
                <a:latin typeface="Consolas" panose="020B0609020204030204" pitchFamily="49" charset="0"/>
              </a:rPr>
              <a:t>쉬프트</a:t>
            </a:r>
            <a:endParaRPr kumimoji="0" lang="ko-KR" altLang="en-US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if(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math.isnan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(df[7 + (PH/5)])):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	   break</a:t>
            </a:r>
          </a:p>
        </p:txBody>
      </p:sp>
    </p:spTree>
    <p:extLst>
      <p:ext uri="{BB962C8B-B14F-4D97-AF65-F5344CB8AC3E}">
        <p14:creationId xmlns:p14="http://schemas.microsoft.com/office/powerpoint/2010/main" val="28412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A1c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#x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데이터 는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7+1  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혈당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7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개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+ A1c 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값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개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latin typeface="Consolas" panose="020B0609020204030204" pitchFamily="49" charset="0"/>
              </a:rPr>
              <a:t>x = 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(tf.float32,shape=[None,8])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latin typeface="Consolas" panose="020B0609020204030204" pitchFamily="49" charset="0"/>
              </a:rPr>
              <a:t>y = 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(tf.float32,shape=[None,1])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이전과 동일하게 은닉층의 수 </a:t>
            </a:r>
            <a:r>
              <a:rPr kumimoji="0" lang="ko-KR" alt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노드수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동일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latin typeface="Consolas" panose="020B0609020204030204" pitchFamily="49" charset="0"/>
              </a:rPr>
              <a:t>h1 = 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(x,w1),b1)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>
                <a:latin typeface="Consolas" panose="020B0609020204030204" pitchFamily="49" charset="0"/>
              </a:rPr>
              <a:t>h2 = 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(h1,w2),b2)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1" dirty="0" err="1">
                <a:latin typeface="Consolas" panose="020B0609020204030204" pitchFamily="49" charset="0"/>
              </a:rPr>
              <a:t>func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 = 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800" b="1" dirty="0" err="1">
                <a:latin typeface="Consolas" panose="020B0609020204030204" pitchFamily="49" charset="0"/>
              </a:rPr>
              <a:t>tf.matmul</a:t>
            </a:r>
            <a:r>
              <a:rPr kumimoji="0" lang="en-US" altLang="ko-KR" sz="1800" b="1" dirty="0">
                <a:latin typeface="Consolas" panose="020B0609020204030204" pitchFamily="49" charset="0"/>
              </a:rPr>
              <a:t>(h2,w3),b3)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이번 데이터는 너무 적기때문에 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학습 시 모든 데이터를 학습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for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in range(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for k in range(1000):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={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x:total_x_data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],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y:total_y_data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8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 및 기울기 예측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FFNN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예측한 혈당이 과연 원래의 데이터와 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기울기가 동일한지 출력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실제로 원래 데이터와 비교 시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다음 혈당은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185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로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혈당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낮아진다는것이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나옴</a:t>
            </a:r>
            <a:endParaRPr kumimoji="0" lang="en-US" altLang="ko-KR" sz="1600" b="1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DDA18-22C6-4F46-8ECB-838F0E5E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783707"/>
            <a:ext cx="1571625" cy="1952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7FB436-E6C5-4D58-AF36-328B9797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77" y="1772816"/>
            <a:ext cx="720080" cy="2066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71D280-453E-46A9-AD46-ED338BA96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3801638"/>
            <a:ext cx="3867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A1c</a:t>
            </a:r>
            <a:r>
              <a:rPr lang="ko-KR" altLang="en-US" dirty="0"/>
              <a:t>의 영향력</a:t>
            </a:r>
            <a:r>
              <a:rPr lang="en-US" altLang="ko-KR" dirty="0"/>
              <a:t>α </a:t>
            </a:r>
            <a:r>
              <a:rPr lang="ko-KR" altLang="en-US" dirty="0"/>
              <a:t>값 도입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#LSTM 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에서는 입력에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A1c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의 데이터를 삽입 할 수 없음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삽입시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순서가 중요한 데이터이므로 의미가 없어짐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마지막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fully connected layer 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출력에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layer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하나 추가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 =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tf.placeholder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(tf.float32,shape=[None])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AW =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tf.Variable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tf.random_uniform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([1],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minval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0.1,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maxval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0.1,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dtype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tf.float32))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α</a:t>
            </a:r>
            <a:r>
              <a:rPr lang="ko-KR" altLang="en-US" sz="1600" dirty="0">
                <a:solidFill>
                  <a:schemeClr val="accent2"/>
                </a:solidFill>
              </a:rPr>
              <a:t>값은 </a:t>
            </a:r>
            <a:r>
              <a:rPr lang="en-US" altLang="ko-KR" sz="1600" dirty="0">
                <a:solidFill>
                  <a:schemeClr val="accent2"/>
                </a:solidFill>
              </a:rPr>
              <a:t>0.1</a:t>
            </a:r>
            <a:r>
              <a:rPr lang="ko-KR" altLang="en-US" sz="1600" dirty="0">
                <a:solidFill>
                  <a:schemeClr val="accent2"/>
                </a:solidFill>
              </a:rPr>
              <a:t>로 수렴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latinLnBrk="0">
              <a:spcBef>
                <a:spcPct val="0"/>
              </a:spcBef>
              <a:buClrTx/>
              <a:buNone/>
            </a:pPr>
            <a:r>
              <a:rPr lang="en-US" altLang="ko-KR" sz="1600" dirty="0">
                <a:solidFill>
                  <a:schemeClr val="accent2"/>
                </a:solidFill>
              </a:rPr>
              <a:t>#</a:t>
            </a:r>
            <a:r>
              <a:rPr lang="en-US" altLang="ko-KR" sz="1600" dirty="0" err="1">
                <a:solidFill>
                  <a:schemeClr val="accent2"/>
                </a:solidFill>
              </a:rPr>
              <a:t>Y_p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는 기존에 쓰던 예측 </a:t>
            </a:r>
            <a:r>
              <a:rPr lang="en-US" altLang="ko-KR" sz="1600" dirty="0" err="1">
                <a:solidFill>
                  <a:schemeClr val="accent2"/>
                </a:solidFill>
              </a:rPr>
              <a:t>Y_pred</a:t>
            </a:r>
            <a:r>
              <a:rPr lang="ko-KR" altLang="en-US" sz="1600" dirty="0">
                <a:solidFill>
                  <a:schemeClr val="accent2"/>
                </a:solidFill>
              </a:rPr>
              <a:t>는 </a:t>
            </a:r>
            <a:r>
              <a:rPr lang="en-US" altLang="ko-KR" sz="1600" dirty="0">
                <a:solidFill>
                  <a:schemeClr val="accent2"/>
                </a:solidFill>
              </a:rPr>
              <a:t>Y_p+A1c* α </a:t>
            </a:r>
            <a:r>
              <a:rPr lang="ko-KR" altLang="en-US" sz="1600" dirty="0">
                <a:solidFill>
                  <a:schemeClr val="accent2"/>
                </a:solidFill>
              </a:rPr>
              <a:t>의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r>
              <a:rPr lang="ko-KR" altLang="en-US" sz="1600" dirty="0">
                <a:solidFill>
                  <a:schemeClr val="accent2"/>
                </a:solidFill>
              </a:rPr>
              <a:t>구조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err="1">
                <a:latin typeface="Consolas" panose="020B0609020204030204" pitchFamily="49" charset="0"/>
              </a:rPr>
              <a:t>Y_p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tf.contrib.layers.fully_connected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(outputs[:,-1],1,activation_fn=None)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A1c_cal = A*AW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err="1">
                <a:latin typeface="Consolas" panose="020B0609020204030204" pitchFamily="49" charset="0"/>
              </a:rPr>
              <a:t>Y_pred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tf.add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(Y_p,A1c_cal)</a:t>
            </a:r>
          </a:p>
          <a:p>
            <a:pPr latinLnBrk="0">
              <a:spcBef>
                <a:spcPct val="0"/>
              </a:spcBef>
              <a:buClr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5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한사람당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500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번의 학습을 진행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총학습수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사람수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* 500 * 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데이터의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y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축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for loop in range(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for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in  range(500):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{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X:total_x_data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[loop],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Y:total_y_data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[loop],A:A1cList[loop]})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#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train,feed_dict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{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X:total_x_data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[loop],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Y:total_y_data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[loop]})</a:t>
            </a:r>
          </a:p>
          <a:p>
            <a:pPr latinLnBrk="0">
              <a:spcBef>
                <a:spcPct val="0"/>
              </a:spcBef>
              <a:buClr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print(str(loop /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total_x_data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 * 100) + "%")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6B17A-E4D6-4C09-BF57-E93BD558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610" y="3594053"/>
            <a:ext cx="982021" cy="27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450624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학습 데이터가 총 </a:t>
            </a:r>
            <a:r>
              <a:rPr kumimoji="0" lang="en-US" altLang="ko-KR" b="1" dirty="0">
                <a:solidFill>
                  <a:schemeClr val="accent2"/>
                </a:solidFill>
                <a:latin typeface="Consolas" panose="020B0609020204030204" pitchFamily="49" charset="0"/>
              </a:rPr>
              <a:t>11</a:t>
            </a:r>
            <a:r>
              <a:rPr kumimoji="0" lang="ko-KR" alt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명</a:t>
            </a:r>
            <a:endParaRPr kumimoji="0" lang="en-US" altLang="ko-KR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첫번째 환자 </a:t>
            </a: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for k in range(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test_x_data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)):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pre = []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for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i,va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in enumerate(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test_x_data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[0]):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predict =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sess.run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Y_pred,feed_dict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={X:[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va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],A:A1c_test[0]})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# error = predict[0][0] -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test_y_data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[1][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]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    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pre_List.append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(predict[0][0])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latin typeface="Consolas" panose="020B0609020204030204" pitchFamily="49" charset="0"/>
              </a:rPr>
              <a:t>    break;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pre_List,color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 = "red")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err="1">
                <a:latin typeface="Consolas" panose="020B0609020204030204" pitchFamily="49" charset="0"/>
              </a:rPr>
              <a:t>plt.plot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</a:t>
            </a:r>
            <a:r>
              <a:rPr kumimoji="0" lang="en-US" altLang="ko-KR" sz="1600" b="1" dirty="0" err="1">
                <a:latin typeface="Consolas" panose="020B0609020204030204" pitchFamily="49" charset="0"/>
              </a:rPr>
              <a:t>test_y_data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[0],color = "blue")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 err="1">
                <a:latin typeface="Consolas" panose="020B0609020204030204" pitchFamily="49" charset="0"/>
              </a:rPr>
              <a:t>plt.show</a:t>
            </a:r>
            <a:r>
              <a:rPr kumimoji="0" lang="en-US" altLang="ko-KR" sz="1600" b="1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99BE4B-3A18-4945-9141-5DFA4DF9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481800"/>
            <a:ext cx="2807221" cy="17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학습 결과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9CC54F-9BE6-451C-BC04-A5B0FEB6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08" y="1674527"/>
            <a:ext cx="2097935" cy="13513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E7E6D1-BFA1-4CA9-8962-1B892DE2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85" y="1674527"/>
            <a:ext cx="2085625" cy="13267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2636C8-44C1-4502-B5FA-54D7A91B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070" y="1674527"/>
            <a:ext cx="2085625" cy="13653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A87EF3-A34D-48BE-B03A-C3C3AF0A0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371" y="3092271"/>
            <a:ext cx="2056172" cy="13267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DF7495-1C69-4109-8046-D90A5026D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785" y="3029367"/>
            <a:ext cx="2063207" cy="13267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00802F-97F9-4A0A-80AD-FF0C7BF73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652" y="3001260"/>
            <a:ext cx="2164324" cy="1371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360B90-06E8-4412-A74C-B6AA086EC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682" y="4485351"/>
            <a:ext cx="2114861" cy="13156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75DD83-A379-4677-91CE-FD112B65F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785" y="4524855"/>
            <a:ext cx="2056172" cy="13172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94A380-1384-4E7F-AE13-02A2EF8371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547" y="4485351"/>
            <a:ext cx="2164325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60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F7D1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9474</TotalTime>
  <Words>827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Consolas</vt:lpstr>
      <vt:lpstr>Symbol</vt:lpstr>
      <vt:lpstr>Times New Roman</vt:lpstr>
      <vt:lpstr>Trebuchet MS</vt:lpstr>
      <vt:lpstr>Wingdings</vt:lpstr>
      <vt:lpstr>Default Theme</vt:lpstr>
      <vt:lpstr>CGM_A1c</vt:lpstr>
      <vt:lpstr>학습 데이터</vt:lpstr>
      <vt:lpstr>데이터 전처리</vt:lpstr>
      <vt:lpstr>FFNN</vt:lpstr>
      <vt:lpstr>FFNN</vt:lpstr>
      <vt:lpstr>LSTM</vt:lpstr>
      <vt:lpstr>LSTM</vt:lpstr>
      <vt:lpstr>LSTM</vt:lpstr>
      <vt:lpstr>LSTM</vt:lpstr>
      <vt:lpstr>LSTM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362</cp:revision>
  <cp:lastPrinted>2016-11-01T07:29:09Z</cp:lastPrinted>
  <dcterms:created xsi:type="dcterms:W3CDTF">2013-09-09T21:16:08Z</dcterms:created>
  <dcterms:modified xsi:type="dcterms:W3CDTF">2019-02-18T01:12:54Z</dcterms:modified>
</cp:coreProperties>
</file>