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2"/>
  </p:notesMasterIdLst>
  <p:sldIdLst>
    <p:sldId id="256" r:id="rId2"/>
    <p:sldId id="405" r:id="rId3"/>
    <p:sldId id="408" r:id="rId4"/>
    <p:sldId id="410" r:id="rId5"/>
    <p:sldId id="409" r:id="rId6"/>
    <p:sldId id="411" r:id="rId7"/>
    <p:sldId id="406" r:id="rId8"/>
    <p:sldId id="412" r:id="rId9"/>
    <p:sldId id="407" r:id="rId10"/>
    <p:sldId id="393" r:id="rId1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E97F"/>
    <a:srgbClr val="E2F7D1"/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1" autoAdjust="0"/>
    <p:restoredTop sz="94614" autoAdjust="0"/>
  </p:normalViewPr>
  <p:slideViewPr>
    <p:cSldViewPr>
      <p:cViewPr varScale="1">
        <p:scale>
          <a:sx n="90" d="100"/>
          <a:sy n="90" d="100"/>
        </p:scale>
        <p:origin x="912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고한설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rhgkstjf@naver.com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고한설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rhgkstjf@naver.com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CGM_data</a:t>
            </a:r>
            <a:r>
              <a:rPr lang="en-US" altLang="ko-KR" dirty="0"/>
              <a:t>-fix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고한설</a:t>
            </a:r>
            <a:endParaRPr lang="en-US" altLang="ko-KR" dirty="0"/>
          </a:p>
          <a:p>
            <a:r>
              <a:rPr lang="en-US" altLang="ko-KR" dirty="0"/>
              <a:t>19.02.25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혈당 결측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CGM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772816"/>
            <a:ext cx="7271717" cy="381642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b="1" dirty="0">
                <a:latin typeface="Consolas" panose="020B0609020204030204" pitchFamily="49" charset="0"/>
              </a:rPr>
              <a:t>너무 많은 </a:t>
            </a:r>
            <a:r>
              <a:rPr kumimoji="0" lang="ko-KR" altLang="en-US" sz="1600" b="1" dirty="0" err="1">
                <a:latin typeface="Consolas" panose="020B0609020204030204" pitchFamily="49" charset="0"/>
              </a:rPr>
              <a:t>결측이</a:t>
            </a:r>
            <a:r>
              <a:rPr kumimoji="0" lang="ko-KR" altLang="en-US" sz="1600" b="1" dirty="0">
                <a:latin typeface="Consolas" panose="020B0609020204030204" pitchFamily="49" charset="0"/>
              </a:rPr>
              <a:t> 있는 환자 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#885633 #365303 </a:t>
            </a:r>
            <a:r>
              <a:rPr kumimoji="0" lang="ko-KR" altLang="en-US" sz="1600" b="1" dirty="0">
                <a:latin typeface="Consolas" panose="020B0609020204030204" pitchFamily="49" charset="0"/>
              </a:rPr>
              <a:t>때문에</a:t>
            </a:r>
            <a:endParaRPr kumimoji="0" lang="en-US" altLang="ko-KR" sz="1600" b="1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b="1" dirty="0">
                <a:latin typeface="Consolas" panose="020B0609020204030204" pitchFamily="49" charset="0"/>
              </a:rPr>
              <a:t>환자들로 인해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 </a:t>
            </a:r>
            <a:r>
              <a:rPr kumimoji="0" lang="ko-KR" altLang="en-US" sz="1600" b="1" dirty="0" err="1">
                <a:latin typeface="Consolas" panose="020B0609020204030204" pitchFamily="49" charset="0"/>
              </a:rPr>
              <a:t>학습률이</a:t>
            </a:r>
            <a:r>
              <a:rPr kumimoji="0" lang="ko-KR" altLang="en-US" sz="1600" b="1" dirty="0">
                <a:latin typeface="Consolas" panose="020B0609020204030204" pitchFamily="49" charset="0"/>
              </a:rPr>
              <a:t> 차이가 남</a:t>
            </a:r>
            <a:endParaRPr kumimoji="0" lang="en-US" altLang="ko-KR" sz="1600" b="1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>
                <a:latin typeface="Consolas" panose="020B0609020204030204" pitchFamily="49" charset="0"/>
              </a:rPr>
              <a:t>LSTM</a:t>
            </a:r>
            <a:r>
              <a:rPr kumimoji="0" lang="ko-KR" altLang="en-US" sz="1600" b="1" dirty="0">
                <a:latin typeface="Consolas" panose="020B0609020204030204" pitchFamily="49" charset="0"/>
              </a:rPr>
              <a:t>은 </a:t>
            </a:r>
            <a:r>
              <a:rPr kumimoji="0" lang="ko-KR" altLang="en-US" sz="1600" b="1" dirty="0" err="1">
                <a:latin typeface="Consolas" panose="020B0609020204030204" pitchFamily="49" charset="0"/>
              </a:rPr>
              <a:t>결측으로</a:t>
            </a:r>
            <a:r>
              <a:rPr kumimoji="0" lang="ko-KR" altLang="en-US" sz="1600" b="1" dirty="0">
                <a:latin typeface="Consolas" panose="020B0609020204030204" pitchFamily="49" charset="0"/>
              </a:rPr>
              <a:t> 인한 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rmse</a:t>
            </a:r>
            <a:r>
              <a:rPr kumimoji="0" lang="ko-KR" altLang="en-US" sz="1600" b="1" dirty="0">
                <a:latin typeface="Consolas" panose="020B0609020204030204" pitchFamily="49" charset="0"/>
              </a:rPr>
              <a:t>가 매우 심하게 </a:t>
            </a:r>
            <a:r>
              <a:rPr kumimoji="0" lang="ko-KR" altLang="en-US" sz="1600" b="1" dirty="0" err="1">
                <a:latin typeface="Consolas" panose="020B0609020204030204" pitchFamily="49" charset="0"/>
              </a:rPr>
              <a:t>차이가남</a:t>
            </a:r>
            <a:endParaRPr kumimoji="0" lang="en-US" altLang="ko-KR" sz="1600" b="1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b="1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b="1" dirty="0">
                <a:latin typeface="Consolas" panose="020B0609020204030204" pitchFamily="49" charset="0"/>
              </a:rPr>
              <a:t>그리고 지금까지 측정한 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rmse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 </a:t>
            </a:r>
            <a:r>
              <a:rPr kumimoji="0" lang="ko-KR" altLang="en-US" sz="1600" b="1" dirty="0">
                <a:latin typeface="Consolas" panose="020B0609020204030204" pitchFamily="49" charset="0"/>
              </a:rPr>
              <a:t>의 방식이 잘못되었음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.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b="1" dirty="0" err="1">
                <a:latin typeface="Consolas" panose="020B0609020204030204" pitchFamily="49" charset="0"/>
              </a:rPr>
              <a:t>텐서할당시</a:t>
            </a:r>
            <a:r>
              <a:rPr kumimoji="0" lang="ko-KR" altLang="en-US" sz="1600" b="1" dirty="0">
                <a:latin typeface="Consolas" panose="020B0609020204030204" pitchFamily="49" charset="0"/>
              </a:rPr>
              <a:t> 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x</a:t>
            </a:r>
            <a:r>
              <a:rPr kumimoji="0" lang="ko-KR" altLang="en-US" sz="1600" b="1" dirty="0">
                <a:latin typeface="Consolas" panose="020B0609020204030204" pitchFamily="49" charset="0"/>
              </a:rPr>
              <a:t>는 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1</a:t>
            </a:r>
            <a:r>
              <a:rPr kumimoji="0" lang="ko-KR" altLang="en-US" sz="1600" b="1" dirty="0" err="1">
                <a:latin typeface="Consolas" panose="020B0609020204030204" pitchFamily="49" charset="0"/>
              </a:rPr>
              <a:t>셋트의</a:t>
            </a:r>
            <a:r>
              <a:rPr kumimoji="0" lang="ko-KR" altLang="en-US" sz="1600" b="1" dirty="0">
                <a:latin typeface="Consolas" panose="020B0609020204030204" pitchFamily="49" charset="0"/>
              </a:rPr>
              <a:t> 데이터를 주고 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y</a:t>
            </a:r>
            <a:r>
              <a:rPr kumimoji="0" lang="ko-KR" altLang="en-US" sz="1600" b="1" dirty="0">
                <a:latin typeface="Consolas" panose="020B0609020204030204" pitchFamily="49" charset="0"/>
              </a:rPr>
              <a:t>는 모든 데이터를 줬었음</a:t>
            </a:r>
            <a:endParaRPr kumimoji="0" lang="en-US" altLang="ko-KR" sz="1600" b="1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b="1" dirty="0">
                <a:latin typeface="Consolas" panose="020B0609020204030204" pitchFamily="49" charset="0"/>
              </a:rPr>
              <a:t>결국 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x – (y1,y2,y3,y4…)</a:t>
            </a:r>
            <a:r>
              <a:rPr kumimoji="0" lang="ko-KR" altLang="en-US" sz="1600" b="1" dirty="0">
                <a:latin typeface="Consolas" panose="020B0609020204030204" pitchFamily="49" charset="0"/>
              </a:rPr>
              <a:t> </a:t>
            </a:r>
            <a:r>
              <a:rPr kumimoji="0" lang="ko-KR" altLang="en-US" sz="1600" b="1" dirty="0" err="1">
                <a:latin typeface="Consolas" panose="020B0609020204030204" pitchFamily="49" charset="0"/>
              </a:rPr>
              <a:t>이런식이되어서</a:t>
            </a:r>
            <a:r>
              <a:rPr kumimoji="0" lang="ko-KR" altLang="en-US" sz="1600" b="1" dirty="0">
                <a:latin typeface="Consolas" panose="020B0609020204030204" pitchFamily="49" charset="0"/>
              </a:rPr>
              <a:t> 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rmse</a:t>
            </a:r>
            <a:r>
              <a:rPr kumimoji="0" lang="ko-KR" altLang="en-US" sz="1600" b="1" dirty="0">
                <a:latin typeface="Consolas" panose="020B0609020204030204" pitchFamily="49" charset="0"/>
              </a:rPr>
              <a:t>가 지나지체 높았었음</a:t>
            </a:r>
            <a:endParaRPr kumimoji="0" lang="en-US" altLang="ko-KR" sz="1600" b="1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b="1" dirty="0">
                <a:latin typeface="Consolas" panose="020B0609020204030204" pitchFamily="49" charset="0"/>
              </a:rPr>
              <a:t>그래서 </a:t>
            </a:r>
            <a:r>
              <a:rPr kumimoji="0" lang="ko-KR" altLang="en-US" sz="1600" b="1" dirty="0" err="1">
                <a:latin typeface="Consolas" panose="020B0609020204030204" pitchFamily="49" charset="0"/>
              </a:rPr>
              <a:t>텐서</a:t>
            </a:r>
            <a:r>
              <a:rPr kumimoji="0" lang="ko-KR" altLang="en-US" sz="1600" b="1" dirty="0">
                <a:latin typeface="Consolas" panose="020B0609020204030204" pitchFamily="49" charset="0"/>
              </a:rPr>
              <a:t> </a:t>
            </a:r>
            <a:r>
              <a:rPr kumimoji="0" lang="ko-KR" altLang="en-US" sz="1600" b="1" dirty="0" err="1">
                <a:latin typeface="Consolas" panose="020B0609020204030204" pitchFamily="49" charset="0"/>
              </a:rPr>
              <a:t>할당시</a:t>
            </a:r>
            <a:r>
              <a:rPr kumimoji="0" lang="ko-KR" altLang="en-US" sz="1600" b="1" dirty="0">
                <a:latin typeface="Consolas" panose="020B0609020204030204" pitchFamily="49" charset="0"/>
              </a:rPr>
              <a:t> 차원을 수정 해서 </a:t>
            </a:r>
            <a:r>
              <a:rPr kumimoji="0" lang="ko-KR" altLang="en-US" sz="1600" b="1" dirty="0" err="1">
                <a:latin typeface="Consolas" panose="020B0609020204030204" pitchFamily="49" charset="0"/>
              </a:rPr>
              <a:t>넣어줌</a:t>
            </a:r>
            <a:r>
              <a:rPr kumimoji="0" lang="ko-KR" altLang="en-US" sz="1600" b="1" dirty="0">
                <a:latin typeface="Consolas" panose="020B0609020204030204" pitchFamily="49" charset="0"/>
              </a:rPr>
              <a:t> 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- </a:t>
            </a:r>
            <a:r>
              <a:rPr kumimoji="0" lang="ko-KR" altLang="en-US" sz="1600" b="1" dirty="0">
                <a:latin typeface="Consolas" panose="020B0609020204030204" pitchFamily="49" charset="0"/>
              </a:rPr>
              <a:t>이후설명</a:t>
            </a:r>
            <a:endParaRPr kumimoji="0" lang="en-US" altLang="ko-KR" sz="1600" b="1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실제로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rmse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en-US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측정시</a:t>
            </a: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endParaRPr kumimoji="0" lang="en-US" altLang="ko-KR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이전 버전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FFNN – 5%  LSTM – 10%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이후 버전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FFNN – 5%  LSTM – 7 ~ 21%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LStm</a:t>
            </a: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은 </a:t>
            </a:r>
            <a:r>
              <a:rPr kumimoji="0" lang="ko-KR" altLang="en-US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결측자</a:t>
            </a: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en-US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유무에따라</a:t>
            </a: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그래프 차이가 확연하게 남</a:t>
            </a:r>
            <a:endParaRPr kumimoji="0" lang="en-US" altLang="ko-KR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C13A10-9162-455B-884D-31FFE2C9D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360" y="1772815"/>
            <a:ext cx="502965" cy="455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38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/>
              <a:t>FFNN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err="1"/>
              <a:t>rmse</a:t>
            </a:r>
            <a:r>
              <a:rPr lang="en-US" altLang="ko-KR" dirty="0"/>
              <a:t> – </a:t>
            </a:r>
            <a:r>
              <a:rPr lang="ko-KR" altLang="en-US" dirty="0"/>
              <a:t>수정버전 </a:t>
            </a:r>
            <a:r>
              <a:rPr lang="en-US" altLang="ko-KR" dirty="0"/>
              <a:t>A1c</a:t>
            </a:r>
            <a:r>
              <a:rPr lang="ko-KR" altLang="en-US" dirty="0"/>
              <a:t>포함 </a:t>
            </a:r>
            <a:r>
              <a:rPr lang="en-US" altLang="ko-KR" dirty="0"/>
              <a:t>x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CGM-FFNN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704272"/>
            <a:ext cx="3312368" cy="86216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>
                <a:latin typeface="Consolas" panose="020B0609020204030204" pitchFamily="49" charset="0"/>
              </a:rPr>
              <a:t>A1c – </a:t>
            </a:r>
            <a:r>
              <a:rPr kumimoji="0" lang="ko-KR" altLang="en-US" sz="1600" b="1" dirty="0">
                <a:latin typeface="Consolas" panose="020B0609020204030204" pitchFamily="49" charset="0"/>
              </a:rPr>
              <a:t>초기혈당 포함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x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b="1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결측자</a:t>
            </a: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en-US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제외시</a:t>
            </a: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--&gt;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757E51-7C05-49AD-8D56-193D962C8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702" y="1704272"/>
            <a:ext cx="2833029" cy="20127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CC69CC-B0D9-4370-BCB5-19D014F68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702" y="3947283"/>
            <a:ext cx="2848739" cy="2377317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BF2CCA9-531A-40FA-92A4-BF2DA5F35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3933056"/>
            <a:ext cx="3312368" cy="86216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>
                <a:latin typeface="Consolas" panose="020B0609020204030204" pitchFamily="49" charset="0"/>
              </a:rPr>
              <a:t>A1c – </a:t>
            </a:r>
            <a:r>
              <a:rPr kumimoji="0" lang="ko-KR" altLang="en-US" sz="1600" b="1" dirty="0">
                <a:latin typeface="Consolas" panose="020B0609020204030204" pitchFamily="49" charset="0"/>
              </a:rPr>
              <a:t>초기혈당 포함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x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b="1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결측자</a:t>
            </a: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en-US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포함시</a:t>
            </a: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--&gt;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76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/>
              <a:t>FFNN - </a:t>
            </a:r>
            <a:r>
              <a:rPr lang="en-US" altLang="ko-KR" dirty="0" err="1"/>
              <a:t>rmse</a:t>
            </a:r>
            <a:r>
              <a:rPr lang="en-US" altLang="ko-KR" dirty="0"/>
              <a:t> – </a:t>
            </a:r>
            <a:r>
              <a:rPr lang="ko-KR" altLang="en-US" dirty="0" err="1"/>
              <a:t>후버전</a:t>
            </a:r>
            <a:r>
              <a:rPr lang="ko-KR" altLang="en-US" dirty="0"/>
              <a:t> </a:t>
            </a:r>
            <a:r>
              <a:rPr lang="en-US" altLang="ko-KR" dirty="0"/>
              <a:t>A1c</a:t>
            </a:r>
            <a:r>
              <a:rPr lang="ko-KR" altLang="en-US" dirty="0"/>
              <a:t>포함 </a:t>
            </a:r>
            <a:r>
              <a:rPr lang="en-US" altLang="ko-KR" dirty="0"/>
              <a:t>o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CGM-FFNN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702738"/>
            <a:ext cx="3312368" cy="86216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>
                <a:latin typeface="Consolas" panose="020B0609020204030204" pitchFamily="49" charset="0"/>
              </a:rPr>
              <a:t>A1c – </a:t>
            </a:r>
            <a:r>
              <a:rPr kumimoji="0" lang="ko-KR" altLang="en-US" sz="1600" b="1" dirty="0">
                <a:latin typeface="Consolas" panose="020B0609020204030204" pitchFamily="49" charset="0"/>
              </a:rPr>
              <a:t>초기혈당 포함</a:t>
            </a:r>
            <a:endParaRPr kumimoji="0" lang="en-US" altLang="ko-KR" sz="1600" b="1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b="1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결측자</a:t>
            </a: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en-US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제외시</a:t>
            </a: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--&gt;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BF2CCA9-531A-40FA-92A4-BF2DA5F35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3933056"/>
            <a:ext cx="3312368" cy="86216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>
                <a:latin typeface="Consolas" panose="020B0609020204030204" pitchFamily="49" charset="0"/>
              </a:rPr>
              <a:t>A1c – </a:t>
            </a:r>
            <a:r>
              <a:rPr kumimoji="0" lang="ko-KR" altLang="en-US" sz="1600" b="1" dirty="0">
                <a:latin typeface="Consolas" panose="020B0609020204030204" pitchFamily="49" charset="0"/>
              </a:rPr>
              <a:t>초기혈당 포함</a:t>
            </a:r>
            <a:endParaRPr kumimoji="0" lang="en-US" altLang="ko-KR" sz="1600" b="1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b="1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결측자</a:t>
            </a: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en-US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포함시</a:t>
            </a: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--&gt;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F8F7D0-C3A6-4C13-9ED2-5A284C0BB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384" y="1694073"/>
            <a:ext cx="2848615" cy="20604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F94DBE-390C-41E9-8A84-EFDE58DE5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384" y="3940633"/>
            <a:ext cx="3014976" cy="244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6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/>
              <a:t>LSTM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err="1"/>
              <a:t>rmse</a:t>
            </a:r>
            <a:r>
              <a:rPr lang="en-US" altLang="ko-KR" dirty="0"/>
              <a:t> – </a:t>
            </a:r>
            <a:r>
              <a:rPr lang="ko-KR" altLang="en-US" dirty="0"/>
              <a:t>수정버전 </a:t>
            </a:r>
            <a:r>
              <a:rPr lang="en-US" altLang="ko-KR" dirty="0"/>
              <a:t>A1c</a:t>
            </a:r>
            <a:r>
              <a:rPr lang="ko-KR" altLang="en-US" dirty="0"/>
              <a:t>포함 </a:t>
            </a:r>
            <a:r>
              <a:rPr lang="en-US" altLang="ko-KR" dirty="0"/>
              <a:t>x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CGM-LSTM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702738"/>
            <a:ext cx="3312368" cy="86216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A1c –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초기혈당을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input_data</a:t>
            </a: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로 넣지 않고 학습한 결과</a:t>
            </a:r>
            <a:endParaRPr kumimoji="0" lang="en-US" altLang="ko-KR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결측자</a:t>
            </a: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en-US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제외시</a:t>
            </a: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--&gt;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BF2CCA9-531A-40FA-92A4-BF2DA5F35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3933056"/>
            <a:ext cx="3312368" cy="86216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A1c –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초기혈당을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input_data</a:t>
            </a: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로 넣지 않고 학습한 결과</a:t>
            </a:r>
            <a:endParaRPr kumimoji="0" lang="en-US" altLang="ko-KR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결측자</a:t>
            </a: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en-US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포함시</a:t>
            </a: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--&gt;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3FAB1F9-0C77-4AA6-BB37-56212AD3F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323" y="1702739"/>
            <a:ext cx="2786188" cy="202067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AE22D89-60F7-4BE6-B7D4-3DB5F6BF1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3933056"/>
            <a:ext cx="2880320" cy="245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67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/>
              <a:t>LSTM - </a:t>
            </a:r>
            <a:r>
              <a:rPr lang="en-US" altLang="ko-KR" dirty="0" err="1"/>
              <a:t>rmse</a:t>
            </a:r>
            <a:r>
              <a:rPr lang="en-US" altLang="ko-KR" dirty="0"/>
              <a:t> – </a:t>
            </a:r>
            <a:r>
              <a:rPr lang="ko-KR" altLang="en-US" dirty="0" err="1"/>
              <a:t>후버전</a:t>
            </a:r>
            <a:r>
              <a:rPr lang="ko-KR" altLang="en-US" dirty="0"/>
              <a:t> </a:t>
            </a:r>
            <a:r>
              <a:rPr lang="en-US" altLang="ko-KR" dirty="0"/>
              <a:t>A1c</a:t>
            </a:r>
            <a:r>
              <a:rPr lang="ko-KR" altLang="en-US" dirty="0"/>
              <a:t>포함 </a:t>
            </a:r>
            <a:r>
              <a:rPr lang="en-US" altLang="ko-KR" dirty="0"/>
              <a:t>o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CGM-LSTM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702738"/>
            <a:ext cx="3312368" cy="86216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A1c –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초기혈당을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input_data</a:t>
            </a: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로 넣고 학습한 결과</a:t>
            </a:r>
            <a:endParaRPr kumimoji="0" lang="en-US" altLang="ko-KR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결측자</a:t>
            </a: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en-US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제외시</a:t>
            </a: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--&gt;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BF2CCA9-531A-40FA-92A4-BF2DA5F35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3933056"/>
            <a:ext cx="3312368" cy="86216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A1c –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초기혈당을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input_data</a:t>
            </a: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로 넣고 학습한 결과</a:t>
            </a:r>
            <a:endParaRPr kumimoji="0" lang="en-US" altLang="ko-KR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결측자</a:t>
            </a: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en-US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포함시</a:t>
            </a: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--&gt;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A9D992-2AB1-4933-8332-070DE4459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1702738"/>
            <a:ext cx="3020973" cy="22394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90E74F1-9EBA-45E9-A4F3-AC5E509BC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469" y="4005064"/>
            <a:ext cx="2800356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6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Feed_dict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할당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63FBC20-3C53-4941-ADB7-417BAED28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608" y="1772816"/>
                <a:ext cx="7271717" cy="450624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latinLnBrk="1">
                  <a:spcBef>
                    <a:spcPct val="20000"/>
                  </a:spcBef>
                  <a:buClr>
                    <a:schemeClr val="folHlink"/>
                  </a:buClr>
                  <a:buFont typeface="Symbol" panose="05050102010706020507" pitchFamily="18" charset="2"/>
                  <a:buChar char="·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bg2"/>
                  </a:buClr>
                  <a:buFont typeface="Symbol" panose="05050102010706020507" pitchFamily="18" charset="2"/>
                  <a:buChar char="·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Font typeface="Symbol" panose="05050102010706020507" pitchFamily="18" charset="2"/>
                  <a:buChar char="·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Font typeface="Symbol" panose="05050102010706020507" pitchFamily="18" charset="2"/>
                  <a:buChar char="·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Font typeface="Symbol" panose="05050102010706020507" pitchFamily="18" charset="2"/>
                  <a:buChar char="·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Symbol" panose="05050102010706020507" pitchFamily="18" charset="2"/>
                  <a:buChar char="·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Symbol" panose="05050102010706020507" pitchFamily="18" charset="2"/>
                  <a:buChar char="·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Symbol" panose="05050102010706020507" pitchFamily="18" charset="2"/>
                  <a:buChar char="·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Symbol" panose="05050102010706020507" pitchFamily="18" charset="2"/>
                  <a:buChar char="·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ko-KR" altLang="en-US" sz="1600" b="1" dirty="0">
                    <a:latin typeface="Consolas" panose="020B0609020204030204" pitchFamily="49" charset="0"/>
                  </a:rPr>
                  <a:t>실제로 쓰고있었던 </a:t>
                </a:r>
                <a:r>
                  <a:rPr kumimoji="0" lang="en-US" altLang="ko-KR" sz="1600" b="1" dirty="0" err="1">
                    <a:latin typeface="Consolas" panose="020B0609020204030204" pitchFamily="49" charset="0"/>
                  </a:rPr>
                  <a:t>rmse</a:t>
                </a:r>
                <a:r>
                  <a:rPr kumimoji="0" lang="ko-KR" altLang="en-US" sz="1600" b="1" dirty="0">
                    <a:latin typeface="Consolas" panose="020B0609020204030204" pitchFamily="49" charset="0"/>
                  </a:rPr>
                  <a:t>의 </a:t>
                </a:r>
                <a:r>
                  <a:rPr kumimoji="0" lang="ko-KR" altLang="en-US" sz="1600" b="1" dirty="0" err="1">
                    <a:latin typeface="Consolas" panose="020B0609020204030204" pitchFamily="49" charset="0"/>
                  </a:rPr>
                  <a:t>방식에대해</a:t>
                </a:r>
                <a:r>
                  <a:rPr kumimoji="0" lang="ko-KR" altLang="en-US" sz="1600" b="1" dirty="0">
                    <a:latin typeface="Consolas" panose="020B0609020204030204" pitchFamily="49" charset="0"/>
                  </a:rPr>
                  <a:t> 알아봄</a:t>
                </a:r>
                <a:endParaRPr kumimoji="0" lang="en-US" altLang="ko-KR" sz="1600" b="1" dirty="0">
                  <a:latin typeface="Consolas" panose="020B0609020204030204" pitchFamily="49" charset="0"/>
                </a:endParaRPr>
              </a:p>
              <a:p>
                <a:pPr latinLnBrk="0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ko-KR" sz="1600" b="1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  <a:p>
                <a:pPr latinLnBrk="0">
                  <a:spcBef>
                    <a:spcPct val="0"/>
                  </a:spcBef>
                  <a:buClrTx/>
                  <a:buNone/>
                </a:pPr>
                <a:r>
                  <a:rPr kumimoji="0" lang="en-US" altLang="ko-KR" sz="1600" b="1" dirty="0" err="1">
                    <a:latin typeface="Consolas" panose="020B0609020204030204" pitchFamily="49" charset="0"/>
                  </a:rPr>
                  <a:t>rmse</a:t>
                </a:r>
                <a:r>
                  <a:rPr kumimoji="0" lang="en-US" altLang="ko-KR" sz="1600" b="1" dirty="0">
                    <a:latin typeface="Consolas" panose="020B0609020204030204" pitchFamily="49" charset="0"/>
                  </a:rPr>
                  <a:t> = </a:t>
                </a:r>
                <a:r>
                  <a:rPr kumimoji="0" lang="en-US" altLang="ko-KR" sz="1600" b="1" dirty="0" err="1">
                    <a:latin typeface="Consolas" panose="020B0609020204030204" pitchFamily="49" charset="0"/>
                  </a:rPr>
                  <a:t>tf.sqrt</a:t>
                </a:r>
                <a:r>
                  <a:rPr kumimoji="0" lang="en-US" altLang="ko-KR" sz="1600" b="1" dirty="0">
                    <a:latin typeface="Consolas" panose="020B0609020204030204" pitchFamily="49" charset="0"/>
                  </a:rPr>
                  <a:t>(</a:t>
                </a:r>
                <a:r>
                  <a:rPr kumimoji="0" lang="en-US" altLang="ko-KR" sz="1600" b="1" dirty="0" err="1">
                    <a:latin typeface="Consolas" panose="020B0609020204030204" pitchFamily="49" charset="0"/>
                  </a:rPr>
                  <a:t>tf.reduce_mean</a:t>
                </a:r>
                <a:r>
                  <a:rPr kumimoji="0" lang="en-US" altLang="ko-KR" sz="1600" b="1" dirty="0">
                    <a:latin typeface="Consolas" panose="020B0609020204030204" pitchFamily="49" charset="0"/>
                  </a:rPr>
                  <a:t>(</a:t>
                </a:r>
                <a:r>
                  <a:rPr kumimoji="0" lang="en-US" altLang="ko-KR" sz="1600" b="1" dirty="0" err="1">
                    <a:latin typeface="Consolas" panose="020B0609020204030204" pitchFamily="49" charset="0"/>
                  </a:rPr>
                  <a:t>tf.square</a:t>
                </a:r>
                <a:r>
                  <a:rPr kumimoji="0" lang="en-US" altLang="ko-KR" sz="1600" b="1" dirty="0">
                    <a:latin typeface="Consolas" panose="020B0609020204030204" pitchFamily="49" charset="0"/>
                  </a:rPr>
                  <a:t>(</a:t>
                </a:r>
                <a:r>
                  <a:rPr kumimoji="0" lang="en-US" altLang="ko-KR" sz="1600" b="1" dirty="0" err="1">
                    <a:latin typeface="Consolas" panose="020B0609020204030204" pitchFamily="49" charset="0"/>
                  </a:rPr>
                  <a:t>tf.subtract</a:t>
                </a:r>
                <a:r>
                  <a:rPr kumimoji="0" lang="en-US" altLang="ko-KR" sz="1600" b="1" dirty="0">
                    <a:latin typeface="Consolas" panose="020B0609020204030204" pitchFamily="49" charset="0"/>
                  </a:rPr>
                  <a:t>(Y, </a:t>
                </a:r>
                <a:r>
                  <a:rPr kumimoji="0" lang="en-US" altLang="ko-KR" sz="1600" b="1" dirty="0" err="1">
                    <a:latin typeface="Consolas" panose="020B0609020204030204" pitchFamily="49" charset="0"/>
                  </a:rPr>
                  <a:t>Y_p</a:t>
                </a:r>
                <a:r>
                  <a:rPr kumimoji="0" lang="en-US" altLang="ko-KR" sz="1600" b="1" dirty="0">
                    <a:latin typeface="Consolas" panose="020B0609020204030204" pitchFamily="49" charset="0"/>
                  </a:rPr>
                  <a:t>))))</a:t>
                </a:r>
              </a:p>
              <a:p>
                <a:pPr latinLnBrk="0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ko-KR" sz="1600" b="1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##</a:t>
                </a:r>
                <a:r>
                  <a:rPr kumimoji="0" lang="ko-KR" altLang="en-US" sz="1600" b="1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굉장히 간단함 </a:t>
                </a:r>
                <a:r>
                  <a:rPr kumimoji="0" lang="en-US" altLang="ko-KR" sz="1600" b="1" dirty="0">
                    <a:solidFill>
                      <a:schemeClr val="accent2"/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</a:t>
                </a:r>
                <a:r>
                  <a:rPr kumimoji="0" lang="ko-KR" altLang="en-US" sz="1600" b="1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en-US" altLang="ko-KR" sz="1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0" lang="en-US" altLang="ko-KR" sz="16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kumimoji="0" lang="en-US" altLang="ko-KR" sz="1600" b="1" dirty="0">
                                <a:solidFill>
                                  <a:schemeClr val="accent2"/>
                                </a:solidFill>
                                <a:latin typeface="Consolas" panose="020B0609020204030204" pitchFamily="49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kumimoji="0" lang="ko-KR" altLang="en-US" sz="1600" b="1" dirty="0">
                                <a:solidFill>
                                  <a:schemeClr val="accent2"/>
                                </a:solidFill>
                                <a:latin typeface="Consolas" panose="020B0609020204030204" pitchFamily="49" charset="0"/>
                              </a:rPr>
                              <m:t>실제값</m:t>
                            </m:r>
                            <m:r>
                              <m:rPr>
                                <m:nor/>
                              </m:rPr>
                              <a:rPr kumimoji="0" lang="en-US" altLang="ko-KR" sz="1600" b="1" dirty="0">
                                <a:solidFill>
                                  <a:schemeClr val="accent2"/>
                                </a:solidFill>
                                <a:latin typeface="Consolas" panose="020B0609020204030204" pitchFamily="49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kumimoji="0" lang="ko-KR" altLang="en-US" sz="1600" b="1" dirty="0">
                                <a:solidFill>
                                  <a:schemeClr val="accent2"/>
                                </a:solidFill>
                                <a:latin typeface="Consolas" panose="020B0609020204030204" pitchFamily="49" charset="0"/>
                              </a:rPr>
                              <m:t>예측값</m:t>
                            </m:r>
                            <m:r>
                              <m:rPr>
                                <m:nor/>
                              </m:rPr>
                              <a:rPr kumimoji="0" lang="en-US" altLang="ko-KR" sz="1600" b="1" dirty="0">
                                <a:solidFill>
                                  <a:schemeClr val="accent2"/>
                                </a:solidFill>
                                <a:latin typeface="Consolas" panose="020B0609020204030204" pitchFamily="49" charset="0"/>
                              </a:rPr>
                              <m:t>)</m:t>
                            </m:r>
                          </m:e>
                          <m:sup>
                            <m:r>
                              <a:rPr kumimoji="0" lang="en-US" altLang="ko-KR" sz="16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kumimoji="0" lang="en-US" altLang="ko-KR" sz="1600" b="1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 </a:t>
                </a:r>
                <a:r>
                  <a:rPr kumimoji="0" lang="ko-KR" altLang="en-US" sz="1600" b="1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을 </a:t>
                </a:r>
                <a:r>
                  <a:rPr kumimoji="0" lang="ko-KR" altLang="en-US" sz="1600" b="1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구현한것</a:t>
                </a:r>
                <a:endParaRPr kumimoji="0" lang="en-US" altLang="ko-KR" sz="1600" b="1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  <a:p>
                <a:pPr latinLnBrk="0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ko-KR" sz="1600" b="1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  <a:p>
                <a:pPr latinLnBrk="0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ko-KR" altLang="en-US" sz="1600" b="1" dirty="0">
                    <a:latin typeface="Consolas" panose="020B0609020204030204" pitchFamily="49" charset="0"/>
                  </a:rPr>
                  <a:t>다만 </a:t>
                </a:r>
                <a:r>
                  <a:rPr kumimoji="0" lang="en-US" altLang="ko-KR" sz="1600" b="1" dirty="0" err="1">
                    <a:latin typeface="Consolas" panose="020B0609020204030204" pitchFamily="49" charset="0"/>
                  </a:rPr>
                  <a:t>feed_dict</a:t>
                </a:r>
                <a:r>
                  <a:rPr kumimoji="0" lang="ko-KR" altLang="en-US" sz="1600" b="1" dirty="0">
                    <a:latin typeface="Consolas" panose="020B0609020204030204" pitchFamily="49" charset="0"/>
                  </a:rPr>
                  <a:t>시에 </a:t>
                </a:r>
                <a:r>
                  <a:rPr kumimoji="0" lang="en-US" altLang="ko-KR" sz="1600" b="1" dirty="0">
                    <a:latin typeface="Consolas" panose="020B0609020204030204" pitchFamily="49" charset="0"/>
                  </a:rPr>
                  <a:t>x </a:t>
                </a:r>
                <a:r>
                  <a:rPr kumimoji="0" lang="ko-KR" altLang="en-US" sz="1600" b="1" dirty="0">
                    <a:latin typeface="Consolas" panose="020B0609020204030204" pitchFamily="49" charset="0"/>
                  </a:rPr>
                  <a:t>는 </a:t>
                </a:r>
                <a:r>
                  <a:rPr kumimoji="0" lang="ko-KR" altLang="en-US" sz="1600" b="1" dirty="0" err="1">
                    <a:latin typeface="Consolas" panose="020B0609020204030204" pitchFamily="49" charset="0"/>
                  </a:rPr>
                  <a:t>셋트</a:t>
                </a:r>
                <a:r>
                  <a:rPr kumimoji="0" lang="ko-KR" altLang="en-US" sz="1600" b="1" dirty="0">
                    <a:latin typeface="Consolas" panose="020B0609020204030204" pitchFamily="49" charset="0"/>
                  </a:rPr>
                  <a:t> 하나</a:t>
                </a:r>
                <a:endParaRPr kumimoji="0" lang="en-US" altLang="ko-KR" sz="1600" b="1" dirty="0">
                  <a:latin typeface="Consolas" panose="020B0609020204030204" pitchFamily="49" charset="0"/>
                </a:endParaRPr>
              </a:p>
              <a:p>
                <a:pPr latinLnBrk="0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ko-KR" altLang="en-US" sz="1600" b="1" dirty="0" err="1">
                    <a:solidFill>
                      <a:schemeClr val="accent2"/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이런식으로</a:t>
                </a:r>
                <a:r>
                  <a:rPr kumimoji="0" lang="ko-KR" altLang="en-US" sz="1600" b="1" dirty="0">
                    <a:solidFill>
                      <a:schemeClr val="accent2"/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 하나의 </a:t>
                </a:r>
                <a:r>
                  <a:rPr kumimoji="0" lang="ko-KR" altLang="en-US" sz="1600" b="1" dirty="0" err="1">
                    <a:solidFill>
                      <a:schemeClr val="accent2"/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셋트만</a:t>
                </a:r>
                <a:r>
                  <a:rPr kumimoji="0" lang="ko-KR" altLang="en-US" sz="1600" b="1" dirty="0">
                    <a:solidFill>
                      <a:schemeClr val="accent2"/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 할당</a:t>
                </a:r>
                <a:r>
                  <a:rPr kumimoji="0" lang="en-US" altLang="ko-KR" sz="1600" b="1" dirty="0">
                    <a:solidFill>
                      <a:schemeClr val="accent2"/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</a:t>
                </a:r>
              </a:p>
              <a:p>
                <a:pPr latinLnBrk="0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ko-KR" sz="1600" b="1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  <a:p>
                <a:pPr latinLnBrk="0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ko-KR" altLang="en-US" sz="1600" b="1" dirty="0">
                    <a:latin typeface="Consolas" panose="020B0609020204030204" pitchFamily="49" charset="0"/>
                  </a:rPr>
                  <a:t>근데 </a:t>
                </a:r>
                <a:r>
                  <a:rPr kumimoji="0" lang="en-US" altLang="ko-KR" sz="1600" b="1" dirty="0">
                    <a:latin typeface="Consolas" panose="020B0609020204030204" pitchFamily="49" charset="0"/>
                  </a:rPr>
                  <a:t>y</a:t>
                </a:r>
                <a:r>
                  <a:rPr kumimoji="0" lang="ko-KR" altLang="en-US" sz="1600" b="1" dirty="0">
                    <a:latin typeface="Consolas" panose="020B0609020204030204" pitchFamily="49" charset="0"/>
                  </a:rPr>
                  <a:t>는 한사람의 데이터 </a:t>
                </a:r>
                <a:r>
                  <a:rPr kumimoji="0" lang="ko-KR" altLang="en-US" sz="1600" b="1" dirty="0" err="1">
                    <a:latin typeface="Consolas" panose="020B0609020204030204" pitchFamily="49" charset="0"/>
                  </a:rPr>
                  <a:t>뭉탱이로</a:t>
                </a:r>
                <a:r>
                  <a:rPr kumimoji="0" lang="ko-KR" altLang="en-US" sz="1600" b="1" dirty="0">
                    <a:latin typeface="Consolas" panose="020B0609020204030204" pitchFamily="49" charset="0"/>
                  </a:rPr>
                  <a:t> </a:t>
                </a:r>
                <a:r>
                  <a:rPr kumimoji="0" lang="ko-KR" altLang="en-US" sz="1600" b="1" dirty="0" err="1">
                    <a:latin typeface="Consolas" panose="020B0609020204030204" pitchFamily="49" charset="0"/>
                  </a:rPr>
                  <a:t>다넣음</a:t>
                </a:r>
                <a:endParaRPr kumimoji="0" lang="en-US" altLang="ko-KR" sz="1600" b="1" dirty="0">
                  <a:latin typeface="Consolas" panose="020B0609020204030204" pitchFamily="49" charset="0"/>
                </a:endParaRPr>
              </a:p>
              <a:p>
                <a:pPr latinLnBrk="0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ko-KR" sz="1600" b="1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  <a:p>
                <a:pPr latinLnBrk="0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ko-KR" sz="1600" b="1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  <a:p>
                <a:pPr latinLnBrk="0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ko-KR" sz="1600" b="1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  <a:p>
                <a:pPr latinLnBrk="0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ko-KR" sz="1600" b="1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  <a:p>
                <a:pPr latinLnBrk="0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ko-KR" altLang="en-US" sz="1600" b="1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궁극적으로 결국 옳은 </a:t>
                </a:r>
                <a:r>
                  <a:rPr kumimoji="0" lang="en-US" altLang="ko-KR" sz="1600" b="1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rmse</a:t>
                </a:r>
                <a:r>
                  <a:rPr kumimoji="0" lang="ko-KR" altLang="en-US" sz="1600" b="1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가 </a:t>
                </a:r>
                <a:r>
                  <a:rPr kumimoji="0" lang="ko-KR" altLang="en-US" sz="1600" b="1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나올수</a:t>
                </a:r>
                <a:r>
                  <a:rPr kumimoji="0" lang="ko-KR" altLang="en-US" sz="1600" b="1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 </a:t>
                </a:r>
                <a:r>
                  <a:rPr kumimoji="0" lang="ko-KR" altLang="en-US" sz="1600" b="1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없었던것</a:t>
                </a:r>
                <a:r>
                  <a:rPr kumimoji="0" lang="ko-KR" altLang="en-US" sz="1600" b="1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 </a:t>
                </a:r>
                <a:endParaRPr kumimoji="0" lang="en-US" altLang="ko-KR" sz="1600" b="1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  <a:p>
                <a:pPr latinLnBrk="0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ko-KR" sz="1600" b="1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rmse</a:t>
                </a:r>
                <a:r>
                  <a:rPr kumimoji="0" lang="ko-KR" altLang="en-US" sz="1600" b="1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값이 </a:t>
                </a:r>
                <a:r>
                  <a:rPr kumimoji="0" lang="en-US" altLang="ko-KR" sz="1600" b="1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100</a:t>
                </a:r>
                <a:r>
                  <a:rPr kumimoji="0" lang="ko-KR" altLang="en-US" sz="1600" b="1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이 </a:t>
                </a:r>
                <a:r>
                  <a:rPr kumimoji="0" lang="ko-KR" altLang="en-US" sz="1600" b="1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넘는것도</a:t>
                </a:r>
                <a:r>
                  <a:rPr kumimoji="0" lang="ko-KR" altLang="en-US" sz="1600" b="1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 이 때문 </a:t>
                </a:r>
                <a:endParaRPr kumimoji="0" lang="en-US" altLang="ko-KR" sz="1600" b="1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63FBC20-3C53-4941-ADB7-417BAED28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1772816"/>
                <a:ext cx="7271717" cy="4506248"/>
              </a:xfrm>
              <a:prstGeom prst="rect">
                <a:avLst/>
              </a:prstGeom>
              <a:blipFill>
                <a:blip r:embed="rId2"/>
                <a:stretch>
                  <a:fillRect l="-335" t="-54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6104EADC-A689-4C53-A378-7CFE5B317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3376205"/>
            <a:ext cx="1379391" cy="12241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07AB5CB-A645-42FD-AE7E-2773F4D3C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456" y="3392588"/>
            <a:ext cx="669796" cy="131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66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할당의 차이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할당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125" y="1605162"/>
            <a:ext cx="2697992" cy="37676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원래 쓰던 방식의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rmse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endParaRPr kumimoji="0" lang="en-US" altLang="ko-KR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68592D-818B-47DE-9ABF-D83EE38CD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378" y="1605162"/>
            <a:ext cx="2094173" cy="15259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63C6EA-53B7-471A-B896-BA5B8F22E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438" y="1514236"/>
            <a:ext cx="2670449" cy="1706885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E6772724-8145-4E53-A18C-E2F67605F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913" y="3689148"/>
            <a:ext cx="2697992" cy="37676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수정한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rmse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endParaRPr kumimoji="0" lang="en-US" altLang="ko-KR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5904744-8F68-414E-9F93-036734AA1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222" y="3700365"/>
            <a:ext cx="2277769" cy="17068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016CCC-DE4F-4D20-9614-FDF5DBF76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022" y="3700365"/>
            <a:ext cx="2449283" cy="15701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CB8C19-4572-4C55-A043-1D01552BDE96}"/>
              </a:ext>
            </a:extLst>
          </p:cNvPr>
          <p:cNvSpPr txBox="1"/>
          <p:nvPr/>
        </p:nvSpPr>
        <p:spPr>
          <a:xfrm>
            <a:off x="1237913" y="5805487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>
                <a:solidFill>
                  <a:schemeClr val="accent2"/>
                </a:solidFill>
              </a:rPr>
              <a:t>분명 그래프는 동일한데 </a:t>
            </a:r>
            <a:endParaRPr lang="en-US" altLang="ko-KR" b="1" i="1" dirty="0">
              <a:solidFill>
                <a:schemeClr val="accent2"/>
              </a:solidFill>
            </a:endParaRPr>
          </a:p>
          <a:p>
            <a:r>
              <a:rPr lang="en-US" altLang="ko-KR" b="1" i="1" dirty="0" err="1">
                <a:solidFill>
                  <a:schemeClr val="accent2"/>
                </a:solidFill>
              </a:rPr>
              <a:t>rmse</a:t>
            </a:r>
            <a:r>
              <a:rPr lang="ko-KR" altLang="en-US" b="1" i="1" dirty="0">
                <a:solidFill>
                  <a:schemeClr val="accent2"/>
                </a:solidFill>
              </a:rPr>
              <a:t>가 엄청난 차이를 보였던 이유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CF2C3A7-88CE-47E0-B4F6-7FD0B95817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913" y="5481115"/>
            <a:ext cx="5906336" cy="27713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F897641-1069-436C-BB6E-D29974C9B4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601" y="3231178"/>
            <a:ext cx="5544616" cy="26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5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이번 학습의 결과</a:t>
            </a:r>
            <a:endParaRPr lang="en-US" altLang="ko-KR" dirty="0">
              <a:solidFill>
                <a:schemeClr val="accent2"/>
              </a:solidFill>
            </a:endParaRPr>
          </a:p>
          <a:p>
            <a:pPr lvl="1"/>
            <a:r>
              <a:rPr lang="ko-KR" altLang="en-US" sz="2000" dirty="0"/>
              <a:t>기존에 쓰던 </a:t>
            </a:r>
            <a:r>
              <a:rPr lang="en-US" altLang="ko-KR" sz="2000" dirty="0" err="1"/>
              <a:t>rmse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텐서</a:t>
            </a:r>
            <a:r>
              <a:rPr lang="ko-KR" altLang="en-US" sz="2000" dirty="0"/>
              <a:t> 할당의 문제였음</a:t>
            </a:r>
            <a:endParaRPr lang="en-US" altLang="ko-KR" sz="2000" dirty="0"/>
          </a:p>
          <a:p>
            <a:pPr lvl="1"/>
            <a:r>
              <a:rPr lang="en-US" altLang="ko-KR" sz="2000" dirty="0"/>
              <a:t>A1c</a:t>
            </a:r>
            <a:r>
              <a:rPr lang="ko-KR" altLang="en-US" sz="2000" dirty="0"/>
              <a:t>와 초기혈당을 도입해도 </a:t>
            </a:r>
            <a:r>
              <a:rPr lang="en-US" altLang="ko-KR" sz="2000" dirty="0"/>
              <a:t>FFNN</a:t>
            </a:r>
            <a:r>
              <a:rPr lang="ko-KR" altLang="en-US" sz="2000" dirty="0"/>
              <a:t>은 </a:t>
            </a:r>
            <a:r>
              <a:rPr lang="ko-KR" altLang="en-US" sz="2000" dirty="0" err="1"/>
              <a:t>큰차이가없음</a:t>
            </a:r>
            <a:endParaRPr lang="en-US" altLang="ko-KR" sz="2000" dirty="0"/>
          </a:p>
          <a:p>
            <a:pPr lvl="1"/>
            <a:r>
              <a:rPr lang="en-US" altLang="ko-KR" sz="2000" dirty="0"/>
              <a:t>LSTM</a:t>
            </a:r>
            <a:r>
              <a:rPr lang="ko-KR" altLang="en-US" sz="2000" dirty="0"/>
              <a:t>만 </a:t>
            </a:r>
            <a:r>
              <a:rPr lang="en-US" altLang="ko-KR" sz="2000" dirty="0"/>
              <a:t>A1c </a:t>
            </a:r>
            <a:r>
              <a:rPr lang="ko-KR" altLang="en-US" sz="2000" dirty="0"/>
              <a:t>초기혈당 도입에 차이가 있음</a:t>
            </a:r>
            <a:endParaRPr lang="en-US" altLang="ko-KR" sz="2000" dirty="0"/>
          </a:p>
          <a:p>
            <a:pPr lvl="1"/>
            <a:r>
              <a:rPr lang="ko-KR" altLang="en-US" sz="2000" dirty="0"/>
              <a:t>만일 데이터의 양이 엄청나다면</a:t>
            </a:r>
            <a:br>
              <a:rPr lang="en-US" altLang="ko-KR" sz="2000" dirty="0"/>
            </a:br>
            <a:r>
              <a:rPr lang="en-US" altLang="ko-KR" sz="2000" dirty="0"/>
              <a:t>LSTM</a:t>
            </a:r>
            <a:r>
              <a:rPr lang="ko-KR" altLang="en-US" sz="2000" dirty="0"/>
              <a:t>의 경우 </a:t>
            </a:r>
            <a:r>
              <a:rPr lang="en-US" altLang="ko-KR" sz="2000" dirty="0"/>
              <a:t>A1c</a:t>
            </a:r>
            <a:r>
              <a:rPr lang="ko-KR" altLang="en-US" sz="2000" dirty="0"/>
              <a:t>와 초기혈당 도입 의미가 생김</a:t>
            </a:r>
            <a:br>
              <a:rPr lang="en-US" altLang="ko-KR" sz="2000" dirty="0"/>
            </a:br>
            <a:r>
              <a:rPr lang="ko-KR" altLang="en-US" sz="2000" dirty="0"/>
              <a:t>지금은 데이터 양이 </a:t>
            </a:r>
            <a:r>
              <a:rPr lang="ko-KR" altLang="en-US" sz="2000" dirty="0" err="1"/>
              <a:t>너무적어</a:t>
            </a:r>
            <a:r>
              <a:rPr lang="ko-KR" altLang="en-US" sz="2000" dirty="0"/>
              <a:t> </a:t>
            </a:r>
            <a:r>
              <a:rPr lang="en-US" altLang="ko-KR" sz="2000" dirty="0" err="1"/>
              <a:t>train,test</a:t>
            </a:r>
            <a:r>
              <a:rPr lang="en-US" altLang="ko-KR" sz="2000" dirty="0"/>
              <a:t> </a:t>
            </a:r>
            <a:r>
              <a:rPr lang="ko-KR" altLang="en-US" sz="2000" dirty="0"/>
              <a:t>전부</a:t>
            </a:r>
            <a:br>
              <a:rPr lang="en-US" altLang="ko-KR" sz="2000" dirty="0"/>
            </a:br>
            <a:r>
              <a:rPr lang="ko-KR" altLang="en-US" sz="2000" dirty="0"/>
              <a:t>학습 데이터로 쓰임</a:t>
            </a:r>
            <a:endParaRPr lang="en-US" altLang="ko-KR" sz="2000" dirty="0"/>
          </a:p>
          <a:p>
            <a:pPr lvl="1"/>
            <a:r>
              <a:rPr lang="en-US" altLang="ko-KR" sz="2000" dirty="0"/>
              <a:t>LSTM</a:t>
            </a:r>
            <a:r>
              <a:rPr lang="ko-KR" altLang="en-US" sz="2000" dirty="0"/>
              <a:t>은 </a:t>
            </a:r>
            <a:r>
              <a:rPr lang="ko-KR" altLang="en-US" sz="2000" dirty="0" err="1"/>
              <a:t>노드수에</a:t>
            </a:r>
            <a:r>
              <a:rPr lang="ko-KR" altLang="en-US" sz="2000" dirty="0"/>
              <a:t> 따라 </a:t>
            </a:r>
            <a:r>
              <a:rPr lang="ko-KR" altLang="en-US" sz="2000" dirty="0" err="1"/>
              <a:t>학습률이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천차만별이여서</a:t>
            </a:r>
            <a:br>
              <a:rPr lang="en-US" altLang="ko-KR" sz="2000" dirty="0"/>
            </a:br>
            <a:r>
              <a:rPr lang="ko-KR" altLang="en-US" sz="2000" dirty="0"/>
              <a:t>따로 자세한 설명은 적어 두지 않았음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지금 해본 최적 </a:t>
            </a:r>
            <a:r>
              <a:rPr lang="ko-KR" altLang="en-US" sz="2000" dirty="0" err="1"/>
              <a:t>노드수</a:t>
            </a:r>
            <a:endParaRPr lang="en-US" altLang="ko-KR" sz="2000" dirty="0"/>
          </a:p>
          <a:p>
            <a:pPr lvl="2"/>
            <a:r>
              <a:rPr lang="ko-KR" altLang="en-US" dirty="0"/>
              <a:t> </a:t>
            </a:r>
            <a:r>
              <a:rPr lang="en-US" altLang="ko-KR" dirty="0"/>
              <a:t>fully-connected output : 15 hidden-layer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</a:p>
          <a:p>
            <a:pPr lvl="2"/>
            <a:r>
              <a:rPr lang="en-US" altLang="ko-KR" dirty="0"/>
              <a:t> </a:t>
            </a:r>
            <a:r>
              <a:rPr lang="en-US" altLang="ko-KR" dirty="0" err="1"/>
              <a:t>Lstm</a:t>
            </a:r>
            <a:r>
              <a:rPr lang="en-US" altLang="ko-KR" dirty="0"/>
              <a:t> – cell-hidden-size : 15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CGM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70750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F7D1"/>
        </a:solidFill>
        <a:ln w="28575" cap="flat" cmpd="sng" algn="ctr">
          <a:noFill/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dirty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9538</TotalTime>
  <Words>364</Words>
  <Application>Microsoft Office PowerPoint</Application>
  <PresentationFormat>화면 슬라이드 쇼(4:3)</PresentationFormat>
  <Paragraphs>83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HY헤드라인M</vt:lpstr>
      <vt:lpstr>굴림</vt:lpstr>
      <vt:lpstr>맑은 고딕</vt:lpstr>
      <vt:lpstr>Arial</vt:lpstr>
      <vt:lpstr>Cambria Math</vt:lpstr>
      <vt:lpstr>Consolas</vt:lpstr>
      <vt:lpstr>Symbol</vt:lpstr>
      <vt:lpstr>Times New Roman</vt:lpstr>
      <vt:lpstr>Wingdings</vt:lpstr>
      <vt:lpstr>Default Theme</vt:lpstr>
      <vt:lpstr>CGM_data-fix</vt:lpstr>
      <vt:lpstr>CGM</vt:lpstr>
      <vt:lpstr>CGM-FFNN</vt:lpstr>
      <vt:lpstr>CGM-FFNN</vt:lpstr>
      <vt:lpstr>CGM-LSTM</vt:lpstr>
      <vt:lpstr>CGM-LSTM</vt:lpstr>
      <vt:lpstr>텐서 할당</vt:lpstr>
      <vt:lpstr>텐서 할당</vt:lpstr>
      <vt:lpstr>CGM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고 한설</cp:lastModifiedBy>
  <cp:revision>380</cp:revision>
  <cp:lastPrinted>2016-11-01T07:29:09Z</cp:lastPrinted>
  <dcterms:created xsi:type="dcterms:W3CDTF">2013-09-09T21:16:08Z</dcterms:created>
  <dcterms:modified xsi:type="dcterms:W3CDTF">2019-02-24T15:03:51Z</dcterms:modified>
</cp:coreProperties>
</file>