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8288000" cy="10287000"/>
  <p:notesSz cx="6858000" cy="9144000"/>
  <p:embeddedFontLst>
    <p:embeddedFont>
      <p:font typeface="Calibri" panose="020F0502020204030204" pitchFamily="34" charset="0"/>
      <p:regular r:id="rId33"/>
      <p:bold r:id="rId34"/>
      <p:italic r:id="rId35"/>
      <p:boldItalic r:id="rId36"/>
    </p:embeddedFont>
    <p:embeddedFont>
      <p:font typeface="Public Sans" panose="020B0604020202020204" charset="0"/>
      <p:regular r:id="rId37"/>
    </p:embeddedFont>
    <p:embeddedFont>
      <p:font typeface="Public Sans Bold"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8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6243439"/>
          </a:xfrm>
          <a:prstGeom prst="rect">
            <a:avLst/>
          </a:prstGeom>
          <a:solidFill>
            <a:srgbClr val="F1F1F1"/>
          </a:solidFill>
        </p:spPr>
      </p:sp>
      <p:sp>
        <p:nvSpPr>
          <p:cNvPr id="3" name="TextBox 3"/>
          <p:cNvSpPr txBox="1"/>
          <p:nvPr/>
        </p:nvSpPr>
        <p:spPr>
          <a:xfrm>
            <a:off x="1822739" y="2123862"/>
            <a:ext cx="10146553" cy="2043340"/>
          </a:xfrm>
          <a:prstGeom prst="rect">
            <a:avLst/>
          </a:prstGeom>
        </p:spPr>
        <p:txBody>
          <a:bodyPr lIns="0" tIns="0" rIns="0" bIns="0" rtlCol="0" anchor="t">
            <a:spAutoFit/>
          </a:bodyPr>
          <a:lstStyle/>
          <a:p>
            <a:pPr>
              <a:lnSpc>
                <a:spcPts val="5389"/>
              </a:lnSpc>
            </a:pPr>
            <a:r>
              <a:rPr lang="en-US" sz="4899">
                <a:solidFill>
                  <a:srgbClr val="000000"/>
                </a:solidFill>
                <a:latin typeface="Public Sans Bold"/>
              </a:rPr>
              <a:t>YENI BIR CNN-CROW ARAMA ALGORITMASI KULLANARAK</a:t>
            </a:r>
          </a:p>
          <a:p>
            <a:pPr>
              <a:lnSpc>
                <a:spcPts val="5389"/>
              </a:lnSpc>
            </a:pPr>
            <a:r>
              <a:rPr lang="en-US" sz="4899">
                <a:solidFill>
                  <a:srgbClr val="000000"/>
                </a:solidFill>
                <a:latin typeface="Public Sans Bold"/>
              </a:rPr>
              <a:t>EL HAREKETI SINIFLANDIRMASI</a:t>
            </a:r>
          </a:p>
        </p:txBody>
      </p:sp>
      <p:sp>
        <p:nvSpPr>
          <p:cNvPr id="4" name="TextBox 4"/>
          <p:cNvSpPr txBox="1"/>
          <p:nvPr/>
        </p:nvSpPr>
        <p:spPr>
          <a:xfrm>
            <a:off x="1822739" y="1253401"/>
            <a:ext cx="567361" cy="365125"/>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01</a:t>
            </a:r>
          </a:p>
        </p:txBody>
      </p:sp>
      <p:grpSp>
        <p:nvGrpSpPr>
          <p:cNvPr id="5" name="Group 5"/>
          <p:cNvGrpSpPr/>
          <p:nvPr/>
        </p:nvGrpSpPr>
        <p:grpSpPr>
          <a:xfrm>
            <a:off x="1822739" y="7628372"/>
            <a:ext cx="6199171" cy="1238024"/>
            <a:chOff x="0" y="0"/>
            <a:chExt cx="8265562" cy="1650699"/>
          </a:xfrm>
        </p:grpSpPr>
        <p:sp>
          <p:nvSpPr>
            <p:cNvPr id="6" name="TextBox 6"/>
            <p:cNvSpPr txBox="1"/>
            <p:nvPr/>
          </p:nvSpPr>
          <p:spPr>
            <a:xfrm>
              <a:off x="0" y="1147395"/>
              <a:ext cx="8265562" cy="503304"/>
            </a:xfrm>
            <a:prstGeom prst="rect">
              <a:avLst/>
            </a:prstGeom>
          </p:spPr>
          <p:txBody>
            <a:bodyPr lIns="0" tIns="0" rIns="0" bIns="0" rtlCol="0" anchor="t">
              <a:spAutoFit/>
            </a:bodyPr>
            <a:lstStyle/>
            <a:p>
              <a:pPr marL="0" lvl="0" indent="0" algn="l">
                <a:lnSpc>
                  <a:spcPts val="3079"/>
                </a:lnSpc>
                <a:spcBef>
                  <a:spcPct val="0"/>
                </a:spcBef>
              </a:pPr>
              <a:endParaRPr/>
            </a:p>
          </p:txBody>
        </p:sp>
        <p:sp>
          <p:nvSpPr>
            <p:cNvPr id="7" name="TextBox 7"/>
            <p:cNvSpPr txBox="1"/>
            <p:nvPr/>
          </p:nvSpPr>
          <p:spPr>
            <a:xfrm>
              <a:off x="0" y="407515"/>
              <a:ext cx="8265562" cy="600670"/>
            </a:xfrm>
            <a:prstGeom prst="rect">
              <a:avLst/>
            </a:prstGeom>
          </p:spPr>
          <p:txBody>
            <a:bodyPr lIns="0" tIns="0" rIns="0" bIns="0" rtlCol="0" anchor="t">
              <a:spAutoFit/>
            </a:bodyPr>
            <a:lstStyle/>
            <a:p>
              <a:pPr marL="0" lvl="0" indent="0" algn="l">
                <a:lnSpc>
                  <a:spcPts val="3779"/>
                </a:lnSpc>
                <a:spcBef>
                  <a:spcPct val="0"/>
                </a:spcBef>
              </a:pPr>
              <a:r>
                <a:rPr lang="en-US" sz="2700">
                  <a:solidFill>
                    <a:srgbClr val="000000"/>
                  </a:solidFill>
                  <a:latin typeface="Public Sans Bold"/>
                </a:rPr>
                <a:t>Arda Alhan</a:t>
              </a:r>
            </a:p>
          </p:txBody>
        </p:sp>
        <p:sp>
          <p:nvSpPr>
            <p:cNvPr id="8" name="AutoShape 8"/>
            <p:cNvSpPr/>
            <p:nvPr/>
          </p:nvSpPr>
          <p:spPr>
            <a:xfrm>
              <a:off x="0" y="0"/>
              <a:ext cx="8265562" cy="0"/>
            </a:xfrm>
            <a:prstGeom prst="line">
              <a:avLst/>
            </a:prstGeom>
            <a:ln w="25400" cap="flat">
              <a:solidFill>
                <a:srgbClr val="FA643F"/>
              </a:solidFill>
              <a:prstDash val="solid"/>
              <a:headEnd type="none" w="sm" len="sm"/>
              <a:tailEnd type="none" w="sm" len="sm"/>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7106152" cy="3392763"/>
            <a:chOff x="0" y="0"/>
            <a:chExt cx="9474870" cy="4523685"/>
          </a:xfrm>
        </p:grpSpPr>
        <p:sp>
          <p:nvSpPr>
            <p:cNvPr id="3" name="TextBox 3"/>
            <p:cNvSpPr txBox="1"/>
            <p:nvPr/>
          </p:nvSpPr>
          <p:spPr>
            <a:xfrm>
              <a:off x="0" y="856560"/>
              <a:ext cx="9474870" cy="36671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Zero padding</a:t>
              </a:r>
            </a:p>
          </p:txBody>
        </p:sp>
        <p:sp>
          <p:nvSpPr>
            <p:cNvPr id="4" name="TextBox 4"/>
            <p:cNvSpPr txBox="1"/>
            <p:nvPr/>
          </p:nvSpPr>
          <p:spPr>
            <a:xfrm>
              <a:off x="0" y="9525"/>
              <a:ext cx="625656" cy="490008"/>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10</a:t>
              </a:r>
            </a:p>
          </p:txBody>
        </p:sp>
      </p:grpSp>
      <p:sp>
        <p:nvSpPr>
          <p:cNvPr id="5" name="TextBox 5"/>
          <p:cNvSpPr txBox="1"/>
          <p:nvPr/>
        </p:nvSpPr>
        <p:spPr>
          <a:xfrm>
            <a:off x="1028700" y="4675414"/>
            <a:ext cx="16230600" cy="4715991"/>
          </a:xfrm>
          <a:prstGeom prst="rect">
            <a:avLst/>
          </a:prstGeom>
        </p:spPr>
        <p:txBody>
          <a:bodyPr lIns="0" tIns="0" rIns="0" bIns="0" rtlCol="0" anchor="t">
            <a:spAutoFit/>
          </a:bodyPr>
          <a:lstStyle/>
          <a:p>
            <a:pPr>
              <a:lnSpc>
                <a:spcPts val="4663"/>
              </a:lnSpc>
            </a:pPr>
            <a:r>
              <a:rPr lang="en-US" sz="3331">
                <a:solidFill>
                  <a:srgbClr val="000000"/>
                </a:solidFill>
                <a:latin typeface="Public Sans"/>
              </a:rPr>
              <a:t>Bu tür enterpolasyon, orijinal sinyal zaman sınırlı olduğunda uygulanabilir. Sıfır doldurma, ağırlıklı olarak bloklarda bulunan periyodik olmayan sinyallerden gelen verileri analiz etmek için kullanılır.</a:t>
            </a:r>
          </a:p>
          <a:p>
            <a:pPr>
              <a:lnSpc>
                <a:spcPts val="4663"/>
              </a:lnSpc>
            </a:pPr>
            <a:endParaRPr lang="en-US" sz="3331">
              <a:solidFill>
                <a:srgbClr val="000000"/>
              </a:solidFill>
              <a:latin typeface="Public Sans"/>
            </a:endParaRPr>
          </a:p>
          <a:p>
            <a:pPr>
              <a:lnSpc>
                <a:spcPts val="4663"/>
              </a:lnSpc>
              <a:spcBef>
                <a:spcPct val="0"/>
              </a:spcBef>
            </a:pPr>
            <a:r>
              <a:rPr lang="en-US" sz="3331">
                <a:solidFill>
                  <a:srgbClr val="000000"/>
                </a:solidFill>
                <a:latin typeface="Public Sans"/>
              </a:rPr>
              <a:t>Burada, her bir blok veya sinyal, herhangi bir sayıda sıfır ile her iki tarafında sıfır olan sonlu süreli bir sinyal olarak kabul edilir. Bu sıfır doldurma, birim daire etrafındaki frekans örneklerinin daha yoğun enterpolasyonunu sağlama potansiyeline sahiptir.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522839" y="0"/>
            <a:ext cx="6765161" cy="10287000"/>
          </a:xfrm>
          <a:prstGeom prst="rect">
            <a:avLst/>
          </a:prstGeom>
          <a:solidFill>
            <a:srgbClr val="F1F1F1"/>
          </a:solidFill>
        </p:spPr>
      </p:sp>
      <p:grpSp>
        <p:nvGrpSpPr>
          <p:cNvPr id="3" name="Group 3"/>
          <p:cNvGrpSpPr/>
          <p:nvPr/>
        </p:nvGrpSpPr>
        <p:grpSpPr>
          <a:xfrm>
            <a:off x="1028700" y="2420677"/>
            <a:ext cx="11775813" cy="3449795"/>
            <a:chOff x="0" y="0"/>
            <a:chExt cx="15701083" cy="4599726"/>
          </a:xfrm>
        </p:grpSpPr>
        <p:sp>
          <p:nvSpPr>
            <p:cNvPr id="4" name="TextBox 4"/>
            <p:cNvSpPr txBox="1"/>
            <p:nvPr/>
          </p:nvSpPr>
          <p:spPr>
            <a:xfrm>
              <a:off x="0" y="1395432"/>
              <a:ext cx="15701083" cy="3204295"/>
            </a:xfrm>
            <a:prstGeom prst="rect">
              <a:avLst/>
            </a:prstGeom>
          </p:spPr>
          <p:txBody>
            <a:bodyPr lIns="0" tIns="0" rIns="0" bIns="0" rtlCol="0" anchor="t">
              <a:spAutoFit/>
            </a:bodyPr>
            <a:lstStyle/>
            <a:p>
              <a:pPr marL="0" lvl="0" indent="0">
                <a:lnSpc>
                  <a:spcPts val="18810"/>
                </a:lnSpc>
                <a:spcBef>
                  <a:spcPct val="0"/>
                </a:spcBef>
              </a:pPr>
              <a:r>
                <a:rPr lang="en-US" sz="15675">
                  <a:solidFill>
                    <a:srgbClr val="000000"/>
                  </a:solidFill>
                  <a:latin typeface="Public Sans Bold"/>
                </a:rPr>
                <a:t>Polling</a:t>
              </a:r>
            </a:p>
          </p:txBody>
        </p:sp>
        <p:sp>
          <p:nvSpPr>
            <p:cNvPr id="5" name="TextBox 5"/>
            <p:cNvSpPr txBox="1"/>
            <p:nvPr/>
          </p:nvSpPr>
          <p:spPr>
            <a:xfrm>
              <a:off x="0" y="19050"/>
              <a:ext cx="1036793" cy="757005"/>
            </a:xfrm>
            <a:prstGeom prst="rect">
              <a:avLst/>
            </a:prstGeom>
          </p:spPr>
          <p:txBody>
            <a:bodyPr lIns="0" tIns="0" rIns="0" bIns="0" rtlCol="0" anchor="t">
              <a:spAutoFit/>
            </a:bodyPr>
            <a:lstStyle/>
            <a:p>
              <a:pPr>
                <a:lnSpc>
                  <a:spcPts val="4213"/>
                </a:lnSpc>
              </a:pPr>
              <a:r>
                <a:rPr lang="en-US" sz="3830">
                  <a:solidFill>
                    <a:srgbClr val="FA643F"/>
                  </a:solidFill>
                  <a:latin typeface="Public Sans Bold"/>
                </a:rPr>
                <a:t>11</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7106152" cy="2021163"/>
            <a:chOff x="0" y="0"/>
            <a:chExt cx="9474870" cy="2694885"/>
          </a:xfrm>
        </p:grpSpPr>
        <p:sp>
          <p:nvSpPr>
            <p:cNvPr id="3" name="TextBox 3"/>
            <p:cNvSpPr txBox="1"/>
            <p:nvPr/>
          </p:nvSpPr>
          <p:spPr>
            <a:xfrm>
              <a:off x="0" y="856560"/>
              <a:ext cx="9474870" cy="18383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Polling</a:t>
              </a:r>
            </a:p>
          </p:txBody>
        </p:sp>
        <p:sp>
          <p:nvSpPr>
            <p:cNvPr id="4" name="TextBox 4"/>
            <p:cNvSpPr txBox="1"/>
            <p:nvPr/>
          </p:nvSpPr>
          <p:spPr>
            <a:xfrm>
              <a:off x="0" y="9525"/>
              <a:ext cx="625656" cy="490008"/>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12</a:t>
              </a:r>
            </a:p>
          </p:txBody>
        </p:sp>
      </p:grpSp>
      <p:sp>
        <p:nvSpPr>
          <p:cNvPr id="5" name="TextBox 5"/>
          <p:cNvSpPr txBox="1"/>
          <p:nvPr/>
        </p:nvSpPr>
        <p:spPr>
          <a:xfrm>
            <a:off x="1028700" y="3891643"/>
            <a:ext cx="16230600" cy="4125441"/>
          </a:xfrm>
          <a:prstGeom prst="rect">
            <a:avLst/>
          </a:prstGeom>
        </p:spPr>
        <p:txBody>
          <a:bodyPr lIns="0" tIns="0" rIns="0" bIns="0" rtlCol="0" anchor="t">
            <a:spAutoFit/>
          </a:bodyPr>
          <a:lstStyle/>
          <a:p>
            <a:pPr>
              <a:lnSpc>
                <a:spcPts val="4663"/>
              </a:lnSpc>
            </a:pPr>
            <a:r>
              <a:rPr lang="en-US" sz="3331">
                <a:solidFill>
                  <a:srgbClr val="000000"/>
                </a:solidFill>
                <a:latin typeface="Public Sans"/>
              </a:rPr>
              <a:t>Polling, verilerin uzamsal boyutunu azaltmak, ağın hesaplamasını artırmak ve aşırı uydurmayı en aza indirmek için evrişim katmanları arasına uygulanan CNN'nin başka bir temel unsurudur.</a:t>
            </a:r>
          </a:p>
          <a:p>
            <a:pPr>
              <a:lnSpc>
                <a:spcPts val="4663"/>
              </a:lnSpc>
            </a:pPr>
            <a:endParaRPr lang="en-US" sz="3331">
              <a:solidFill>
                <a:srgbClr val="000000"/>
              </a:solidFill>
              <a:latin typeface="Public Sans"/>
            </a:endParaRPr>
          </a:p>
          <a:p>
            <a:pPr>
              <a:lnSpc>
                <a:spcPts val="4663"/>
              </a:lnSpc>
              <a:spcBef>
                <a:spcPct val="0"/>
              </a:spcBef>
            </a:pPr>
            <a:r>
              <a:rPr lang="en-US" sz="3331">
                <a:solidFill>
                  <a:srgbClr val="000000"/>
                </a:solidFill>
                <a:latin typeface="Public Sans"/>
              </a:rPr>
              <a:t>Maks Polling ve Ortalama Polling olmak üzere iki tür Polling mevcuttur. Maksimum Polling, özellik haritası alanındaki maksimum değeri seçerken ortalama Polling, Harita özelliğinin ortalama değerini seçer.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522839" y="0"/>
            <a:ext cx="6765161" cy="10287000"/>
          </a:xfrm>
          <a:prstGeom prst="rect">
            <a:avLst/>
          </a:prstGeom>
          <a:solidFill>
            <a:srgbClr val="F1F1F1"/>
          </a:solidFill>
        </p:spPr>
      </p:sp>
      <p:grpSp>
        <p:nvGrpSpPr>
          <p:cNvPr id="3" name="Group 3"/>
          <p:cNvGrpSpPr/>
          <p:nvPr/>
        </p:nvGrpSpPr>
        <p:grpSpPr>
          <a:xfrm>
            <a:off x="1028700" y="1028700"/>
            <a:ext cx="10494139" cy="6547261"/>
            <a:chOff x="0" y="0"/>
            <a:chExt cx="13992185" cy="8729682"/>
          </a:xfrm>
        </p:grpSpPr>
        <p:sp>
          <p:nvSpPr>
            <p:cNvPr id="4" name="TextBox 4"/>
            <p:cNvSpPr txBox="1"/>
            <p:nvPr/>
          </p:nvSpPr>
          <p:spPr>
            <a:xfrm>
              <a:off x="0" y="1395432"/>
              <a:ext cx="13992185" cy="7334250"/>
            </a:xfrm>
            <a:prstGeom prst="rect">
              <a:avLst/>
            </a:prstGeom>
          </p:spPr>
          <p:txBody>
            <a:bodyPr lIns="0" tIns="0" rIns="0" bIns="0" rtlCol="0" anchor="t">
              <a:spAutoFit/>
            </a:bodyPr>
            <a:lstStyle/>
            <a:p>
              <a:pPr marL="0" lvl="0" indent="0">
                <a:lnSpc>
                  <a:spcPts val="14400"/>
                </a:lnSpc>
                <a:spcBef>
                  <a:spcPct val="0"/>
                </a:spcBef>
              </a:pPr>
              <a:r>
                <a:rPr lang="en-US" sz="12000">
                  <a:solidFill>
                    <a:srgbClr val="000000"/>
                  </a:solidFill>
                  <a:latin typeface="Public Sans Bold"/>
                </a:rPr>
                <a:t>Crow Search Algorithm (CSA)</a:t>
              </a:r>
            </a:p>
          </p:txBody>
        </p:sp>
        <p:sp>
          <p:nvSpPr>
            <p:cNvPr id="5" name="TextBox 5"/>
            <p:cNvSpPr txBox="1"/>
            <p:nvPr/>
          </p:nvSpPr>
          <p:spPr>
            <a:xfrm>
              <a:off x="0" y="19050"/>
              <a:ext cx="923949" cy="757005"/>
            </a:xfrm>
            <a:prstGeom prst="rect">
              <a:avLst/>
            </a:prstGeom>
          </p:spPr>
          <p:txBody>
            <a:bodyPr lIns="0" tIns="0" rIns="0" bIns="0" rtlCol="0" anchor="t">
              <a:spAutoFit/>
            </a:bodyPr>
            <a:lstStyle/>
            <a:p>
              <a:pPr>
                <a:lnSpc>
                  <a:spcPts val="4213"/>
                </a:lnSpc>
              </a:pPr>
              <a:r>
                <a:rPr lang="en-US" sz="3830">
                  <a:solidFill>
                    <a:srgbClr val="FA643F"/>
                  </a:solidFill>
                  <a:latin typeface="Public Sans Bold"/>
                </a:rPr>
                <a:t>13</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9032924" cy="3392763"/>
            <a:chOff x="0" y="0"/>
            <a:chExt cx="12043899" cy="4523685"/>
          </a:xfrm>
        </p:grpSpPr>
        <p:sp>
          <p:nvSpPr>
            <p:cNvPr id="3" name="TextBox 3"/>
            <p:cNvSpPr txBox="1"/>
            <p:nvPr/>
          </p:nvSpPr>
          <p:spPr>
            <a:xfrm>
              <a:off x="0" y="856560"/>
              <a:ext cx="12043899" cy="36671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Crow Search Algorithm (CSA)</a:t>
              </a:r>
            </a:p>
          </p:txBody>
        </p:sp>
        <p:sp>
          <p:nvSpPr>
            <p:cNvPr id="4" name="TextBox 4"/>
            <p:cNvSpPr txBox="1"/>
            <p:nvPr/>
          </p:nvSpPr>
          <p:spPr>
            <a:xfrm>
              <a:off x="0" y="9525"/>
              <a:ext cx="795297" cy="490008"/>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14</a:t>
              </a:r>
            </a:p>
          </p:txBody>
        </p:sp>
      </p:grpSp>
      <p:sp>
        <p:nvSpPr>
          <p:cNvPr id="5" name="TextBox 5"/>
          <p:cNvSpPr txBox="1"/>
          <p:nvPr/>
        </p:nvSpPr>
        <p:spPr>
          <a:xfrm>
            <a:off x="1028700" y="4709671"/>
            <a:ext cx="16230600" cy="3534891"/>
          </a:xfrm>
          <a:prstGeom prst="rect">
            <a:avLst/>
          </a:prstGeom>
        </p:spPr>
        <p:txBody>
          <a:bodyPr lIns="0" tIns="0" rIns="0" bIns="0" rtlCol="0" anchor="t">
            <a:spAutoFit/>
          </a:bodyPr>
          <a:lstStyle/>
          <a:p>
            <a:pPr>
              <a:lnSpc>
                <a:spcPts val="4663"/>
              </a:lnSpc>
            </a:pPr>
            <a:r>
              <a:rPr lang="en-US" sz="3331">
                <a:solidFill>
                  <a:srgbClr val="000000"/>
                </a:solidFill>
                <a:latin typeface="Public Sans"/>
              </a:rPr>
              <a:t>CSA, son meta-sezgisel algoritmalardan biridir. Kargaların yiyecekleri saklama ve geri alma konusundaki akıllı davranışlarını simüle ederek önerilen yeni tür sürü zekası optimizasyon algoritmasıdır. </a:t>
            </a:r>
          </a:p>
          <a:p>
            <a:pPr>
              <a:lnSpc>
                <a:spcPts val="4663"/>
              </a:lnSpc>
            </a:pPr>
            <a:endParaRPr lang="en-US" sz="3331">
              <a:solidFill>
                <a:srgbClr val="000000"/>
              </a:solidFill>
              <a:latin typeface="Public Sans"/>
            </a:endParaRPr>
          </a:p>
          <a:p>
            <a:pPr>
              <a:lnSpc>
                <a:spcPts val="4663"/>
              </a:lnSpc>
              <a:spcBef>
                <a:spcPct val="0"/>
              </a:spcBef>
            </a:pPr>
            <a:r>
              <a:rPr lang="en-US" sz="3331">
                <a:solidFill>
                  <a:srgbClr val="000000"/>
                </a:solidFill>
                <a:latin typeface="Public Sans"/>
              </a:rPr>
              <a:t>Algoritma, basit yapı, az sayıda kontrol parametresi ve kolay uygulama özelliklerine sahiptir.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9032924" cy="3392763"/>
            <a:chOff x="0" y="0"/>
            <a:chExt cx="12043899" cy="4523685"/>
          </a:xfrm>
        </p:grpSpPr>
        <p:sp>
          <p:nvSpPr>
            <p:cNvPr id="3" name="TextBox 3"/>
            <p:cNvSpPr txBox="1"/>
            <p:nvPr/>
          </p:nvSpPr>
          <p:spPr>
            <a:xfrm>
              <a:off x="0" y="856560"/>
              <a:ext cx="12043899" cy="36671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Crow Search Algorithm (CSA)</a:t>
              </a:r>
            </a:p>
          </p:txBody>
        </p:sp>
        <p:sp>
          <p:nvSpPr>
            <p:cNvPr id="4" name="TextBox 4"/>
            <p:cNvSpPr txBox="1"/>
            <p:nvPr/>
          </p:nvSpPr>
          <p:spPr>
            <a:xfrm>
              <a:off x="0" y="9525"/>
              <a:ext cx="795297" cy="490008"/>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15</a:t>
              </a:r>
            </a:p>
          </p:txBody>
        </p:sp>
      </p:grpSp>
      <p:sp>
        <p:nvSpPr>
          <p:cNvPr id="5" name="TextBox 5"/>
          <p:cNvSpPr txBox="1"/>
          <p:nvPr/>
        </p:nvSpPr>
        <p:spPr>
          <a:xfrm>
            <a:off x="1028700" y="5067300"/>
            <a:ext cx="16230600" cy="2353791"/>
          </a:xfrm>
          <a:prstGeom prst="rect">
            <a:avLst/>
          </a:prstGeom>
        </p:spPr>
        <p:txBody>
          <a:bodyPr lIns="0" tIns="0" rIns="0" bIns="0" rtlCol="0" anchor="t">
            <a:spAutoFit/>
          </a:bodyPr>
          <a:lstStyle/>
          <a:p>
            <a:pPr>
              <a:lnSpc>
                <a:spcPts val="4663"/>
              </a:lnSpc>
              <a:spcBef>
                <a:spcPct val="0"/>
              </a:spcBef>
            </a:pPr>
            <a:r>
              <a:rPr lang="en-US" sz="3331">
                <a:solidFill>
                  <a:srgbClr val="000000"/>
                </a:solidFill>
                <a:latin typeface="Public Sans"/>
              </a:rPr>
              <a:t>CSA, temel olarak bilgi olasılığı (KP) parametresiyle yoğunlaşmayı ve çeşitlendirmeyi izler. Bilginin olasılık değeri düştükçe CSA, bu bölgede en iyi çözümün bulunduğu yerel bir alan aramaya yönelir. Düşük KP değerleri kullanılarak intensifikasyonu arttırır.</a:t>
            </a:r>
          </a:p>
        </p:txBody>
      </p:sp>
      <p:sp>
        <p:nvSpPr>
          <p:cNvPr id="6" name="TextBox 6"/>
          <p:cNvSpPr txBox="1"/>
          <p:nvPr/>
        </p:nvSpPr>
        <p:spPr>
          <a:xfrm>
            <a:off x="1028700" y="8547100"/>
            <a:ext cx="7326313" cy="711200"/>
          </a:xfrm>
          <a:prstGeom prst="rect">
            <a:avLst/>
          </a:prstGeom>
        </p:spPr>
        <p:txBody>
          <a:bodyPr lIns="0" tIns="0" rIns="0" bIns="0" rtlCol="0" anchor="t">
            <a:spAutoFit/>
          </a:bodyPr>
          <a:lstStyle/>
          <a:p>
            <a:pPr>
              <a:lnSpc>
                <a:spcPts val="2800"/>
              </a:lnSpc>
            </a:pPr>
            <a:r>
              <a:rPr lang="en-US" sz="2000">
                <a:solidFill>
                  <a:srgbClr val="000000"/>
                </a:solidFill>
                <a:latin typeface="Public Sans"/>
              </a:rPr>
              <a:t>İntensifikasyon</a:t>
            </a:r>
          </a:p>
          <a:p>
            <a:pPr algn="just">
              <a:lnSpc>
                <a:spcPts val="2800"/>
              </a:lnSpc>
              <a:spcBef>
                <a:spcPct val="0"/>
              </a:spcBef>
            </a:pPr>
            <a:r>
              <a:rPr lang="en-US" sz="2000">
                <a:solidFill>
                  <a:srgbClr val="000000"/>
                </a:solidFill>
                <a:latin typeface="Public Sans"/>
              </a:rPr>
              <a:t>Şiddetlendirme, kuvvetlendirme, yoğunlaştırma, koyulaştırma.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9032924" cy="3392763"/>
            <a:chOff x="0" y="0"/>
            <a:chExt cx="12043899" cy="4523685"/>
          </a:xfrm>
        </p:grpSpPr>
        <p:sp>
          <p:nvSpPr>
            <p:cNvPr id="3" name="TextBox 3"/>
            <p:cNvSpPr txBox="1"/>
            <p:nvPr/>
          </p:nvSpPr>
          <p:spPr>
            <a:xfrm>
              <a:off x="0" y="856560"/>
              <a:ext cx="12043899" cy="36671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Crow Search Algorithm (CSA)</a:t>
              </a:r>
            </a:p>
          </p:txBody>
        </p:sp>
        <p:sp>
          <p:nvSpPr>
            <p:cNvPr id="4" name="TextBox 4"/>
            <p:cNvSpPr txBox="1"/>
            <p:nvPr/>
          </p:nvSpPr>
          <p:spPr>
            <a:xfrm>
              <a:off x="0" y="9525"/>
              <a:ext cx="795297" cy="490008"/>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16</a:t>
              </a:r>
            </a:p>
          </p:txBody>
        </p:sp>
      </p:grpSp>
      <p:sp>
        <p:nvSpPr>
          <p:cNvPr id="5" name="TextBox 5"/>
          <p:cNvSpPr txBox="1"/>
          <p:nvPr/>
        </p:nvSpPr>
        <p:spPr>
          <a:xfrm>
            <a:off x="1028700" y="5067300"/>
            <a:ext cx="13383473" cy="2561855"/>
          </a:xfrm>
          <a:prstGeom prst="rect">
            <a:avLst/>
          </a:prstGeom>
        </p:spPr>
        <p:txBody>
          <a:bodyPr lIns="0" tIns="0" rIns="0" bIns="0" rtlCol="0" anchor="t">
            <a:spAutoFit/>
          </a:bodyPr>
          <a:lstStyle/>
          <a:p>
            <a:pPr>
              <a:lnSpc>
                <a:spcPts val="5089"/>
              </a:lnSpc>
              <a:spcBef>
                <a:spcPct val="0"/>
              </a:spcBef>
            </a:pPr>
            <a:r>
              <a:rPr lang="en-US" sz="3635">
                <a:solidFill>
                  <a:srgbClr val="000000"/>
                </a:solidFill>
                <a:latin typeface="Public Sans"/>
              </a:rPr>
              <a:t>Güncel başarılı çözümlere yakın arama şansı KP arttıkça azalır ve CSA global arama alanını keşfetmeyi tercih eder (rastgeleleştirme). Büyük KP değerlerinin kullanımında çeşitlendirmeyi geliştirir.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5796268" cy="2177076"/>
            <a:chOff x="0" y="0"/>
            <a:chExt cx="7728357" cy="2902769"/>
          </a:xfrm>
        </p:grpSpPr>
        <p:sp>
          <p:nvSpPr>
            <p:cNvPr id="3" name="TextBox 3"/>
            <p:cNvSpPr txBox="1"/>
            <p:nvPr/>
          </p:nvSpPr>
          <p:spPr>
            <a:xfrm>
              <a:off x="0" y="536701"/>
              <a:ext cx="7728357" cy="2366067"/>
            </a:xfrm>
            <a:prstGeom prst="rect">
              <a:avLst/>
            </a:prstGeom>
          </p:spPr>
          <p:txBody>
            <a:bodyPr lIns="0" tIns="0" rIns="0" bIns="0" rtlCol="0" anchor="t">
              <a:spAutoFit/>
            </a:bodyPr>
            <a:lstStyle/>
            <a:p>
              <a:pPr marL="0" lvl="0" indent="0">
                <a:lnSpc>
                  <a:spcPts val="6930"/>
                </a:lnSpc>
                <a:spcBef>
                  <a:spcPct val="0"/>
                </a:spcBef>
              </a:pPr>
              <a:r>
                <a:rPr lang="en-US" sz="5775">
                  <a:solidFill>
                    <a:srgbClr val="000000"/>
                  </a:solidFill>
                  <a:latin typeface="Public Sans Bold"/>
                </a:rPr>
                <a:t>Crow Search Algorithm (CSA)</a:t>
              </a:r>
            </a:p>
          </p:txBody>
        </p:sp>
        <p:sp>
          <p:nvSpPr>
            <p:cNvPr id="4" name="TextBox 4"/>
            <p:cNvSpPr txBox="1"/>
            <p:nvPr/>
          </p:nvSpPr>
          <p:spPr>
            <a:xfrm>
              <a:off x="0" y="9525"/>
              <a:ext cx="510328" cy="311017"/>
            </a:xfrm>
            <a:prstGeom prst="rect">
              <a:avLst/>
            </a:prstGeom>
          </p:spPr>
          <p:txBody>
            <a:bodyPr lIns="0" tIns="0" rIns="0" bIns="0" rtlCol="0" anchor="t">
              <a:spAutoFit/>
            </a:bodyPr>
            <a:lstStyle/>
            <a:p>
              <a:pPr>
                <a:lnSpc>
                  <a:spcPts val="1764"/>
                </a:lnSpc>
              </a:pPr>
              <a:r>
                <a:rPr lang="en-US" sz="1604">
                  <a:solidFill>
                    <a:srgbClr val="FA643F"/>
                  </a:solidFill>
                  <a:latin typeface="Public Sans Bold"/>
                </a:rPr>
                <a:t>17</a:t>
              </a:r>
            </a:p>
          </p:txBody>
        </p:sp>
      </p:grpSp>
      <p:sp>
        <p:nvSpPr>
          <p:cNvPr id="5" name="TextBox 5"/>
          <p:cNvSpPr txBox="1"/>
          <p:nvPr/>
        </p:nvSpPr>
        <p:spPr>
          <a:xfrm>
            <a:off x="1028700" y="3960379"/>
            <a:ext cx="14722762" cy="2270991"/>
          </a:xfrm>
          <a:prstGeom prst="rect">
            <a:avLst/>
          </a:prstGeom>
        </p:spPr>
        <p:txBody>
          <a:bodyPr lIns="0" tIns="0" rIns="0" bIns="0" rtlCol="0" anchor="t">
            <a:spAutoFit/>
          </a:bodyPr>
          <a:lstStyle/>
          <a:p>
            <a:pPr>
              <a:lnSpc>
                <a:spcPts val="6014"/>
              </a:lnSpc>
              <a:spcBef>
                <a:spcPct val="0"/>
              </a:spcBef>
            </a:pPr>
            <a:r>
              <a:rPr lang="en-US" sz="4296">
                <a:solidFill>
                  <a:srgbClr val="000000"/>
                </a:solidFill>
                <a:latin typeface="Public Sans"/>
              </a:rPr>
              <a:t>1. CSA'nın ayarlanabilir parametreleri (sürü büyüklüğü (N), maksimum tekrar sayısı (tekrar maks), uçuş uzunluğu (flen) ve bilgi olasılığı (KP)) değerlendirilir.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574132" y="5526827"/>
            <a:ext cx="4114877" cy="2662568"/>
          </a:xfrm>
          <a:prstGeom prst="rect">
            <a:avLst/>
          </a:prstGeom>
        </p:spPr>
      </p:pic>
      <p:pic>
        <p:nvPicPr>
          <p:cNvPr id="3" name="Picture 3"/>
          <p:cNvPicPr>
            <a:picLocks noChangeAspect="1"/>
          </p:cNvPicPr>
          <p:nvPr/>
        </p:nvPicPr>
        <p:blipFill>
          <a:blip r:embed="rId3"/>
          <a:srcRect/>
          <a:stretch>
            <a:fillRect/>
          </a:stretch>
        </p:blipFill>
        <p:spPr>
          <a:xfrm>
            <a:off x="10669150" y="5676210"/>
            <a:ext cx="4118470" cy="2363802"/>
          </a:xfrm>
          <a:prstGeom prst="rect">
            <a:avLst/>
          </a:prstGeom>
        </p:spPr>
      </p:pic>
      <p:sp>
        <p:nvSpPr>
          <p:cNvPr id="4" name="TextBox 4"/>
          <p:cNvSpPr txBox="1"/>
          <p:nvPr/>
        </p:nvSpPr>
        <p:spPr>
          <a:xfrm>
            <a:off x="645954" y="373933"/>
            <a:ext cx="382746" cy="230881"/>
          </a:xfrm>
          <a:prstGeom prst="rect">
            <a:avLst/>
          </a:prstGeom>
        </p:spPr>
        <p:txBody>
          <a:bodyPr lIns="0" tIns="0" rIns="0" bIns="0" rtlCol="0" anchor="t">
            <a:spAutoFit/>
          </a:bodyPr>
          <a:lstStyle/>
          <a:p>
            <a:pPr>
              <a:lnSpc>
                <a:spcPts val="1764"/>
              </a:lnSpc>
            </a:pPr>
            <a:r>
              <a:rPr lang="en-US" sz="1604">
                <a:solidFill>
                  <a:srgbClr val="FA643F"/>
                </a:solidFill>
                <a:latin typeface="Public Sans Bold"/>
              </a:rPr>
              <a:t>18</a:t>
            </a:r>
          </a:p>
        </p:txBody>
      </p:sp>
      <p:sp>
        <p:nvSpPr>
          <p:cNvPr id="5" name="TextBox 5"/>
          <p:cNvSpPr txBox="1"/>
          <p:nvPr/>
        </p:nvSpPr>
        <p:spPr>
          <a:xfrm>
            <a:off x="1028700" y="1167620"/>
            <a:ext cx="7658100" cy="3710676"/>
          </a:xfrm>
          <a:prstGeom prst="rect">
            <a:avLst/>
          </a:prstGeom>
        </p:spPr>
        <p:txBody>
          <a:bodyPr lIns="0" tIns="0" rIns="0" bIns="0" rtlCol="0" anchor="t">
            <a:spAutoFit/>
          </a:bodyPr>
          <a:lstStyle/>
          <a:p>
            <a:pPr>
              <a:lnSpc>
                <a:spcPts val="4949"/>
              </a:lnSpc>
              <a:spcBef>
                <a:spcPct val="0"/>
              </a:spcBef>
            </a:pPr>
            <a:r>
              <a:rPr lang="en-US" sz="3535">
                <a:solidFill>
                  <a:srgbClr val="000000"/>
                </a:solidFill>
                <a:latin typeface="Public Sans"/>
              </a:rPr>
              <a:t>2. a-boyutlu arama alanında, sürünün üyeleri olarak N karga rastgele yerleştirilir. Uygulanabilir bir çözüm her bir karga tarafından belirtilir ve a, karar değişkenlerinin sayısıdır.</a:t>
            </a:r>
          </a:p>
        </p:txBody>
      </p:sp>
      <p:sp>
        <p:nvSpPr>
          <p:cNvPr id="6" name="TextBox 6"/>
          <p:cNvSpPr txBox="1"/>
          <p:nvPr/>
        </p:nvSpPr>
        <p:spPr>
          <a:xfrm>
            <a:off x="1028700" y="6613577"/>
            <a:ext cx="1284175" cy="431919"/>
          </a:xfrm>
          <a:prstGeom prst="rect">
            <a:avLst/>
          </a:prstGeom>
        </p:spPr>
        <p:txBody>
          <a:bodyPr lIns="0" tIns="0" rIns="0" bIns="0" rtlCol="0" anchor="t">
            <a:spAutoFit/>
          </a:bodyPr>
          <a:lstStyle/>
          <a:p>
            <a:pPr algn="ctr">
              <a:lnSpc>
                <a:spcPts val="3479"/>
              </a:lnSpc>
              <a:spcBef>
                <a:spcPct val="0"/>
              </a:spcBef>
            </a:pPr>
            <a:r>
              <a:rPr lang="en-US" sz="2485">
                <a:solidFill>
                  <a:srgbClr val="000000"/>
                </a:solidFill>
                <a:latin typeface="Public Sans"/>
              </a:rPr>
              <a:t>Kargalar</a:t>
            </a:r>
          </a:p>
        </p:txBody>
      </p:sp>
      <p:sp>
        <p:nvSpPr>
          <p:cNvPr id="7" name="TextBox 7"/>
          <p:cNvSpPr txBox="1"/>
          <p:nvPr/>
        </p:nvSpPr>
        <p:spPr>
          <a:xfrm>
            <a:off x="9454243" y="1167620"/>
            <a:ext cx="7527471" cy="3091551"/>
          </a:xfrm>
          <a:prstGeom prst="rect">
            <a:avLst/>
          </a:prstGeom>
        </p:spPr>
        <p:txBody>
          <a:bodyPr lIns="0" tIns="0" rIns="0" bIns="0" rtlCol="0" anchor="t">
            <a:spAutoFit/>
          </a:bodyPr>
          <a:lstStyle/>
          <a:p>
            <a:pPr>
              <a:lnSpc>
                <a:spcPts val="4949"/>
              </a:lnSpc>
              <a:spcBef>
                <a:spcPct val="0"/>
              </a:spcBef>
            </a:pPr>
            <a:r>
              <a:rPr lang="en-US" sz="3535">
                <a:solidFill>
                  <a:srgbClr val="000000"/>
                </a:solidFill>
                <a:latin typeface="Public Sans"/>
              </a:rPr>
              <a:t>Burada her karganın hafızası başlatılır. Kargaların ilk iterasyonda tecrübeleri olmadığı için ilk pozisyonlardaki yiyeceklerinin kaybolduğuna inanılır.</a:t>
            </a:r>
          </a:p>
        </p:txBody>
      </p:sp>
      <p:sp>
        <p:nvSpPr>
          <p:cNvPr id="8" name="TextBox 8"/>
          <p:cNvSpPr txBox="1"/>
          <p:nvPr/>
        </p:nvSpPr>
        <p:spPr>
          <a:xfrm>
            <a:off x="9454243" y="6613577"/>
            <a:ext cx="957732" cy="431919"/>
          </a:xfrm>
          <a:prstGeom prst="rect">
            <a:avLst/>
          </a:prstGeom>
        </p:spPr>
        <p:txBody>
          <a:bodyPr lIns="0" tIns="0" rIns="0" bIns="0" rtlCol="0" anchor="t">
            <a:spAutoFit/>
          </a:bodyPr>
          <a:lstStyle/>
          <a:p>
            <a:pPr algn="ctr">
              <a:lnSpc>
                <a:spcPts val="3479"/>
              </a:lnSpc>
              <a:spcBef>
                <a:spcPct val="0"/>
              </a:spcBef>
            </a:pPr>
            <a:r>
              <a:rPr lang="en-US" sz="2485">
                <a:solidFill>
                  <a:srgbClr val="000000"/>
                </a:solidFill>
                <a:latin typeface="Public Sans"/>
              </a:rPr>
              <a:t>Hafıza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476159" y="6697472"/>
            <a:ext cx="11335683" cy="3019121"/>
          </a:xfrm>
          <a:prstGeom prst="rect">
            <a:avLst/>
          </a:prstGeom>
        </p:spPr>
      </p:pic>
      <p:sp>
        <p:nvSpPr>
          <p:cNvPr id="3" name="TextBox 3"/>
          <p:cNvSpPr txBox="1"/>
          <p:nvPr/>
        </p:nvSpPr>
        <p:spPr>
          <a:xfrm>
            <a:off x="645954" y="373933"/>
            <a:ext cx="382746" cy="230881"/>
          </a:xfrm>
          <a:prstGeom prst="rect">
            <a:avLst/>
          </a:prstGeom>
        </p:spPr>
        <p:txBody>
          <a:bodyPr lIns="0" tIns="0" rIns="0" bIns="0" rtlCol="0" anchor="t">
            <a:spAutoFit/>
          </a:bodyPr>
          <a:lstStyle/>
          <a:p>
            <a:pPr>
              <a:lnSpc>
                <a:spcPts val="1764"/>
              </a:lnSpc>
            </a:pPr>
            <a:r>
              <a:rPr lang="en-US" sz="1604">
                <a:solidFill>
                  <a:srgbClr val="FA643F"/>
                </a:solidFill>
                <a:latin typeface="Public Sans Bold"/>
              </a:rPr>
              <a:t>19</a:t>
            </a:r>
          </a:p>
        </p:txBody>
      </p:sp>
      <p:sp>
        <p:nvSpPr>
          <p:cNvPr id="4" name="TextBox 4"/>
          <p:cNvSpPr txBox="1"/>
          <p:nvPr/>
        </p:nvSpPr>
        <p:spPr>
          <a:xfrm>
            <a:off x="1028700" y="1619317"/>
            <a:ext cx="16230600" cy="1332036"/>
          </a:xfrm>
          <a:prstGeom prst="rect">
            <a:avLst/>
          </a:prstGeom>
        </p:spPr>
        <p:txBody>
          <a:bodyPr lIns="0" tIns="0" rIns="0" bIns="0" rtlCol="0" anchor="t">
            <a:spAutoFit/>
          </a:bodyPr>
          <a:lstStyle/>
          <a:p>
            <a:pPr>
              <a:lnSpc>
                <a:spcPts val="5371"/>
              </a:lnSpc>
              <a:spcBef>
                <a:spcPct val="0"/>
              </a:spcBef>
            </a:pPr>
            <a:r>
              <a:rPr lang="en-US" sz="3836">
                <a:solidFill>
                  <a:srgbClr val="000000"/>
                </a:solidFill>
                <a:latin typeface="Public Sans"/>
              </a:rPr>
              <a:t>3. Her karga için konumunun standardı, karar değişkeni değerinin amaç fonksiyonuna eklenerek belirlenir.</a:t>
            </a:r>
          </a:p>
        </p:txBody>
      </p:sp>
      <p:sp>
        <p:nvSpPr>
          <p:cNvPr id="5" name="TextBox 5"/>
          <p:cNvSpPr txBox="1"/>
          <p:nvPr/>
        </p:nvSpPr>
        <p:spPr>
          <a:xfrm>
            <a:off x="1028700" y="3199003"/>
            <a:ext cx="16230600" cy="3174619"/>
          </a:xfrm>
          <a:prstGeom prst="rect">
            <a:avLst/>
          </a:prstGeom>
        </p:spPr>
        <p:txBody>
          <a:bodyPr lIns="0" tIns="0" rIns="0" bIns="0" rtlCol="0" anchor="t">
            <a:spAutoFit/>
          </a:bodyPr>
          <a:lstStyle/>
          <a:p>
            <a:pPr>
              <a:lnSpc>
                <a:spcPts val="5096"/>
              </a:lnSpc>
              <a:spcBef>
                <a:spcPct val="0"/>
              </a:spcBef>
            </a:pPr>
            <a:r>
              <a:rPr lang="en-US" sz="3640">
                <a:solidFill>
                  <a:srgbClr val="000000"/>
                </a:solidFill>
                <a:latin typeface="Public Sans"/>
              </a:rPr>
              <a:t>4. Arama uzayında kargalar yeni lokasyonu şu şekilde kurarlar: Varsayalım ki j kargası yeni bir lokasyon belirlemek istiyor. Bu amaçla, bu karga yiyeceğin diğer kargalar tarafından nasıl yakalandığını görmek için rastgele bir karga seçiyor (örneğin karga k). Şekil 2 ile Karga i'nin yeni konumu elde edilir. Bu yöntem tarladaki tüm kargalar için geçerlidir.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9973" t="17754" r="20343" b="17754"/>
          <a:stretch>
            <a:fillRect/>
          </a:stretch>
        </p:blipFill>
        <p:spPr>
          <a:xfrm rot="755340">
            <a:off x="12463430" y="2833789"/>
            <a:ext cx="4275007" cy="4619422"/>
          </a:xfrm>
          <a:prstGeom prst="rect">
            <a:avLst/>
          </a:prstGeom>
        </p:spPr>
      </p:pic>
      <p:sp>
        <p:nvSpPr>
          <p:cNvPr id="3" name="TextBox 3"/>
          <p:cNvSpPr txBox="1"/>
          <p:nvPr/>
        </p:nvSpPr>
        <p:spPr>
          <a:xfrm>
            <a:off x="1147302" y="1038225"/>
            <a:ext cx="567361" cy="365125"/>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02</a:t>
            </a:r>
          </a:p>
        </p:txBody>
      </p:sp>
      <p:grpSp>
        <p:nvGrpSpPr>
          <p:cNvPr id="4" name="Group 4"/>
          <p:cNvGrpSpPr/>
          <p:nvPr/>
        </p:nvGrpSpPr>
        <p:grpSpPr>
          <a:xfrm>
            <a:off x="1147302" y="1883085"/>
            <a:ext cx="9446553" cy="4621358"/>
            <a:chOff x="0" y="0"/>
            <a:chExt cx="12595403" cy="6161810"/>
          </a:xfrm>
        </p:grpSpPr>
        <p:sp>
          <p:nvSpPr>
            <p:cNvPr id="5" name="TextBox 5"/>
            <p:cNvSpPr txBox="1"/>
            <p:nvPr/>
          </p:nvSpPr>
          <p:spPr>
            <a:xfrm>
              <a:off x="0" y="-9525"/>
              <a:ext cx="12595403" cy="2119903"/>
            </a:xfrm>
            <a:prstGeom prst="rect">
              <a:avLst/>
            </a:prstGeom>
          </p:spPr>
          <p:txBody>
            <a:bodyPr lIns="0" tIns="0" rIns="0" bIns="0" rtlCol="0" anchor="t">
              <a:spAutoFit/>
            </a:bodyPr>
            <a:lstStyle/>
            <a:p>
              <a:pPr marL="0" lvl="0" indent="0" algn="l">
                <a:lnSpc>
                  <a:spcPts val="12462"/>
                </a:lnSpc>
                <a:spcBef>
                  <a:spcPct val="0"/>
                </a:spcBef>
              </a:pPr>
              <a:r>
                <a:rPr lang="en-US" sz="10385">
                  <a:solidFill>
                    <a:srgbClr val="000000"/>
                  </a:solidFill>
                  <a:latin typeface="Public Sans"/>
                </a:rPr>
                <a:t>Özet</a:t>
              </a:r>
            </a:p>
          </p:txBody>
        </p:sp>
        <p:sp>
          <p:nvSpPr>
            <p:cNvPr id="6" name="TextBox 6"/>
            <p:cNvSpPr txBox="1"/>
            <p:nvPr/>
          </p:nvSpPr>
          <p:spPr>
            <a:xfrm>
              <a:off x="0" y="2703196"/>
              <a:ext cx="12595403" cy="3458614"/>
            </a:xfrm>
            <a:prstGeom prst="rect">
              <a:avLst/>
            </a:prstGeom>
          </p:spPr>
          <p:txBody>
            <a:bodyPr lIns="0" tIns="0" rIns="0" bIns="0" rtlCol="0" anchor="t">
              <a:spAutoFit/>
            </a:bodyPr>
            <a:lstStyle/>
            <a:p>
              <a:pPr marL="641076" lvl="1" indent="-320538">
                <a:lnSpc>
                  <a:spcPts val="4157"/>
                </a:lnSpc>
                <a:buFont typeface="Arial"/>
                <a:buChar char="•"/>
              </a:pPr>
              <a:r>
                <a:rPr lang="en-US" sz="2969">
                  <a:solidFill>
                    <a:srgbClr val="000000"/>
                  </a:solidFill>
                  <a:latin typeface="Public Sans"/>
                </a:rPr>
                <a:t>Bu çalışmada, HCI(İnsan-Bilgisayar Etkileşimi) alanına ait el hareketi tanımada karga arama tabanlı evrişimli sinir ağları modeli uygulanmıştır.</a:t>
              </a:r>
            </a:p>
            <a:p>
              <a:pPr marL="641076" lvl="1" indent="-320538">
                <a:lnSpc>
                  <a:spcPts val="4157"/>
                </a:lnSpc>
                <a:buFont typeface="Arial"/>
                <a:buChar char="•"/>
              </a:pPr>
              <a:r>
                <a:rPr lang="en-US" sz="2969">
                  <a:solidFill>
                    <a:srgbClr val="000000"/>
                  </a:solidFill>
                  <a:latin typeface="Public Sans"/>
                </a:rPr>
                <a:t>Kullanılan el hareketi veri seti, Kaggle'dan indirilen, halka açık bir çalışmadır.</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366721" y="2967313"/>
            <a:ext cx="6257687" cy="1331597"/>
          </a:xfrm>
          <a:prstGeom prst="rect">
            <a:avLst/>
          </a:prstGeom>
        </p:spPr>
      </p:pic>
      <p:sp>
        <p:nvSpPr>
          <p:cNvPr id="3" name="TextBox 3"/>
          <p:cNvSpPr txBox="1"/>
          <p:nvPr/>
        </p:nvSpPr>
        <p:spPr>
          <a:xfrm>
            <a:off x="645954" y="373933"/>
            <a:ext cx="382746" cy="230881"/>
          </a:xfrm>
          <a:prstGeom prst="rect">
            <a:avLst/>
          </a:prstGeom>
        </p:spPr>
        <p:txBody>
          <a:bodyPr lIns="0" tIns="0" rIns="0" bIns="0" rtlCol="0" anchor="t">
            <a:spAutoFit/>
          </a:bodyPr>
          <a:lstStyle/>
          <a:p>
            <a:pPr>
              <a:lnSpc>
                <a:spcPts val="1764"/>
              </a:lnSpc>
            </a:pPr>
            <a:r>
              <a:rPr lang="en-US" sz="1604">
                <a:solidFill>
                  <a:srgbClr val="FA643F"/>
                </a:solidFill>
                <a:latin typeface="Public Sans Bold"/>
              </a:rPr>
              <a:t>20</a:t>
            </a:r>
          </a:p>
        </p:txBody>
      </p:sp>
      <p:sp>
        <p:nvSpPr>
          <p:cNvPr id="4" name="TextBox 4"/>
          <p:cNvSpPr txBox="1"/>
          <p:nvPr/>
        </p:nvSpPr>
        <p:spPr>
          <a:xfrm>
            <a:off x="1028700" y="1425348"/>
            <a:ext cx="7658100" cy="4329801"/>
          </a:xfrm>
          <a:prstGeom prst="rect">
            <a:avLst/>
          </a:prstGeom>
        </p:spPr>
        <p:txBody>
          <a:bodyPr lIns="0" tIns="0" rIns="0" bIns="0" rtlCol="0" anchor="t">
            <a:spAutoFit/>
          </a:bodyPr>
          <a:lstStyle/>
          <a:p>
            <a:pPr>
              <a:lnSpc>
                <a:spcPts val="4949"/>
              </a:lnSpc>
              <a:spcBef>
                <a:spcPct val="0"/>
              </a:spcBef>
            </a:pPr>
            <a:r>
              <a:rPr lang="en-US" sz="3535">
                <a:solidFill>
                  <a:srgbClr val="000000"/>
                </a:solidFill>
                <a:latin typeface="Public Sans"/>
              </a:rPr>
              <a:t>5. Tüm kargaların yeni konumlarının sağlamlığını kontrol etmeniz gerekiyor. Karganın yeni konumu sabitse, karga yeni konumunu günceller. Aksi takdirde karga mevcut konumunda kalır ve yeni oluşturulan konuma geçmez.</a:t>
            </a:r>
          </a:p>
        </p:txBody>
      </p:sp>
      <p:sp>
        <p:nvSpPr>
          <p:cNvPr id="5" name="TextBox 5"/>
          <p:cNvSpPr txBox="1"/>
          <p:nvPr/>
        </p:nvSpPr>
        <p:spPr>
          <a:xfrm>
            <a:off x="1028700" y="6211648"/>
            <a:ext cx="7527471" cy="1234176"/>
          </a:xfrm>
          <a:prstGeom prst="rect">
            <a:avLst/>
          </a:prstGeom>
        </p:spPr>
        <p:txBody>
          <a:bodyPr lIns="0" tIns="0" rIns="0" bIns="0" rtlCol="0" anchor="t">
            <a:spAutoFit/>
          </a:bodyPr>
          <a:lstStyle/>
          <a:p>
            <a:pPr>
              <a:lnSpc>
                <a:spcPts val="4949"/>
              </a:lnSpc>
              <a:spcBef>
                <a:spcPct val="0"/>
              </a:spcBef>
            </a:pPr>
            <a:r>
              <a:rPr lang="en-US" sz="3535">
                <a:solidFill>
                  <a:srgbClr val="000000"/>
                </a:solidFill>
                <a:latin typeface="Public Sans"/>
              </a:rPr>
              <a:t>6. Her karganın yeni konumu için uygunluk değeri belirlenir.</a:t>
            </a:r>
          </a:p>
        </p:txBody>
      </p:sp>
      <p:sp>
        <p:nvSpPr>
          <p:cNvPr id="6" name="TextBox 6"/>
          <p:cNvSpPr txBox="1"/>
          <p:nvPr/>
        </p:nvSpPr>
        <p:spPr>
          <a:xfrm>
            <a:off x="9601200" y="1425348"/>
            <a:ext cx="7658100" cy="1234176"/>
          </a:xfrm>
          <a:prstGeom prst="rect">
            <a:avLst/>
          </a:prstGeom>
        </p:spPr>
        <p:txBody>
          <a:bodyPr lIns="0" tIns="0" rIns="0" bIns="0" rtlCol="0" anchor="t">
            <a:spAutoFit/>
          </a:bodyPr>
          <a:lstStyle/>
          <a:p>
            <a:pPr>
              <a:lnSpc>
                <a:spcPts val="4949"/>
              </a:lnSpc>
              <a:spcBef>
                <a:spcPct val="0"/>
              </a:spcBef>
            </a:pPr>
            <a:r>
              <a:rPr lang="en-US" sz="3535">
                <a:solidFill>
                  <a:srgbClr val="000000"/>
                </a:solidFill>
                <a:latin typeface="Public Sans"/>
              </a:rPr>
              <a:t>7. Her karganın hafızası şu şekilde güncellenir:</a:t>
            </a:r>
          </a:p>
        </p:txBody>
      </p:sp>
      <p:sp>
        <p:nvSpPr>
          <p:cNvPr id="7" name="TextBox 7"/>
          <p:cNvSpPr txBox="1"/>
          <p:nvPr/>
        </p:nvSpPr>
        <p:spPr>
          <a:xfrm>
            <a:off x="9731829" y="4517985"/>
            <a:ext cx="7527471" cy="3710676"/>
          </a:xfrm>
          <a:prstGeom prst="rect">
            <a:avLst/>
          </a:prstGeom>
        </p:spPr>
        <p:txBody>
          <a:bodyPr lIns="0" tIns="0" rIns="0" bIns="0" rtlCol="0" anchor="t">
            <a:spAutoFit/>
          </a:bodyPr>
          <a:lstStyle/>
          <a:p>
            <a:pPr>
              <a:lnSpc>
                <a:spcPts val="4949"/>
              </a:lnSpc>
              <a:spcBef>
                <a:spcPct val="0"/>
              </a:spcBef>
            </a:pPr>
            <a:r>
              <a:rPr lang="en-US" sz="3535">
                <a:solidFill>
                  <a:srgbClr val="000000"/>
                </a:solidFill>
                <a:latin typeface="Public Sans"/>
              </a:rPr>
              <a:t>burada flen, amaç fonksiyonunun değerini temsil eder. Yeni konumun uygunluk değeri, hatırlanan konumun uygunluk değerinden daha iyiyse, karga yeni konumu hafızasında günceller.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975273" y="3902529"/>
            <a:ext cx="8337454" cy="5878433"/>
          </a:xfrm>
          <a:prstGeom prst="rect">
            <a:avLst/>
          </a:prstGeom>
        </p:spPr>
      </p:pic>
      <p:sp>
        <p:nvSpPr>
          <p:cNvPr id="3" name="TextBox 3"/>
          <p:cNvSpPr txBox="1"/>
          <p:nvPr/>
        </p:nvSpPr>
        <p:spPr>
          <a:xfrm>
            <a:off x="645954" y="373933"/>
            <a:ext cx="382746" cy="230881"/>
          </a:xfrm>
          <a:prstGeom prst="rect">
            <a:avLst/>
          </a:prstGeom>
        </p:spPr>
        <p:txBody>
          <a:bodyPr lIns="0" tIns="0" rIns="0" bIns="0" rtlCol="0" anchor="t">
            <a:spAutoFit/>
          </a:bodyPr>
          <a:lstStyle/>
          <a:p>
            <a:pPr>
              <a:lnSpc>
                <a:spcPts val="1764"/>
              </a:lnSpc>
            </a:pPr>
            <a:r>
              <a:rPr lang="en-US" sz="1604">
                <a:solidFill>
                  <a:srgbClr val="FA643F"/>
                </a:solidFill>
                <a:latin typeface="Public Sans Bold"/>
              </a:rPr>
              <a:t>21</a:t>
            </a:r>
          </a:p>
        </p:txBody>
      </p:sp>
      <p:sp>
        <p:nvSpPr>
          <p:cNvPr id="4" name="TextBox 4"/>
          <p:cNvSpPr txBox="1"/>
          <p:nvPr/>
        </p:nvSpPr>
        <p:spPr>
          <a:xfrm>
            <a:off x="1028700" y="1359901"/>
            <a:ext cx="16230600" cy="2510425"/>
          </a:xfrm>
          <a:prstGeom prst="rect">
            <a:avLst/>
          </a:prstGeom>
        </p:spPr>
        <p:txBody>
          <a:bodyPr lIns="0" tIns="0" rIns="0" bIns="0" rtlCol="0" anchor="t">
            <a:spAutoFit/>
          </a:bodyPr>
          <a:lstStyle/>
          <a:p>
            <a:pPr>
              <a:lnSpc>
                <a:spcPts val="4955"/>
              </a:lnSpc>
              <a:spcBef>
                <a:spcPct val="0"/>
              </a:spcBef>
            </a:pPr>
            <a:r>
              <a:rPr lang="en-US" sz="3539">
                <a:solidFill>
                  <a:srgbClr val="000000"/>
                </a:solidFill>
                <a:latin typeface="Public Sans"/>
              </a:rPr>
              <a:t>8. 4-7 arası adımlar, maksimum tekrarmax elde edilene kadar tekrarlanacaktır. Optimizasyon probleminin çözümü olarak amaç fonksiyon değerine göre belleğin en iyi konumu, sonlandırma kriteri sağlandığında belirtilecektir.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9032924" cy="3392763"/>
            <a:chOff x="0" y="0"/>
            <a:chExt cx="12043899" cy="4523685"/>
          </a:xfrm>
        </p:grpSpPr>
        <p:sp>
          <p:nvSpPr>
            <p:cNvPr id="3" name="TextBox 3"/>
            <p:cNvSpPr txBox="1"/>
            <p:nvPr/>
          </p:nvSpPr>
          <p:spPr>
            <a:xfrm>
              <a:off x="0" y="856560"/>
              <a:ext cx="12043899" cy="36671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Crow Search Algorithm (CSA)</a:t>
              </a:r>
            </a:p>
          </p:txBody>
        </p:sp>
        <p:sp>
          <p:nvSpPr>
            <p:cNvPr id="4" name="TextBox 4"/>
            <p:cNvSpPr txBox="1"/>
            <p:nvPr/>
          </p:nvSpPr>
          <p:spPr>
            <a:xfrm>
              <a:off x="0" y="9525"/>
              <a:ext cx="795297" cy="490008"/>
            </a:xfrm>
            <a:prstGeom prst="rect">
              <a:avLst/>
            </a:prstGeom>
          </p:spPr>
          <p:txBody>
            <a:bodyPr lIns="0" tIns="0" rIns="0" bIns="0" rtlCol="0" anchor="t">
              <a:spAutoFit/>
            </a:bodyPr>
            <a:lstStyle/>
            <a:p>
              <a:pPr>
                <a:lnSpc>
                  <a:spcPts val="2749"/>
                </a:lnSpc>
              </a:pPr>
              <a:r>
                <a:rPr lang="en-US" sz="2499">
                  <a:solidFill>
                    <a:srgbClr val="FA643F"/>
                  </a:solidFill>
                  <a:latin typeface="Public Sans"/>
                </a:rPr>
                <a:t>22</a:t>
              </a:r>
            </a:p>
          </p:txBody>
        </p:sp>
      </p:grpSp>
      <p:sp>
        <p:nvSpPr>
          <p:cNvPr id="5" name="TextBox 5"/>
          <p:cNvSpPr txBox="1"/>
          <p:nvPr/>
        </p:nvSpPr>
        <p:spPr>
          <a:xfrm>
            <a:off x="1028700" y="4542309"/>
            <a:ext cx="16230600" cy="4715991"/>
          </a:xfrm>
          <a:prstGeom prst="rect">
            <a:avLst/>
          </a:prstGeom>
        </p:spPr>
        <p:txBody>
          <a:bodyPr lIns="0" tIns="0" rIns="0" bIns="0" rtlCol="0" anchor="t">
            <a:spAutoFit/>
          </a:bodyPr>
          <a:lstStyle/>
          <a:p>
            <a:pPr>
              <a:lnSpc>
                <a:spcPts val="4663"/>
              </a:lnSpc>
            </a:pPr>
            <a:r>
              <a:rPr lang="en-US" sz="3331">
                <a:solidFill>
                  <a:srgbClr val="000000"/>
                </a:solidFill>
                <a:latin typeface="Public Sans"/>
              </a:rPr>
              <a:t>Karga arama algoritması (CSA), arama uzayında en uygun çözümü bulmak için son derece verimli bir algoritmadır. CSA'nın avantajları arasında basit uygulanması, birkaç parametrenin kullanılması ve esneklik yer alır.</a:t>
            </a:r>
          </a:p>
          <a:p>
            <a:pPr>
              <a:lnSpc>
                <a:spcPts val="4663"/>
              </a:lnSpc>
            </a:pPr>
            <a:endParaRPr lang="en-US" sz="3331">
              <a:solidFill>
                <a:srgbClr val="000000"/>
              </a:solidFill>
              <a:latin typeface="Public Sans"/>
            </a:endParaRPr>
          </a:p>
          <a:p>
            <a:pPr>
              <a:lnSpc>
                <a:spcPts val="4663"/>
              </a:lnSpc>
              <a:spcBef>
                <a:spcPct val="0"/>
              </a:spcBef>
            </a:pPr>
            <a:r>
              <a:rPr lang="en-US" sz="3331">
                <a:solidFill>
                  <a:srgbClr val="000000"/>
                </a:solidFill>
                <a:latin typeface="Public Sans"/>
              </a:rPr>
              <a:t>Ancak, düşük yakınsama oranı sağlayan çok modlu verilerin işlenmesi durumunda CSA ile ilgili bazı ölçeklenebilirlik sorunları vardır. Bu nedenle CSA, verimliliğini daha da artıran varyantlar, hibrit ve çok amaçlı olmak üzere üç tür sınıfa ince ayarlı, modifiye edilmiş veya hibritleştirilmiştir.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522839" y="0"/>
            <a:ext cx="6765161" cy="10287000"/>
          </a:xfrm>
          <a:prstGeom prst="rect">
            <a:avLst/>
          </a:prstGeom>
          <a:solidFill>
            <a:srgbClr val="F1F1F1"/>
          </a:solidFill>
        </p:spPr>
      </p:sp>
      <p:grpSp>
        <p:nvGrpSpPr>
          <p:cNvPr id="3" name="Group 3"/>
          <p:cNvGrpSpPr/>
          <p:nvPr/>
        </p:nvGrpSpPr>
        <p:grpSpPr>
          <a:xfrm>
            <a:off x="1028700" y="1028700"/>
            <a:ext cx="10494139" cy="4718462"/>
            <a:chOff x="0" y="0"/>
            <a:chExt cx="13992185" cy="6291282"/>
          </a:xfrm>
        </p:grpSpPr>
        <p:sp>
          <p:nvSpPr>
            <p:cNvPr id="4" name="TextBox 4"/>
            <p:cNvSpPr txBox="1"/>
            <p:nvPr/>
          </p:nvSpPr>
          <p:spPr>
            <a:xfrm>
              <a:off x="0" y="1395432"/>
              <a:ext cx="13992185" cy="4895850"/>
            </a:xfrm>
            <a:prstGeom prst="rect">
              <a:avLst/>
            </a:prstGeom>
          </p:spPr>
          <p:txBody>
            <a:bodyPr lIns="0" tIns="0" rIns="0" bIns="0" rtlCol="0" anchor="t">
              <a:spAutoFit/>
            </a:bodyPr>
            <a:lstStyle/>
            <a:p>
              <a:pPr>
                <a:lnSpc>
                  <a:spcPts val="14400"/>
                </a:lnSpc>
              </a:pPr>
              <a:r>
                <a:rPr lang="en-US" sz="12000">
                  <a:solidFill>
                    <a:srgbClr val="000000"/>
                  </a:solidFill>
                  <a:latin typeface="Public Sans Bold"/>
                </a:rPr>
                <a:t>Sonuçlar</a:t>
              </a:r>
            </a:p>
            <a:p>
              <a:pPr marL="0" lvl="0" indent="0">
                <a:lnSpc>
                  <a:spcPts val="14400"/>
                </a:lnSpc>
                <a:spcBef>
                  <a:spcPct val="0"/>
                </a:spcBef>
              </a:pPr>
              <a:r>
                <a:rPr lang="en-US" sz="12000">
                  <a:solidFill>
                    <a:srgbClr val="000000"/>
                  </a:solidFill>
                  <a:latin typeface="Public Sans"/>
                </a:rPr>
                <a:t>Ve Tartışma</a:t>
              </a:r>
            </a:p>
          </p:txBody>
        </p:sp>
        <p:sp>
          <p:nvSpPr>
            <p:cNvPr id="5" name="TextBox 5"/>
            <p:cNvSpPr txBox="1"/>
            <p:nvPr/>
          </p:nvSpPr>
          <p:spPr>
            <a:xfrm>
              <a:off x="0" y="19050"/>
              <a:ext cx="923949" cy="757005"/>
            </a:xfrm>
            <a:prstGeom prst="rect">
              <a:avLst/>
            </a:prstGeom>
          </p:spPr>
          <p:txBody>
            <a:bodyPr lIns="0" tIns="0" rIns="0" bIns="0" rtlCol="0" anchor="t">
              <a:spAutoFit/>
            </a:bodyPr>
            <a:lstStyle/>
            <a:p>
              <a:pPr>
                <a:lnSpc>
                  <a:spcPts val="4213"/>
                </a:lnSpc>
              </a:pPr>
              <a:r>
                <a:rPr lang="en-US" sz="3830">
                  <a:solidFill>
                    <a:srgbClr val="FA643F"/>
                  </a:solidFill>
                  <a:latin typeface="Public Sans Bold"/>
                </a:rPr>
                <a:t>23</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29104"/>
            <a:ext cx="596473" cy="365125"/>
          </a:xfrm>
          <a:prstGeom prst="rect">
            <a:avLst/>
          </a:prstGeom>
        </p:spPr>
        <p:txBody>
          <a:bodyPr lIns="0" tIns="0" rIns="0" bIns="0" rtlCol="0" anchor="t">
            <a:spAutoFit/>
          </a:bodyPr>
          <a:lstStyle/>
          <a:p>
            <a:pPr>
              <a:lnSpc>
                <a:spcPts val="2749"/>
              </a:lnSpc>
            </a:pPr>
            <a:r>
              <a:rPr lang="en-US" sz="2499">
                <a:solidFill>
                  <a:srgbClr val="FA643F"/>
                </a:solidFill>
                <a:latin typeface="Public Sans"/>
              </a:rPr>
              <a:t>24</a:t>
            </a:r>
          </a:p>
        </p:txBody>
      </p:sp>
      <p:sp>
        <p:nvSpPr>
          <p:cNvPr id="3" name="TextBox 3"/>
          <p:cNvSpPr txBox="1"/>
          <p:nvPr/>
        </p:nvSpPr>
        <p:spPr>
          <a:xfrm>
            <a:off x="1028700" y="1750124"/>
            <a:ext cx="16230600" cy="6487641"/>
          </a:xfrm>
          <a:prstGeom prst="rect">
            <a:avLst/>
          </a:prstGeom>
        </p:spPr>
        <p:txBody>
          <a:bodyPr lIns="0" tIns="0" rIns="0" bIns="0" rtlCol="0" anchor="t">
            <a:spAutoFit/>
          </a:bodyPr>
          <a:lstStyle/>
          <a:p>
            <a:pPr>
              <a:lnSpc>
                <a:spcPts val="4663"/>
              </a:lnSpc>
            </a:pPr>
            <a:r>
              <a:rPr lang="en-US" sz="3331">
                <a:solidFill>
                  <a:srgbClr val="000000"/>
                </a:solidFill>
                <a:latin typeface="Public Sans"/>
              </a:rPr>
              <a:t>Deney, Kaggle'dan toplanan halka açık bir veri kümesi üzerinde gerçekleştirildi.</a:t>
            </a:r>
          </a:p>
          <a:p>
            <a:pPr>
              <a:lnSpc>
                <a:spcPts val="4663"/>
              </a:lnSpc>
            </a:pPr>
            <a:endParaRPr lang="en-US" sz="3331">
              <a:solidFill>
                <a:srgbClr val="000000"/>
              </a:solidFill>
              <a:latin typeface="Public Sans"/>
            </a:endParaRPr>
          </a:p>
          <a:p>
            <a:pPr>
              <a:lnSpc>
                <a:spcPts val="4663"/>
              </a:lnSpc>
            </a:pPr>
            <a:r>
              <a:rPr lang="en-US" sz="3331">
                <a:solidFill>
                  <a:srgbClr val="000000"/>
                </a:solidFill>
                <a:latin typeface="Public Sans"/>
              </a:rPr>
              <a:t>Deneme amaçlı olarak Google Inc. tarafından sunulan GPU tabanlı framework “Google Colab”ı kullanılmıştır. Bu framework 50 GB Hard Disk ve 25 GB RAM'e sahiptir.</a:t>
            </a:r>
          </a:p>
          <a:p>
            <a:pPr>
              <a:lnSpc>
                <a:spcPts val="4663"/>
              </a:lnSpc>
            </a:pPr>
            <a:r>
              <a:rPr lang="en-US" sz="3331">
                <a:solidFill>
                  <a:srgbClr val="000000"/>
                </a:solidFill>
                <a:latin typeface="Public Sans"/>
              </a:rPr>
              <a:t>Google Colab, veri bilimcilerin modelleri herhangi bir masrafa gerek duymadan makinelerde eğitmelerini sağlayan, tarayıcı tabanlı çevrimiçi bir platformdur.</a:t>
            </a:r>
          </a:p>
          <a:p>
            <a:pPr>
              <a:lnSpc>
                <a:spcPts val="4663"/>
              </a:lnSpc>
            </a:pPr>
            <a:endParaRPr lang="en-US" sz="3331">
              <a:solidFill>
                <a:srgbClr val="000000"/>
              </a:solidFill>
              <a:latin typeface="Public Sans"/>
            </a:endParaRPr>
          </a:p>
          <a:p>
            <a:pPr>
              <a:lnSpc>
                <a:spcPts val="4663"/>
              </a:lnSpc>
              <a:spcBef>
                <a:spcPct val="0"/>
              </a:spcBef>
            </a:pPr>
            <a:r>
              <a:rPr lang="en-US" sz="3331">
                <a:solidFill>
                  <a:srgbClr val="000000"/>
                </a:solidFill>
                <a:latin typeface="Public Sans"/>
              </a:rPr>
              <a:t>Kullanıcı makinesi yerine google sunucularının hesaplama gücünü kullandığından, performans artırılırmıştır ve hesaplama için zamandan tasarruf sağlanmıştır. Programlama dili olarak Python 3.7 kullanılmıştır.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648115" y="1424858"/>
            <a:ext cx="8991770" cy="6550533"/>
          </a:xfrm>
          <a:prstGeom prst="rect">
            <a:avLst/>
          </a:prstGeom>
        </p:spPr>
      </p:pic>
      <p:sp>
        <p:nvSpPr>
          <p:cNvPr id="3" name="TextBox 3"/>
          <p:cNvSpPr txBox="1"/>
          <p:nvPr/>
        </p:nvSpPr>
        <p:spPr>
          <a:xfrm>
            <a:off x="1028700" y="929104"/>
            <a:ext cx="596473" cy="365125"/>
          </a:xfrm>
          <a:prstGeom prst="rect">
            <a:avLst/>
          </a:prstGeom>
        </p:spPr>
        <p:txBody>
          <a:bodyPr lIns="0" tIns="0" rIns="0" bIns="0" rtlCol="0" anchor="t">
            <a:spAutoFit/>
          </a:bodyPr>
          <a:lstStyle/>
          <a:p>
            <a:pPr>
              <a:lnSpc>
                <a:spcPts val="2749"/>
              </a:lnSpc>
            </a:pPr>
            <a:r>
              <a:rPr lang="en-US" sz="2499">
                <a:solidFill>
                  <a:srgbClr val="FA643F"/>
                </a:solidFill>
                <a:latin typeface="Public Sans"/>
              </a:rPr>
              <a:t>25</a:t>
            </a:r>
          </a:p>
        </p:txBody>
      </p:sp>
      <p:sp>
        <p:nvSpPr>
          <p:cNvPr id="4" name="TextBox 4"/>
          <p:cNvSpPr txBox="1"/>
          <p:nvPr/>
        </p:nvSpPr>
        <p:spPr>
          <a:xfrm>
            <a:off x="6866164" y="8676160"/>
            <a:ext cx="4555671" cy="582140"/>
          </a:xfrm>
          <a:prstGeom prst="rect">
            <a:avLst/>
          </a:prstGeom>
        </p:spPr>
        <p:txBody>
          <a:bodyPr lIns="0" tIns="0" rIns="0" bIns="0" rtlCol="0" anchor="t">
            <a:spAutoFit/>
          </a:bodyPr>
          <a:lstStyle/>
          <a:p>
            <a:pPr>
              <a:lnSpc>
                <a:spcPts val="4663"/>
              </a:lnSpc>
              <a:spcBef>
                <a:spcPct val="0"/>
              </a:spcBef>
            </a:pPr>
            <a:r>
              <a:rPr lang="en-US" sz="3331">
                <a:solidFill>
                  <a:srgbClr val="000000"/>
                </a:solidFill>
                <a:latin typeface="Public Sans"/>
              </a:rPr>
              <a:t>Veri setinden örnekler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83232" y="1717844"/>
            <a:ext cx="15321536" cy="5845717"/>
          </a:xfrm>
          <a:prstGeom prst="rect">
            <a:avLst/>
          </a:prstGeom>
        </p:spPr>
      </p:pic>
      <p:sp>
        <p:nvSpPr>
          <p:cNvPr id="3" name="TextBox 3"/>
          <p:cNvSpPr txBox="1"/>
          <p:nvPr/>
        </p:nvSpPr>
        <p:spPr>
          <a:xfrm>
            <a:off x="1028700" y="929104"/>
            <a:ext cx="596473" cy="365125"/>
          </a:xfrm>
          <a:prstGeom prst="rect">
            <a:avLst/>
          </a:prstGeom>
        </p:spPr>
        <p:txBody>
          <a:bodyPr lIns="0" tIns="0" rIns="0" bIns="0" rtlCol="0" anchor="t">
            <a:spAutoFit/>
          </a:bodyPr>
          <a:lstStyle/>
          <a:p>
            <a:pPr>
              <a:lnSpc>
                <a:spcPts val="2749"/>
              </a:lnSpc>
            </a:pPr>
            <a:r>
              <a:rPr lang="en-US" sz="2499">
                <a:solidFill>
                  <a:srgbClr val="FA643F"/>
                </a:solidFill>
                <a:latin typeface="Public Sans"/>
              </a:rPr>
              <a:t>26</a:t>
            </a:r>
          </a:p>
        </p:txBody>
      </p:sp>
      <p:sp>
        <p:nvSpPr>
          <p:cNvPr id="4" name="TextBox 4"/>
          <p:cNvSpPr txBox="1"/>
          <p:nvPr/>
        </p:nvSpPr>
        <p:spPr>
          <a:xfrm>
            <a:off x="2988129" y="8676160"/>
            <a:ext cx="12311743" cy="582140"/>
          </a:xfrm>
          <a:prstGeom prst="rect">
            <a:avLst/>
          </a:prstGeom>
        </p:spPr>
        <p:txBody>
          <a:bodyPr lIns="0" tIns="0" rIns="0" bIns="0" rtlCol="0" anchor="t">
            <a:spAutoFit/>
          </a:bodyPr>
          <a:lstStyle/>
          <a:p>
            <a:pPr algn="ctr">
              <a:lnSpc>
                <a:spcPts val="4663"/>
              </a:lnSpc>
              <a:spcBef>
                <a:spcPct val="0"/>
              </a:spcBef>
            </a:pPr>
            <a:r>
              <a:rPr lang="en-US" sz="3331">
                <a:solidFill>
                  <a:srgbClr val="000000"/>
                </a:solidFill>
                <a:latin typeface="Public Sans"/>
              </a:rPr>
              <a:t>CS algoritması tarafından seçilen CNN'nin hiper parametreleri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804"/>
          <a:stretch>
            <a:fillRect/>
          </a:stretch>
        </p:blipFill>
        <p:spPr>
          <a:xfrm>
            <a:off x="1028700" y="1937037"/>
            <a:ext cx="16230600" cy="5072110"/>
          </a:xfrm>
          <a:prstGeom prst="rect">
            <a:avLst/>
          </a:prstGeom>
        </p:spPr>
      </p:pic>
      <p:sp>
        <p:nvSpPr>
          <p:cNvPr id="3" name="TextBox 3"/>
          <p:cNvSpPr txBox="1"/>
          <p:nvPr/>
        </p:nvSpPr>
        <p:spPr>
          <a:xfrm>
            <a:off x="1028700" y="929104"/>
            <a:ext cx="596473" cy="365125"/>
          </a:xfrm>
          <a:prstGeom prst="rect">
            <a:avLst/>
          </a:prstGeom>
        </p:spPr>
        <p:txBody>
          <a:bodyPr lIns="0" tIns="0" rIns="0" bIns="0" rtlCol="0" anchor="t">
            <a:spAutoFit/>
          </a:bodyPr>
          <a:lstStyle/>
          <a:p>
            <a:pPr>
              <a:lnSpc>
                <a:spcPts val="2749"/>
              </a:lnSpc>
            </a:pPr>
            <a:r>
              <a:rPr lang="en-US" sz="2499">
                <a:solidFill>
                  <a:srgbClr val="FA643F"/>
                </a:solidFill>
                <a:latin typeface="Public Sans"/>
              </a:rPr>
              <a:t>27</a:t>
            </a:r>
          </a:p>
        </p:txBody>
      </p:sp>
      <p:sp>
        <p:nvSpPr>
          <p:cNvPr id="4" name="TextBox 4"/>
          <p:cNvSpPr txBox="1"/>
          <p:nvPr/>
        </p:nvSpPr>
        <p:spPr>
          <a:xfrm>
            <a:off x="10254343" y="7195702"/>
            <a:ext cx="6825343" cy="582140"/>
          </a:xfrm>
          <a:prstGeom prst="rect">
            <a:avLst/>
          </a:prstGeom>
        </p:spPr>
        <p:txBody>
          <a:bodyPr lIns="0" tIns="0" rIns="0" bIns="0" rtlCol="0" anchor="t">
            <a:spAutoFit/>
          </a:bodyPr>
          <a:lstStyle/>
          <a:p>
            <a:pPr algn="ctr">
              <a:lnSpc>
                <a:spcPts val="4663"/>
              </a:lnSpc>
              <a:spcBef>
                <a:spcPct val="0"/>
              </a:spcBef>
            </a:pPr>
            <a:r>
              <a:rPr lang="en-US" sz="3331">
                <a:solidFill>
                  <a:srgbClr val="000000"/>
                </a:solidFill>
                <a:latin typeface="Public Sans"/>
              </a:rPr>
              <a:t>Önerilen modelin doğrulama kaybı</a:t>
            </a:r>
          </a:p>
        </p:txBody>
      </p:sp>
      <p:sp>
        <p:nvSpPr>
          <p:cNvPr id="5" name="TextBox 5"/>
          <p:cNvSpPr txBox="1"/>
          <p:nvPr/>
        </p:nvSpPr>
        <p:spPr>
          <a:xfrm>
            <a:off x="2193471" y="7195702"/>
            <a:ext cx="5894614" cy="582140"/>
          </a:xfrm>
          <a:prstGeom prst="rect">
            <a:avLst/>
          </a:prstGeom>
        </p:spPr>
        <p:txBody>
          <a:bodyPr lIns="0" tIns="0" rIns="0" bIns="0" rtlCol="0" anchor="t">
            <a:spAutoFit/>
          </a:bodyPr>
          <a:lstStyle/>
          <a:p>
            <a:pPr algn="ctr">
              <a:lnSpc>
                <a:spcPts val="4663"/>
              </a:lnSpc>
              <a:spcBef>
                <a:spcPct val="0"/>
              </a:spcBef>
            </a:pPr>
            <a:r>
              <a:rPr lang="en-US" sz="3331">
                <a:solidFill>
                  <a:srgbClr val="000000"/>
                </a:solidFill>
                <a:latin typeface="Public Sans"/>
              </a:rPr>
              <a:t>Önerilen modelin doğruluğu</a:t>
            </a:r>
          </a:p>
        </p:txBody>
      </p:sp>
      <p:sp>
        <p:nvSpPr>
          <p:cNvPr id="6" name="TextBox 6"/>
          <p:cNvSpPr txBox="1"/>
          <p:nvPr/>
        </p:nvSpPr>
        <p:spPr>
          <a:xfrm>
            <a:off x="1028700" y="8590280"/>
            <a:ext cx="2747089" cy="668020"/>
          </a:xfrm>
          <a:prstGeom prst="rect">
            <a:avLst/>
          </a:prstGeom>
        </p:spPr>
        <p:txBody>
          <a:bodyPr lIns="0" tIns="0" rIns="0" bIns="0" rtlCol="0" anchor="t">
            <a:spAutoFit/>
          </a:bodyPr>
          <a:lstStyle/>
          <a:p>
            <a:pPr>
              <a:lnSpc>
                <a:spcPts val="2640"/>
              </a:lnSpc>
            </a:pPr>
            <a:r>
              <a:rPr lang="en-US" sz="2400">
                <a:solidFill>
                  <a:srgbClr val="000000"/>
                </a:solidFill>
                <a:latin typeface="Public Sans"/>
              </a:rPr>
              <a:t>Epoch</a:t>
            </a:r>
          </a:p>
          <a:p>
            <a:pPr>
              <a:lnSpc>
                <a:spcPts val="2530"/>
              </a:lnSpc>
              <a:spcBef>
                <a:spcPct val="0"/>
              </a:spcBef>
            </a:pPr>
            <a:r>
              <a:rPr lang="en-US" sz="2300">
                <a:solidFill>
                  <a:srgbClr val="000000"/>
                </a:solidFill>
                <a:latin typeface="Public Sans"/>
              </a:rPr>
              <a:t>Devir,çağ,dönem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326936" y="1585123"/>
            <a:ext cx="6981868" cy="5395885"/>
          </a:xfrm>
          <a:prstGeom prst="rect">
            <a:avLst/>
          </a:prstGeom>
        </p:spPr>
      </p:pic>
      <p:pic>
        <p:nvPicPr>
          <p:cNvPr id="3" name="Picture 3"/>
          <p:cNvPicPr>
            <a:picLocks noChangeAspect="1"/>
          </p:cNvPicPr>
          <p:nvPr/>
        </p:nvPicPr>
        <p:blipFill>
          <a:blip r:embed="rId3"/>
          <a:srcRect t="2495"/>
          <a:stretch>
            <a:fillRect/>
          </a:stretch>
        </p:blipFill>
        <p:spPr>
          <a:xfrm>
            <a:off x="9646447" y="1585123"/>
            <a:ext cx="7612853" cy="5395885"/>
          </a:xfrm>
          <a:prstGeom prst="rect">
            <a:avLst/>
          </a:prstGeom>
        </p:spPr>
      </p:pic>
      <p:sp>
        <p:nvSpPr>
          <p:cNvPr id="4" name="TextBox 4"/>
          <p:cNvSpPr txBox="1"/>
          <p:nvPr/>
        </p:nvSpPr>
        <p:spPr>
          <a:xfrm>
            <a:off x="1028700" y="929104"/>
            <a:ext cx="596473" cy="365125"/>
          </a:xfrm>
          <a:prstGeom prst="rect">
            <a:avLst/>
          </a:prstGeom>
        </p:spPr>
        <p:txBody>
          <a:bodyPr lIns="0" tIns="0" rIns="0" bIns="0" rtlCol="0" anchor="t">
            <a:spAutoFit/>
          </a:bodyPr>
          <a:lstStyle/>
          <a:p>
            <a:pPr>
              <a:lnSpc>
                <a:spcPts val="2749"/>
              </a:lnSpc>
            </a:pPr>
            <a:r>
              <a:rPr lang="en-US" sz="2499">
                <a:solidFill>
                  <a:srgbClr val="FA643F"/>
                </a:solidFill>
                <a:latin typeface="Public Sans"/>
              </a:rPr>
              <a:t>28</a:t>
            </a:r>
          </a:p>
        </p:txBody>
      </p:sp>
      <p:sp>
        <p:nvSpPr>
          <p:cNvPr id="5" name="TextBox 5"/>
          <p:cNvSpPr txBox="1"/>
          <p:nvPr/>
        </p:nvSpPr>
        <p:spPr>
          <a:xfrm>
            <a:off x="10499271" y="7153398"/>
            <a:ext cx="6760029" cy="1172690"/>
          </a:xfrm>
          <a:prstGeom prst="rect">
            <a:avLst/>
          </a:prstGeom>
        </p:spPr>
        <p:txBody>
          <a:bodyPr lIns="0" tIns="0" rIns="0" bIns="0" rtlCol="0" anchor="t">
            <a:spAutoFit/>
          </a:bodyPr>
          <a:lstStyle/>
          <a:p>
            <a:pPr algn="ctr">
              <a:lnSpc>
                <a:spcPts val="4663"/>
              </a:lnSpc>
              <a:spcBef>
                <a:spcPct val="0"/>
              </a:spcBef>
            </a:pPr>
            <a:r>
              <a:rPr lang="en-US" sz="3331">
                <a:solidFill>
                  <a:srgbClr val="000000"/>
                </a:solidFill>
                <a:latin typeface="Public Sans"/>
              </a:rPr>
              <a:t>Eğitim süresine dayalı performans değerlendirmesi</a:t>
            </a:r>
          </a:p>
        </p:txBody>
      </p:sp>
      <p:sp>
        <p:nvSpPr>
          <p:cNvPr id="6" name="TextBox 6"/>
          <p:cNvSpPr txBox="1"/>
          <p:nvPr/>
        </p:nvSpPr>
        <p:spPr>
          <a:xfrm>
            <a:off x="1797085" y="7153398"/>
            <a:ext cx="6041571" cy="1172690"/>
          </a:xfrm>
          <a:prstGeom prst="rect">
            <a:avLst/>
          </a:prstGeom>
        </p:spPr>
        <p:txBody>
          <a:bodyPr lIns="0" tIns="0" rIns="0" bIns="0" rtlCol="0" anchor="t">
            <a:spAutoFit/>
          </a:bodyPr>
          <a:lstStyle/>
          <a:p>
            <a:pPr algn="ctr">
              <a:lnSpc>
                <a:spcPts val="4663"/>
              </a:lnSpc>
              <a:spcBef>
                <a:spcPct val="0"/>
              </a:spcBef>
            </a:pPr>
            <a:r>
              <a:rPr lang="en-US" sz="3331">
                <a:solidFill>
                  <a:srgbClr val="000000"/>
                </a:solidFill>
                <a:latin typeface="Public Sans"/>
              </a:rPr>
              <a:t>Eğitim ve test kaybına dayalı performans değerlendirmeleri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29104"/>
            <a:ext cx="596473" cy="365125"/>
          </a:xfrm>
          <a:prstGeom prst="rect">
            <a:avLst/>
          </a:prstGeom>
        </p:spPr>
        <p:txBody>
          <a:bodyPr lIns="0" tIns="0" rIns="0" bIns="0" rtlCol="0" anchor="t">
            <a:spAutoFit/>
          </a:bodyPr>
          <a:lstStyle/>
          <a:p>
            <a:pPr>
              <a:lnSpc>
                <a:spcPts val="2749"/>
              </a:lnSpc>
            </a:pPr>
            <a:r>
              <a:rPr lang="en-US" sz="2499">
                <a:solidFill>
                  <a:srgbClr val="FA643F"/>
                </a:solidFill>
                <a:latin typeface="Public Sans"/>
              </a:rPr>
              <a:t>29</a:t>
            </a:r>
          </a:p>
        </p:txBody>
      </p:sp>
      <p:sp>
        <p:nvSpPr>
          <p:cNvPr id="3" name="TextBox 3"/>
          <p:cNvSpPr txBox="1"/>
          <p:nvPr/>
        </p:nvSpPr>
        <p:spPr>
          <a:xfrm>
            <a:off x="1028700" y="3529938"/>
            <a:ext cx="16230600" cy="4715991"/>
          </a:xfrm>
          <a:prstGeom prst="rect">
            <a:avLst/>
          </a:prstGeom>
        </p:spPr>
        <p:txBody>
          <a:bodyPr lIns="0" tIns="0" rIns="0" bIns="0" rtlCol="0" anchor="t">
            <a:spAutoFit/>
          </a:bodyPr>
          <a:lstStyle/>
          <a:p>
            <a:pPr>
              <a:lnSpc>
                <a:spcPts val="4663"/>
              </a:lnSpc>
            </a:pPr>
            <a:r>
              <a:rPr lang="en-US" sz="3331">
                <a:solidFill>
                  <a:srgbClr val="000000"/>
                </a:solidFill>
                <a:latin typeface="Public Sans"/>
              </a:rPr>
              <a:t>Önerilen karga arama modelinin, CNN parametrelerinin ayarlanmasında son teknoloji doğadan ilham alan algoritmalardan daha iyi performans gösterdiği görülmektedir. Elde edilen sonuçlar şu şekilde özetlenebilir:</a:t>
            </a:r>
          </a:p>
          <a:p>
            <a:pPr>
              <a:lnSpc>
                <a:spcPts val="4663"/>
              </a:lnSpc>
            </a:pPr>
            <a:endParaRPr lang="en-US" sz="3331">
              <a:solidFill>
                <a:srgbClr val="000000"/>
              </a:solidFill>
              <a:latin typeface="Public Sans"/>
            </a:endParaRPr>
          </a:p>
          <a:p>
            <a:pPr>
              <a:lnSpc>
                <a:spcPts val="4663"/>
              </a:lnSpc>
            </a:pPr>
            <a:r>
              <a:rPr lang="en-US" sz="3331">
                <a:solidFill>
                  <a:srgbClr val="000000"/>
                </a:solidFill>
                <a:latin typeface="Public Sans"/>
              </a:rPr>
              <a:t>– Önerilen CSA-CNN modeli, eğitim ve test doğruluğu ve kaybı açısından doğadan ilham alan diğer son teknoloji algoritmalardan daha iyi performans gösterdi.</a:t>
            </a:r>
          </a:p>
          <a:p>
            <a:pPr>
              <a:lnSpc>
                <a:spcPts val="4663"/>
              </a:lnSpc>
            </a:pPr>
            <a:endParaRPr lang="en-US" sz="3331">
              <a:solidFill>
                <a:srgbClr val="000000"/>
              </a:solidFill>
              <a:latin typeface="Public Sans"/>
            </a:endParaRPr>
          </a:p>
          <a:p>
            <a:pPr>
              <a:lnSpc>
                <a:spcPts val="4663"/>
              </a:lnSpc>
              <a:spcBef>
                <a:spcPct val="0"/>
              </a:spcBef>
            </a:pPr>
            <a:r>
              <a:rPr lang="en-US" sz="3331">
                <a:solidFill>
                  <a:srgbClr val="000000"/>
                </a:solidFill>
                <a:latin typeface="Public Sans"/>
              </a:rPr>
              <a:t>– Önerilen modelin eğitim süresi, dikkate alınan diğer modellerden daha azdır.</a:t>
            </a:r>
          </a:p>
        </p:txBody>
      </p:sp>
      <p:grpSp>
        <p:nvGrpSpPr>
          <p:cNvPr id="4" name="Group 4"/>
          <p:cNvGrpSpPr/>
          <p:nvPr/>
        </p:nvGrpSpPr>
        <p:grpSpPr>
          <a:xfrm>
            <a:off x="1028700" y="919579"/>
            <a:ext cx="9032924" cy="2021163"/>
            <a:chOff x="0" y="0"/>
            <a:chExt cx="12043899" cy="2694885"/>
          </a:xfrm>
        </p:grpSpPr>
        <p:sp>
          <p:nvSpPr>
            <p:cNvPr id="5" name="TextBox 5"/>
            <p:cNvSpPr txBox="1"/>
            <p:nvPr/>
          </p:nvSpPr>
          <p:spPr>
            <a:xfrm>
              <a:off x="0" y="856560"/>
              <a:ext cx="12043899" cy="18383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Sonuç</a:t>
              </a:r>
            </a:p>
          </p:txBody>
        </p:sp>
        <p:sp>
          <p:nvSpPr>
            <p:cNvPr id="6" name="TextBox 6"/>
            <p:cNvSpPr txBox="1"/>
            <p:nvPr/>
          </p:nvSpPr>
          <p:spPr>
            <a:xfrm>
              <a:off x="0" y="9525"/>
              <a:ext cx="795297" cy="490008"/>
            </a:xfrm>
            <a:prstGeom prst="rect">
              <a:avLst/>
            </a:prstGeom>
          </p:spPr>
          <p:txBody>
            <a:bodyPr lIns="0" tIns="0" rIns="0" bIns="0" rtlCol="0" anchor="t">
              <a:spAutoFit/>
            </a:bodyPr>
            <a:lstStyle/>
            <a:p>
              <a:pPr>
                <a:lnSpc>
                  <a:spcPts val="274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522839" y="0"/>
            <a:ext cx="6765161" cy="10287000"/>
          </a:xfrm>
          <a:prstGeom prst="rect">
            <a:avLst/>
          </a:prstGeom>
          <a:solidFill>
            <a:srgbClr val="F1F1F1"/>
          </a:solidFill>
        </p:spPr>
      </p:sp>
      <p:grpSp>
        <p:nvGrpSpPr>
          <p:cNvPr id="3" name="Group 3"/>
          <p:cNvGrpSpPr/>
          <p:nvPr/>
        </p:nvGrpSpPr>
        <p:grpSpPr>
          <a:xfrm>
            <a:off x="1028700" y="1751206"/>
            <a:ext cx="10370569" cy="5204055"/>
            <a:chOff x="0" y="0"/>
            <a:chExt cx="13827425" cy="6938739"/>
          </a:xfrm>
        </p:grpSpPr>
        <p:sp>
          <p:nvSpPr>
            <p:cNvPr id="4" name="TextBox 4"/>
            <p:cNvSpPr txBox="1"/>
            <p:nvPr/>
          </p:nvSpPr>
          <p:spPr>
            <a:xfrm>
              <a:off x="0" y="1328460"/>
              <a:ext cx="13827425" cy="5610279"/>
            </a:xfrm>
            <a:prstGeom prst="rect">
              <a:avLst/>
            </a:prstGeom>
          </p:spPr>
          <p:txBody>
            <a:bodyPr lIns="0" tIns="0" rIns="0" bIns="0" rtlCol="0" anchor="t">
              <a:spAutoFit/>
            </a:bodyPr>
            <a:lstStyle/>
            <a:p>
              <a:pPr>
                <a:lnSpc>
                  <a:spcPts val="16565"/>
                </a:lnSpc>
              </a:pPr>
              <a:r>
                <a:rPr lang="en-US" sz="13804">
                  <a:solidFill>
                    <a:srgbClr val="000000"/>
                  </a:solidFill>
                  <a:latin typeface="Public Sans Bold"/>
                </a:rPr>
                <a:t>CNN</a:t>
              </a:r>
            </a:p>
            <a:p>
              <a:pPr marL="0" lvl="0" indent="0">
                <a:lnSpc>
                  <a:spcPts val="16565"/>
                </a:lnSpc>
                <a:spcBef>
                  <a:spcPct val="0"/>
                </a:spcBef>
              </a:pPr>
              <a:r>
                <a:rPr lang="en-US" sz="13804">
                  <a:solidFill>
                    <a:srgbClr val="000000"/>
                  </a:solidFill>
                  <a:latin typeface="Public Sans Bold"/>
                </a:rPr>
                <a:t>Algoritması</a:t>
              </a:r>
            </a:p>
          </p:txBody>
        </p:sp>
        <p:sp>
          <p:nvSpPr>
            <p:cNvPr id="5" name="TextBox 5"/>
            <p:cNvSpPr txBox="1"/>
            <p:nvPr/>
          </p:nvSpPr>
          <p:spPr>
            <a:xfrm>
              <a:off x="0" y="19050"/>
              <a:ext cx="913069" cy="747169"/>
            </a:xfrm>
            <a:prstGeom prst="rect">
              <a:avLst/>
            </a:prstGeom>
          </p:spPr>
          <p:txBody>
            <a:bodyPr lIns="0" tIns="0" rIns="0" bIns="0" rtlCol="0" anchor="t">
              <a:spAutoFit/>
            </a:bodyPr>
            <a:lstStyle/>
            <a:p>
              <a:pPr>
                <a:lnSpc>
                  <a:spcPts val="4218"/>
                </a:lnSpc>
              </a:pPr>
              <a:r>
                <a:rPr lang="en-US" sz="3834">
                  <a:solidFill>
                    <a:srgbClr val="FA643F"/>
                  </a:solidFill>
                  <a:latin typeface="Public Sans Bold"/>
                </a:rPr>
                <a:t>03</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1028700"/>
            <a:ext cx="16230600" cy="8229600"/>
          </a:xfrm>
          <a:prstGeom prst="rect">
            <a:avLst/>
          </a:prstGeom>
          <a:solidFill>
            <a:srgbClr val="F1F1F1"/>
          </a:solidFill>
        </p:spPr>
      </p:sp>
      <p:grpSp>
        <p:nvGrpSpPr>
          <p:cNvPr id="3" name="Group 3"/>
          <p:cNvGrpSpPr/>
          <p:nvPr/>
        </p:nvGrpSpPr>
        <p:grpSpPr>
          <a:xfrm>
            <a:off x="2906841" y="3311853"/>
            <a:ext cx="12474317" cy="3663294"/>
            <a:chOff x="0" y="0"/>
            <a:chExt cx="16632423" cy="4884392"/>
          </a:xfrm>
        </p:grpSpPr>
        <p:sp>
          <p:nvSpPr>
            <p:cNvPr id="4" name="TextBox 4"/>
            <p:cNvSpPr txBox="1"/>
            <p:nvPr/>
          </p:nvSpPr>
          <p:spPr>
            <a:xfrm>
              <a:off x="10" y="1148141"/>
              <a:ext cx="16632404" cy="1838325"/>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000000"/>
                  </a:solidFill>
                  <a:latin typeface="Public Sans Bold"/>
                </a:rPr>
                <a:t>Teşekkürler!</a:t>
              </a:r>
            </a:p>
          </p:txBody>
        </p:sp>
        <p:sp>
          <p:nvSpPr>
            <p:cNvPr id="5" name="TextBox 5"/>
            <p:cNvSpPr txBox="1"/>
            <p:nvPr/>
          </p:nvSpPr>
          <p:spPr>
            <a:xfrm>
              <a:off x="7767066" y="9525"/>
              <a:ext cx="1098291" cy="490008"/>
            </a:xfrm>
            <a:prstGeom prst="rect">
              <a:avLst/>
            </a:prstGeom>
          </p:spPr>
          <p:txBody>
            <a:bodyPr lIns="0" tIns="0" rIns="0" bIns="0" rtlCol="0" anchor="t">
              <a:spAutoFit/>
            </a:bodyPr>
            <a:lstStyle/>
            <a:p>
              <a:pPr algn="ctr">
                <a:lnSpc>
                  <a:spcPts val="2749"/>
                </a:lnSpc>
              </a:pPr>
              <a:r>
                <a:rPr lang="en-US" sz="2499">
                  <a:solidFill>
                    <a:srgbClr val="FA643F"/>
                  </a:solidFill>
                  <a:latin typeface="Public Sans Bold"/>
                </a:rPr>
                <a:t>30</a:t>
              </a:r>
            </a:p>
          </p:txBody>
        </p:sp>
        <p:sp>
          <p:nvSpPr>
            <p:cNvPr id="6" name="TextBox 6"/>
            <p:cNvSpPr txBox="1"/>
            <p:nvPr/>
          </p:nvSpPr>
          <p:spPr>
            <a:xfrm>
              <a:off x="5" y="4283682"/>
              <a:ext cx="16632413" cy="600710"/>
            </a:xfrm>
            <a:prstGeom prst="rect">
              <a:avLst/>
            </a:prstGeom>
          </p:spPr>
          <p:txBody>
            <a:bodyPr lIns="0" tIns="0" rIns="0" bIns="0" rtlCol="0" anchor="t">
              <a:spAutoFit/>
            </a:bodyPr>
            <a:lstStyle/>
            <a:p>
              <a:pPr algn="ctr">
                <a:lnSpc>
                  <a:spcPts val="3779"/>
                </a:lnSpc>
              </a:pPr>
              <a:endParaRPr/>
            </a:p>
          </p:txBody>
        </p:sp>
        <p:sp>
          <p:nvSpPr>
            <p:cNvPr id="7" name="AutoShape 7"/>
            <p:cNvSpPr/>
            <p:nvPr/>
          </p:nvSpPr>
          <p:spPr>
            <a:xfrm rot="2624">
              <a:off x="7" y="3650949"/>
              <a:ext cx="16632408" cy="0"/>
            </a:xfrm>
            <a:prstGeom prst="line">
              <a:avLst/>
            </a:prstGeom>
            <a:ln w="25400" cap="flat">
              <a:solidFill>
                <a:srgbClr val="FA643F"/>
              </a:solidFill>
              <a:prstDash val="solid"/>
              <a:headEnd type="none" w="sm" len="sm"/>
              <a:tailEnd type="none" w="sm" len="sm"/>
            </a:ln>
          </p:spPr>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6658959" cy="10287000"/>
          </a:xfrm>
          <a:prstGeom prst="rect">
            <a:avLst/>
          </a:prstGeom>
          <a:solidFill>
            <a:srgbClr val="F1F1F1"/>
          </a:solidFill>
        </p:spPr>
      </p:sp>
      <p:sp>
        <p:nvSpPr>
          <p:cNvPr id="3" name="AutoShape 3"/>
          <p:cNvSpPr/>
          <p:nvPr/>
        </p:nvSpPr>
        <p:spPr>
          <a:xfrm rot="7023">
            <a:off x="824878" y="3706260"/>
            <a:ext cx="5118235" cy="0"/>
          </a:xfrm>
          <a:prstGeom prst="line">
            <a:avLst/>
          </a:prstGeom>
          <a:ln w="19050" cap="flat">
            <a:solidFill>
              <a:srgbClr val="FA643F"/>
            </a:solidFill>
            <a:prstDash val="solid"/>
            <a:headEnd type="none" w="sm" len="sm"/>
            <a:tailEnd type="none" w="sm" len="sm"/>
          </a:ln>
        </p:spPr>
      </p:sp>
      <p:sp>
        <p:nvSpPr>
          <p:cNvPr id="4" name="TextBox 4"/>
          <p:cNvSpPr txBox="1"/>
          <p:nvPr/>
        </p:nvSpPr>
        <p:spPr>
          <a:xfrm>
            <a:off x="1051881" y="1886925"/>
            <a:ext cx="4638738" cy="1066800"/>
          </a:xfrm>
          <a:prstGeom prst="rect">
            <a:avLst/>
          </a:prstGeom>
        </p:spPr>
        <p:txBody>
          <a:bodyPr lIns="0" tIns="0" rIns="0" bIns="0" rtlCol="0" anchor="t">
            <a:spAutoFit/>
          </a:bodyPr>
          <a:lstStyle/>
          <a:p>
            <a:pPr marL="0" lvl="0" indent="0" algn="ctr">
              <a:lnSpc>
                <a:spcPts val="8399"/>
              </a:lnSpc>
              <a:spcBef>
                <a:spcPct val="0"/>
              </a:spcBef>
            </a:pPr>
            <a:r>
              <a:rPr lang="en-US" sz="6999">
                <a:solidFill>
                  <a:srgbClr val="000000"/>
                </a:solidFill>
                <a:latin typeface="Public Sans Bold"/>
              </a:rPr>
              <a:t>Kaynak</a:t>
            </a:r>
          </a:p>
        </p:txBody>
      </p:sp>
      <p:sp>
        <p:nvSpPr>
          <p:cNvPr id="5" name="TextBox 5"/>
          <p:cNvSpPr txBox="1"/>
          <p:nvPr/>
        </p:nvSpPr>
        <p:spPr>
          <a:xfrm>
            <a:off x="1051881" y="1038225"/>
            <a:ext cx="796203" cy="365125"/>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31</a:t>
            </a:r>
          </a:p>
        </p:txBody>
      </p:sp>
      <p:sp>
        <p:nvSpPr>
          <p:cNvPr id="6" name="AutoShape 6"/>
          <p:cNvSpPr/>
          <p:nvPr/>
        </p:nvSpPr>
        <p:spPr>
          <a:xfrm>
            <a:off x="8305009" y="6599850"/>
            <a:ext cx="7884273" cy="0"/>
          </a:xfrm>
          <a:prstGeom prst="line">
            <a:avLst/>
          </a:prstGeom>
          <a:ln w="19050" cap="flat">
            <a:solidFill>
              <a:srgbClr val="FA643F"/>
            </a:solidFill>
            <a:prstDash val="solid"/>
            <a:headEnd type="none" w="sm" len="sm"/>
            <a:tailEnd type="none" w="sm" len="sm"/>
          </a:ln>
        </p:spPr>
      </p:sp>
      <p:sp>
        <p:nvSpPr>
          <p:cNvPr id="7" name="AutoShape 7"/>
          <p:cNvSpPr/>
          <p:nvPr/>
        </p:nvSpPr>
        <p:spPr>
          <a:xfrm>
            <a:off x="8305009" y="4948238"/>
            <a:ext cx="7884273" cy="0"/>
          </a:xfrm>
          <a:prstGeom prst="line">
            <a:avLst/>
          </a:prstGeom>
          <a:ln w="19050" cap="flat">
            <a:solidFill>
              <a:srgbClr val="FA643F"/>
            </a:solidFill>
            <a:prstDash val="solid"/>
            <a:headEnd type="none" w="sm" len="sm"/>
            <a:tailEnd type="none" w="sm" len="sm"/>
          </a:ln>
        </p:spPr>
      </p:sp>
      <p:sp>
        <p:nvSpPr>
          <p:cNvPr id="8" name="AutoShape 8"/>
          <p:cNvSpPr/>
          <p:nvPr/>
        </p:nvSpPr>
        <p:spPr>
          <a:xfrm>
            <a:off x="8305009" y="3296625"/>
            <a:ext cx="7884273" cy="0"/>
          </a:xfrm>
          <a:prstGeom prst="line">
            <a:avLst/>
          </a:prstGeom>
          <a:ln w="19050" cap="flat">
            <a:solidFill>
              <a:srgbClr val="FA643F"/>
            </a:solidFill>
            <a:prstDash val="solid"/>
            <a:headEnd type="none" w="sm" len="sm"/>
            <a:tailEnd type="none" w="sm" len="sm"/>
          </a:ln>
        </p:spPr>
      </p:sp>
      <p:sp>
        <p:nvSpPr>
          <p:cNvPr id="9" name="TextBox 9"/>
          <p:cNvSpPr txBox="1"/>
          <p:nvPr/>
        </p:nvSpPr>
        <p:spPr>
          <a:xfrm>
            <a:off x="8458694" y="2572725"/>
            <a:ext cx="7576905" cy="381000"/>
          </a:xfrm>
          <a:prstGeom prst="rect">
            <a:avLst/>
          </a:prstGeom>
        </p:spPr>
        <p:txBody>
          <a:bodyPr lIns="0" tIns="0" rIns="0" bIns="0" rtlCol="0" anchor="t">
            <a:spAutoFit/>
          </a:bodyPr>
          <a:lstStyle/>
          <a:p>
            <a:pPr marL="0" lvl="0" indent="0" algn="l">
              <a:lnSpc>
                <a:spcPts val="2999"/>
              </a:lnSpc>
              <a:spcBef>
                <a:spcPct val="0"/>
              </a:spcBef>
            </a:pPr>
            <a:r>
              <a:rPr lang="en-US" sz="2499">
                <a:solidFill>
                  <a:srgbClr val="000000"/>
                </a:solidFill>
                <a:latin typeface="Public Sans Bold"/>
              </a:rPr>
              <a:t>THIPPA REDDY GADEKALLU · MAMOUN ALAZAB</a:t>
            </a:r>
          </a:p>
        </p:txBody>
      </p:sp>
      <p:sp>
        <p:nvSpPr>
          <p:cNvPr id="10" name="TextBox 10"/>
          <p:cNvSpPr txBox="1"/>
          <p:nvPr/>
        </p:nvSpPr>
        <p:spPr>
          <a:xfrm>
            <a:off x="348096" y="4076303"/>
            <a:ext cx="6046307" cy="1801019"/>
          </a:xfrm>
          <a:prstGeom prst="rect">
            <a:avLst/>
          </a:prstGeom>
        </p:spPr>
        <p:txBody>
          <a:bodyPr lIns="0" tIns="0" rIns="0" bIns="0" rtlCol="0" anchor="t">
            <a:spAutoFit/>
          </a:bodyPr>
          <a:lstStyle/>
          <a:p>
            <a:pPr algn="ctr">
              <a:lnSpc>
                <a:spcPts val="3566"/>
              </a:lnSpc>
              <a:spcBef>
                <a:spcPct val="0"/>
              </a:spcBef>
            </a:pPr>
            <a:r>
              <a:rPr lang="en-US" sz="3242">
                <a:solidFill>
                  <a:srgbClr val="000000"/>
                </a:solidFill>
                <a:latin typeface="Public Sans Bold"/>
              </a:rPr>
              <a:t>HAND GESTURE CLASSIFICATION USING A NOVEL CNN-CROW SEARCH ALGORITHM</a:t>
            </a:r>
          </a:p>
        </p:txBody>
      </p:sp>
      <p:sp>
        <p:nvSpPr>
          <p:cNvPr id="11" name="TextBox 11"/>
          <p:cNvSpPr txBox="1"/>
          <p:nvPr/>
        </p:nvSpPr>
        <p:spPr>
          <a:xfrm>
            <a:off x="7973865" y="3954156"/>
            <a:ext cx="9088279" cy="365125"/>
          </a:xfrm>
          <a:prstGeom prst="rect">
            <a:avLst/>
          </a:prstGeom>
        </p:spPr>
        <p:txBody>
          <a:bodyPr lIns="0" tIns="0" rIns="0" bIns="0" rtlCol="0" anchor="t">
            <a:spAutoFit/>
          </a:bodyPr>
          <a:lstStyle/>
          <a:p>
            <a:pPr algn="ctr">
              <a:lnSpc>
                <a:spcPts val="2749"/>
              </a:lnSpc>
              <a:spcBef>
                <a:spcPct val="0"/>
              </a:spcBef>
            </a:pPr>
            <a:r>
              <a:rPr lang="en-US" sz="2499">
                <a:solidFill>
                  <a:srgbClr val="000000"/>
                </a:solidFill>
                <a:latin typeface="Public Sans Bold"/>
              </a:rPr>
              <a:t> RAJESH KALURI · PRAVEEN KUMAR REDDY MADDIKUNTA </a:t>
            </a:r>
          </a:p>
        </p:txBody>
      </p:sp>
      <p:sp>
        <p:nvSpPr>
          <p:cNvPr id="12" name="TextBox 12"/>
          <p:cNvSpPr txBox="1"/>
          <p:nvPr/>
        </p:nvSpPr>
        <p:spPr>
          <a:xfrm>
            <a:off x="8295263" y="5605463"/>
            <a:ext cx="7903766" cy="365125"/>
          </a:xfrm>
          <a:prstGeom prst="rect">
            <a:avLst/>
          </a:prstGeom>
        </p:spPr>
        <p:txBody>
          <a:bodyPr lIns="0" tIns="0" rIns="0" bIns="0" rtlCol="0" anchor="t">
            <a:spAutoFit/>
          </a:bodyPr>
          <a:lstStyle/>
          <a:p>
            <a:pPr algn="ctr">
              <a:lnSpc>
                <a:spcPts val="2749"/>
              </a:lnSpc>
              <a:spcBef>
                <a:spcPct val="0"/>
              </a:spcBef>
            </a:pPr>
            <a:r>
              <a:rPr lang="en-US" sz="2499">
                <a:solidFill>
                  <a:srgbClr val="000000"/>
                </a:solidFill>
                <a:latin typeface="Public Sans Bold"/>
              </a:rPr>
              <a:t>SWETA BHATTACHARYA · KURUVA LAKSHMANNA</a:t>
            </a:r>
          </a:p>
        </p:txBody>
      </p:sp>
      <p:sp>
        <p:nvSpPr>
          <p:cNvPr id="13" name="TextBox 13"/>
          <p:cNvSpPr txBox="1"/>
          <p:nvPr/>
        </p:nvSpPr>
        <p:spPr>
          <a:xfrm>
            <a:off x="11221780" y="6974114"/>
            <a:ext cx="2050733" cy="365125"/>
          </a:xfrm>
          <a:prstGeom prst="rect">
            <a:avLst/>
          </a:prstGeom>
        </p:spPr>
        <p:txBody>
          <a:bodyPr lIns="0" tIns="0" rIns="0" bIns="0" rtlCol="0" anchor="t">
            <a:spAutoFit/>
          </a:bodyPr>
          <a:lstStyle/>
          <a:p>
            <a:pPr algn="ctr">
              <a:lnSpc>
                <a:spcPts val="2749"/>
              </a:lnSpc>
              <a:spcBef>
                <a:spcPct val="0"/>
              </a:spcBef>
            </a:pPr>
            <a:r>
              <a:rPr lang="en-US" sz="2499">
                <a:solidFill>
                  <a:srgbClr val="000000"/>
                </a:solidFill>
                <a:latin typeface="Public Sans Bold"/>
              </a:rPr>
              <a:t>PARIMALA M</a:t>
            </a:r>
          </a:p>
        </p:txBody>
      </p:sp>
      <p:sp>
        <p:nvSpPr>
          <p:cNvPr id="14" name="TextBox 14"/>
          <p:cNvSpPr txBox="1"/>
          <p:nvPr/>
        </p:nvSpPr>
        <p:spPr>
          <a:xfrm>
            <a:off x="7036282" y="8909050"/>
            <a:ext cx="10421728" cy="708025"/>
          </a:xfrm>
          <a:prstGeom prst="rect">
            <a:avLst/>
          </a:prstGeom>
        </p:spPr>
        <p:txBody>
          <a:bodyPr lIns="0" tIns="0" rIns="0" bIns="0" rtlCol="0" anchor="t">
            <a:spAutoFit/>
          </a:bodyPr>
          <a:lstStyle/>
          <a:p>
            <a:pPr>
              <a:lnSpc>
                <a:spcPts val="2749"/>
              </a:lnSpc>
              <a:spcBef>
                <a:spcPct val="0"/>
              </a:spcBef>
            </a:pPr>
            <a:r>
              <a:rPr lang="en-US" sz="2499">
                <a:solidFill>
                  <a:srgbClr val="000000"/>
                </a:solidFill>
                <a:latin typeface="Public Sans"/>
              </a:rPr>
              <a:t>https://link.springer.com/content/pdf/10.1007/s40747-021-00324-x.pdf?pdf=button%20sticky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8592052" cy="3392763"/>
            <a:chOff x="0" y="0"/>
            <a:chExt cx="11456070" cy="4523685"/>
          </a:xfrm>
        </p:grpSpPr>
        <p:sp>
          <p:nvSpPr>
            <p:cNvPr id="3" name="TextBox 3"/>
            <p:cNvSpPr txBox="1"/>
            <p:nvPr/>
          </p:nvSpPr>
          <p:spPr>
            <a:xfrm>
              <a:off x="0" y="856560"/>
              <a:ext cx="11456070" cy="36671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CNN Algoritması</a:t>
              </a:r>
            </a:p>
          </p:txBody>
        </p:sp>
        <p:sp>
          <p:nvSpPr>
            <p:cNvPr id="4" name="TextBox 4"/>
            <p:cNvSpPr txBox="1"/>
            <p:nvPr/>
          </p:nvSpPr>
          <p:spPr>
            <a:xfrm>
              <a:off x="0" y="9525"/>
              <a:ext cx="756481" cy="490008"/>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04</a:t>
              </a:r>
            </a:p>
          </p:txBody>
        </p:sp>
      </p:grpSp>
      <p:sp>
        <p:nvSpPr>
          <p:cNvPr id="5" name="TextBox 5"/>
          <p:cNvSpPr txBox="1"/>
          <p:nvPr/>
        </p:nvSpPr>
        <p:spPr>
          <a:xfrm>
            <a:off x="1028700" y="5067300"/>
            <a:ext cx="16230600" cy="2353791"/>
          </a:xfrm>
          <a:prstGeom prst="rect">
            <a:avLst/>
          </a:prstGeom>
        </p:spPr>
        <p:txBody>
          <a:bodyPr lIns="0" tIns="0" rIns="0" bIns="0" rtlCol="0" anchor="t">
            <a:spAutoFit/>
          </a:bodyPr>
          <a:lstStyle/>
          <a:p>
            <a:pPr>
              <a:lnSpc>
                <a:spcPts val="4663"/>
              </a:lnSpc>
              <a:spcBef>
                <a:spcPct val="0"/>
              </a:spcBef>
            </a:pPr>
            <a:r>
              <a:rPr lang="en-US" sz="3331">
                <a:solidFill>
                  <a:srgbClr val="000000"/>
                </a:solidFill>
                <a:latin typeface="Public Sans"/>
              </a:rPr>
              <a:t>Evrişimli Sinir Ağı (CNN), görüntü analizi, veri analizi ve sınıflandırma problemleri için en popüler ağdır. Genel olarak, CNN, örüntüleri seçme veya tespit etme ve bunları anlamlandırma konusunda uzmanlaşmış bir yapay sinir ağıdır. Örüntü algılama, CNN'yi görüntü analizinde çok kullanışlı hale getirir.</a:t>
            </a:r>
          </a:p>
        </p:txBody>
      </p:sp>
      <p:sp>
        <p:nvSpPr>
          <p:cNvPr id="6" name="TextBox 6"/>
          <p:cNvSpPr txBox="1"/>
          <p:nvPr/>
        </p:nvSpPr>
        <p:spPr>
          <a:xfrm>
            <a:off x="1028700" y="7668741"/>
            <a:ext cx="16230600" cy="53340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Public Sans"/>
              </a:rPr>
              <a:t>CNN, standart bir Çok Katmanlı Algılayıcıdan (MLP) farklı, bir Yapay Sinir Ağı biçimidir.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646053" y="8240240"/>
            <a:ext cx="2323790" cy="2036121"/>
          </a:xfrm>
          <a:prstGeom prst="rect">
            <a:avLst/>
          </a:prstGeom>
          <a:solidFill>
            <a:srgbClr val="F1F1F1"/>
          </a:solidFill>
        </p:spPr>
      </p:sp>
      <p:grpSp>
        <p:nvGrpSpPr>
          <p:cNvPr id="3" name="Group 3"/>
          <p:cNvGrpSpPr/>
          <p:nvPr/>
        </p:nvGrpSpPr>
        <p:grpSpPr>
          <a:xfrm>
            <a:off x="1028700" y="1028700"/>
            <a:ext cx="7929047" cy="3471022"/>
            <a:chOff x="0" y="0"/>
            <a:chExt cx="10572062" cy="4628030"/>
          </a:xfrm>
        </p:grpSpPr>
        <p:sp>
          <p:nvSpPr>
            <p:cNvPr id="4" name="TextBox 4"/>
            <p:cNvSpPr txBox="1"/>
            <p:nvPr/>
          </p:nvSpPr>
          <p:spPr>
            <a:xfrm>
              <a:off x="0" y="960905"/>
              <a:ext cx="10572062" cy="36671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CNN Algoritması</a:t>
              </a:r>
            </a:p>
          </p:txBody>
        </p:sp>
        <p:sp>
          <p:nvSpPr>
            <p:cNvPr id="5" name="TextBox 5"/>
            <p:cNvSpPr txBox="1"/>
            <p:nvPr/>
          </p:nvSpPr>
          <p:spPr>
            <a:xfrm>
              <a:off x="0" y="19050"/>
              <a:ext cx="698107" cy="540667"/>
            </a:xfrm>
            <a:prstGeom prst="rect">
              <a:avLst/>
            </a:prstGeom>
          </p:spPr>
          <p:txBody>
            <a:bodyPr lIns="0" tIns="0" rIns="0" bIns="0" rtlCol="0" anchor="t">
              <a:spAutoFit/>
            </a:bodyPr>
            <a:lstStyle/>
            <a:p>
              <a:pPr>
                <a:lnSpc>
                  <a:spcPts val="3081"/>
                </a:lnSpc>
              </a:pPr>
              <a:r>
                <a:rPr lang="en-US" sz="2801">
                  <a:solidFill>
                    <a:srgbClr val="FA643F"/>
                  </a:solidFill>
                  <a:latin typeface="Public Sans Bold"/>
                </a:rPr>
                <a:t>05</a:t>
              </a:r>
            </a:p>
          </p:txBody>
        </p:sp>
      </p:grpSp>
      <p:sp>
        <p:nvSpPr>
          <p:cNvPr id="6" name="TextBox 6"/>
          <p:cNvSpPr txBox="1"/>
          <p:nvPr/>
        </p:nvSpPr>
        <p:spPr>
          <a:xfrm>
            <a:off x="1028700" y="5067300"/>
            <a:ext cx="12889174" cy="3258288"/>
          </a:xfrm>
          <a:prstGeom prst="rect">
            <a:avLst/>
          </a:prstGeom>
        </p:spPr>
        <p:txBody>
          <a:bodyPr lIns="0" tIns="0" rIns="0" bIns="0" rtlCol="0" anchor="t">
            <a:spAutoFit/>
          </a:bodyPr>
          <a:lstStyle/>
          <a:p>
            <a:pPr>
              <a:lnSpc>
                <a:spcPts val="5158"/>
              </a:lnSpc>
              <a:spcBef>
                <a:spcPct val="0"/>
              </a:spcBef>
            </a:pPr>
            <a:r>
              <a:rPr lang="en-US" sz="3684">
                <a:solidFill>
                  <a:srgbClr val="000000"/>
                </a:solidFill>
                <a:latin typeface="Public Sans"/>
              </a:rPr>
              <a:t>CNN, evrişim katmanları adı verilen gizli bir katmana sahiptir ve daha doğrusu bu katmanlar, her katmandaki filtre sayısını belirterek kalıpları tespit edebilmektedir. CNN'nin başka evrişimsiz katmanları vardır, ancak CNN'nin temeli evrişim katmanlarıdır.</a:t>
            </a:r>
          </a:p>
        </p:txBody>
      </p:sp>
      <p:sp>
        <p:nvSpPr>
          <p:cNvPr id="7" name="AutoShape 7"/>
          <p:cNvSpPr/>
          <p:nvPr/>
        </p:nvSpPr>
        <p:spPr>
          <a:xfrm>
            <a:off x="17259300" y="-1007421"/>
            <a:ext cx="2323790" cy="2036121"/>
          </a:xfrm>
          <a:prstGeom prst="rect">
            <a:avLst/>
          </a:prstGeom>
          <a:solidFill>
            <a:srgbClr val="F1F1F1"/>
          </a:solidFill>
        </p:spPr>
      </p:sp>
      <p:sp>
        <p:nvSpPr>
          <p:cNvPr id="8" name="AutoShape 8"/>
          <p:cNvSpPr/>
          <p:nvPr/>
        </p:nvSpPr>
        <p:spPr>
          <a:xfrm>
            <a:off x="16421410" y="1028700"/>
            <a:ext cx="837890" cy="860463"/>
          </a:xfrm>
          <a:prstGeom prst="rect">
            <a:avLst/>
          </a:prstGeom>
          <a:solidFill>
            <a:srgbClr val="F1F1F1"/>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6335486"/>
            <a:ext cx="18288000" cy="3951514"/>
          </a:xfrm>
          <a:prstGeom prst="rect">
            <a:avLst/>
          </a:prstGeom>
          <a:solidFill>
            <a:srgbClr val="F1F1F1"/>
          </a:solidFill>
        </p:spPr>
      </p:sp>
      <p:pic>
        <p:nvPicPr>
          <p:cNvPr id="3" name="Picture 3"/>
          <p:cNvPicPr>
            <a:picLocks noChangeAspect="1"/>
          </p:cNvPicPr>
          <p:nvPr/>
        </p:nvPicPr>
        <p:blipFill>
          <a:blip r:embed="rId2"/>
          <a:srcRect t="2181" b="2181"/>
          <a:stretch>
            <a:fillRect/>
          </a:stretch>
        </p:blipFill>
        <p:spPr>
          <a:xfrm>
            <a:off x="4466411" y="5803532"/>
            <a:ext cx="9355178" cy="3454768"/>
          </a:xfrm>
          <a:prstGeom prst="rect">
            <a:avLst/>
          </a:prstGeom>
        </p:spPr>
      </p:pic>
      <p:grpSp>
        <p:nvGrpSpPr>
          <p:cNvPr id="4" name="Group 4"/>
          <p:cNvGrpSpPr/>
          <p:nvPr/>
        </p:nvGrpSpPr>
        <p:grpSpPr>
          <a:xfrm>
            <a:off x="1028700" y="919579"/>
            <a:ext cx="7530695" cy="3087963"/>
            <a:chOff x="0" y="0"/>
            <a:chExt cx="10040927" cy="4117285"/>
          </a:xfrm>
        </p:grpSpPr>
        <p:sp>
          <p:nvSpPr>
            <p:cNvPr id="5" name="TextBox 5"/>
            <p:cNvSpPr txBox="1"/>
            <p:nvPr/>
          </p:nvSpPr>
          <p:spPr>
            <a:xfrm>
              <a:off x="0" y="847035"/>
              <a:ext cx="10040927" cy="3270250"/>
            </a:xfrm>
            <a:prstGeom prst="rect">
              <a:avLst/>
            </a:prstGeom>
          </p:spPr>
          <p:txBody>
            <a:bodyPr lIns="0" tIns="0" rIns="0" bIns="0" rtlCol="0" anchor="t">
              <a:spAutoFit/>
            </a:bodyPr>
            <a:lstStyle/>
            <a:p>
              <a:pPr marL="0" lvl="0" indent="0">
                <a:lnSpc>
                  <a:spcPts val="9600"/>
                </a:lnSpc>
                <a:spcBef>
                  <a:spcPct val="0"/>
                </a:spcBef>
              </a:pPr>
              <a:r>
                <a:rPr lang="en-US" sz="8000">
                  <a:solidFill>
                    <a:srgbClr val="000000"/>
                  </a:solidFill>
                  <a:latin typeface="Public Sans Bold"/>
                </a:rPr>
                <a:t>CNN Algoritması</a:t>
              </a:r>
            </a:p>
          </p:txBody>
        </p:sp>
        <p:sp>
          <p:nvSpPr>
            <p:cNvPr id="6" name="TextBox 6"/>
            <p:cNvSpPr txBox="1"/>
            <p:nvPr/>
          </p:nvSpPr>
          <p:spPr>
            <a:xfrm>
              <a:off x="0" y="9525"/>
              <a:ext cx="663035" cy="490008"/>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06</a:t>
              </a:r>
            </a:p>
          </p:txBody>
        </p:sp>
      </p:grpSp>
      <p:sp>
        <p:nvSpPr>
          <p:cNvPr id="7" name="TextBox 7"/>
          <p:cNvSpPr txBox="1"/>
          <p:nvPr/>
        </p:nvSpPr>
        <p:spPr>
          <a:xfrm>
            <a:off x="1028700" y="4084382"/>
            <a:ext cx="10312879" cy="2098064"/>
          </a:xfrm>
          <a:prstGeom prst="rect">
            <a:avLst/>
          </a:prstGeom>
        </p:spPr>
        <p:txBody>
          <a:bodyPr lIns="0" tIns="0" rIns="0" bIns="0" rtlCol="0" anchor="t">
            <a:spAutoFit/>
          </a:bodyPr>
          <a:lstStyle/>
          <a:p>
            <a:pPr>
              <a:lnSpc>
                <a:spcPts val="4127"/>
              </a:lnSpc>
            </a:pPr>
            <a:r>
              <a:rPr lang="en-US" sz="2948">
                <a:solidFill>
                  <a:srgbClr val="000000"/>
                </a:solidFill>
                <a:latin typeface="Public Sans"/>
              </a:rPr>
              <a:t>Konvolüsyon katmanlarının amacı, girdiyi almak ve ardından transform girdisini bir sonraki katmana vermektir ve bu dönüşüm, Şekil 1'de verilen bir konvolüsyon işlemidir.</a:t>
            </a:r>
          </a:p>
          <a:p>
            <a:pPr>
              <a:lnSpc>
                <a:spcPts val="4127"/>
              </a:lnSpc>
              <a:spcBef>
                <a:spcPct val="0"/>
              </a:spcBef>
            </a:pPr>
            <a:endParaRPr lang="en-US" sz="2948">
              <a:solidFill>
                <a:srgbClr val="000000"/>
              </a:solidFill>
              <a:latin typeface="Public Sans"/>
            </a:endParaRPr>
          </a:p>
        </p:txBody>
      </p:sp>
      <p:sp>
        <p:nvSpPr>
          <p:cNvPr id="8" name="TextBox 8"/>
          <p:cNvSpPr txBox="1"/>
          <p:nvPr/>
        </p:nvSpPr>
        <p:spPr>
          <a:xfrm>
            <a:off x="8763952" y="9446716"/>
            <a:ext cx="760095" cy="358775"/>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Public Sans"/>
              </a:rPr>
              <a:t>Şekil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522839" y="0"/>
            <a:ext cx="6765161" cy="10287000"/>
          </a:xfrm>
          <a:prstGeom prst="rect">
            <a:avLst/>
          </a:prstGeom>
          <a:solidFill>
            <a:srgbClr val="F1F1F1"/>
          </a:solidFill>
        </p:spPr>
      </p:sp>
      <p:grpSp>
        <p:nvGrpSpPr>
          <p:cNvPr id="3" name="Group 3"/>
          <p:cNvGrpSpPr/>
          <p:nvPr/>
        </p:nvGrpSpPr>
        <p:grpSpPr>
          <a:xfrm>
            <a:off x="1028700" y="1751206"/>
            <a:ext cx="10370569" cy="5204055"/>
            <a:chOff x="0" y="0"/>
            <a:chExt cx="13827425" cy="6938739"/>
          </a:xfrm>
        </p:grpSpPr>
        <p:sp>
          <p:nvSpPr>
            <p:cNvPr id="4" name="TextBox 4"/>
            <p:cNvSpPr txBox="1"/>
            <p:nvPr/>
          </p:nvSpPr>
          <p:spPr>
            <a:xfrm>
              <a:off x="0" y="1328460"/>
              <a:ext cx="13827425" cy="5610279"/>
            </a:xfrm>
            <a:prstGeom prst="rect">
              <a:avLst/>
            </a:prstGeom>
          </p:spPr>
          <p:txBody>
            <a:bodyPr lIns="0" tIns="0" rIns="0" bIns="0" rtlCol="0" anchor="t">
              <a:spAutoFit/>
            </a:bodyPr>
            <a:lstStyle/>
            <a:p>
              <a:pPr marL="0" lvl="0" indent="0">
                <a:lnSpc>
                  <a:spcPts val="16565"/>
                </a:lnSpc>
                <a:spcBef>
                  <a:spcPct val="0"/>
                </a:spcBef>
              </a:pPr>
              <a:r>
                <a:rPr lang="en-US" sz="13804">
                  <a:solidFill>
                    <a:srgbClr val="000000"/>
                  </a:solidFill>
                  <a:latin typeface="Public Sans Bold"/>
                </a:rPr>
                <a:t>Zero padding</a:t>
              </a:r>
            </a:p>
          </p:txBody>
        </p:sp>
        <p:sp>
          <p:nvSpPr>
            <p:cNvPr id="5" name="TextBox 5"/>
            <p:cNvSpPr txBox="1"/>
            <p:nvPr/>
          </p:nvSpPr>
          <p:spPr>
            <a:xfrm>
              <a:off x="0" y="19050"/>
              <a:ext cx="913069" cy="747169"/>
            </a:xfrm>
            <a:prstGeom prst="rect">
              <a:avLst/>
            </a:prstGeom>
          </p:spPr>
          <p:txBody>
            <a:bodyPr lIns="0" tIns="0" rIns="0" bIns="0" rtlCol="0" anchor="t">
              <a:spAutoFit/>
            </a:bodyPr>
            <a:lstStyle/>
            <a:p>
              <a:pPr>
                <a:lnSpc>
                  <a:spcPts val="4218"/>
                </a:lnSpc>
              </a:pPr>
              <a:r>
                <a:rPr lang="en-US" sz="3834">
                  <a:solidFill>
                    <a:srgbClr val="FA643F"/>
                  </a:solidFill>
                  <a:latin typeface="Public Sans Bold"/>
                </a:rPr>
                <a:t>07</a:t>
              </a:r>
            </a:p>
          </p:txBody>
        </p:sp>
      </p:grpSp>
      <p:sp>
        <p:nvSpPr>
          <p:cNvPr id="6" name="TextBox 6"/>
          <p:cNvSpPr txBox="1"/>
          <p:nvPr/>
        </p:nvSpPr>
        <p:spPr>
          <a:xfrm>
            <a:off x="1028700" y="7343741"/>
            <a:ext cx="6514102" cy="563050"/>
          </a:xfrm>
          <a:prstGeom prst="rect">
            <a:avLst/>
          </a:prstGeom>
        </p:spPr>
        <p:txBody>
          <a:bodyPr lIns="0" tIns="0" rIns="0" bIns="0" rtlCol="0" anchor="t">
            <a:spAutoFit/>
          </a:bodyPr>
          <a:lstStyle/>
          <a:p>
            <a:pPr>
              <a:lnSpc>
                <a:spcPts val="4218"/>
              </a:lnSpc>
            </a:pPr>
            <a:r>
              <a:rPr lang="en-US" sz="3834">
                <a:solidFill>
                  <a:srgbClr val="000000"/>
                </a:solidFill>
                <a:latin typeface="Public Sans Bold"/>
              </a:rPr>
              <a:t> 0 ile doldurma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7106152" cy="3392763"/>
            <a:chOff x="0" y="0"/>
            <a:chExt cx="9474870" cy="4523685"/>
          </a:xfrm>
        </p:grpSpPr>
        <p:sp>
          <p:nvSpPr>
            <p:cNvPr id="3" name="TextBox 3"/>
            <p:cNvSpPr txBox="1"/>
            <p:nvPr/>
          </p:nvSpPr>
          <p:spPr>
            <a:xfrm>
              <a:off x="0" y="856560"/>
              <a:ext cx="9474870" cy="36671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Zero padding</a:t>
              </a:r>
            </a:p>
          </p:txBody>
        </p:sp>
        <p:sp>
          <p:nvSpPr>
            <p:cNvPr id="4" name="TextBox 4"/>
            <p:cNvSpPr txBox="1"/>
            <p:nvPr/>
          </p:nvSpPr>
          <p:spPr>
            <a:xfrm>
              <a:off x="0" y="9525"/>
              <a:ext cx="625656" cy="490008"/>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08</a:t>
              </a:r>
            </a:p>
          </p:txBody>
        </p:sp>
      </p:grpSp>
      <p:sp>
        <p:nvSpPr>
          <p:cNvPr id="5" name="TextBox 5"/>
          <p:cNvSpPr txBox="1"/>
          <p:nvPr/>
        </p:nvSpPr>
        <p:spPr>
          <a:xfrm>
            <a:off x="1028700" y="4822371"/>
            <a:ext cx="16230600" cy="4125441"/>
          </a:xfrm>
          <a:prstGeom prst="rect">
            <a:avLst/>
          </a:prstGeom>
        </p:spPr>
        <p:txBody>
          <a:bodyPr lIns="0" tIns="0" rIns="0" bIns="0" rtlCol="0" anchor="t">
            <a:spAutoFit/>
          </a:bodyPr>
          <a:lstStyle/>
          <a:p>
            <a:pPr>
              <a:lnSpc>
                <a:spcPts val="4663"/>
              </a:lnSpc>
            </a:pPr>
            <a:r>
              <a:rPr lang="en-US" sz="3331">
                <a:solidFill>
                  <a:srgbClr val="000000"/>
                </a:solidFill>
                <a:latin typeface="Public Sans"/>
              </a:rPr>
              <a:t>Bir filtre girdi verilerini dönüştürdüğünde, bir matris olarak çıktı verme eğilimindedir. Bu işlem sırasında görüntünün boyutları değiştirilir.</a:t>
            </a:r>
          </a:p>
          <a:p>
            <a:pPr>
              <a:lnSpc>
                <a:spcPts val="4663"/>
              </a:lnSpc>
            </a:pPr>
            <a:endParaRPr lang="en-US" sz="3331">
              <a:solidFill>
                <a:srgbClr val="000000"/>
              </a:solidFill>
              <a:latin typeface="Public Sans"/>
            </a:endParaRPr>
          </a:p>
          <a:p>
            <a:pPr>
              <a:lnSpc>
                <a:spcPts val="4663"/>
              </a:lnSpc>
              <a:spcBef>
                <a:spcPct val="0"/>
              </a:spcBef>
            </a:pPr>
            <a:r>
              <a:rPr lang="en-US" sz="3331">
                <a:solidFill>
                  <a:srgbClr val="000000"/>
                </a:solidFill>
                <a:latin typeface="Public Sans"/>
              </a:rPr>
              <a:t>Sıfır doldurmanın ana amacı, görüntüyü gerektiği gibi ayarlamak için matrise sıfırlar eklemektir. Sıfır doldurma, öncelikle sıfır dolgulu sinyalin Ayrık Fourier Dönüşümü (DFT) dikkate alınarak yüksek enterpolasyonlu spektrumları hesaplamak için kullanılır.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919579"/>
            <a:ext cx="10437181" cy="3392763"/>
            <a:chOff x="0" y="0"/>
            <a:chExt cx="13916241" cy="4523685"/>
          </a:xfrm>
        </p:grpSpPr>
        <p:sp>
          <p:nvSpPr>
            <p:cNvPr id="3" name="TextBox 3"/>
            <p:cNvSpPr txBox="1"/>
            <p:nvPr/>
          </p:nvSpPr>
          <p:spPr>
            <a:xfrm>
              <a:off x="0" y="856560"/>
              <a:ext cx="13916241" cy="3667125"/>
            </a:xfrm>
            <a:prstGeom prst="rect">
              <a:avLst/>
            </a:prstGeom>
          </p:spPr>
          <p:txBody>
            <a:bodyPr lIns="0" tIns="0" rIns="0" bIns="0" rtlCol="0" anchor="t">
              <a:spAutoFit/>
            </a:bodyPr>
            <a:lstStyle/>
            <a:p>
              <a:pPr marL="0" lvl="0" indent="0">
                <a:lnSpc>
                  <a:spcPts val="10800"/>
                </a:lnSpc>
                <a:spcBef>
                  <a:spcPct val="0"/>
                </a:spcBef>
              </a:pPr>
              <a:r>
                <a:rPr lang="en-US" sz="9000">
                  <a:solidFill>
                    <a:srgbClr val="000000"/>
                  </a:solidFill>
                  <a:latin typeface="Public Sans Bold"/>
                </a:rPr>
                <a:t>DFT - Ayrık Fourier Dönüşümü</a:t>
              </a:r>
            </a:p>
          </p:txBody>
        </p:sp>
        <p:sp>
          <p:nvSpPr>
            <p:cNvPr id="4" name="TextBox 4"/>
            <p:cNvSpPr txBox="1"/>
            <p:nvPr/>
          </p:nvSpPr>
          <p:spPr>
            <a:xfrm>
              <a:off x="0" y="9525"/>
              <a:ext cx="918934" cy="490008"/>
            </a:xfrm>
            <a:prstGeom prst="rect">
              <a:avLst/>
            </a:prstGeom>
          </p:spPr>
          <p:txBody>
            <a:bodyPr lIns="0" tIns="0" rIns="0" bIns="0" rtlCol="0" anchor="t">
              <a:spAutoFit/>
            </a:bodyPr>
            <a:lstStyle/>
            <a:p>
              <a:pPr>
                <a:lnSpc>
                  <a:spcPts val="2749"/>
                </a:lnSpc>
              </a:pPr>
              <a:r>
                <a:rPr lang="en-US" sz="2499">
                  <a:solidFill>
                    <a:srgbClr val="FA643F"/>
                  </a:solidFill>
                  <a:latin typeface="Public Sans Bold"/>
                </a:rPr>
                <a:t>09</a:t>
              </a:r>
            </a:p>
          </p:txBody>
        </p:sp>
      </p:grpSp>
      <p:sp>
        <p:nvSpPr>
          <p:cNvPr id="5" name="TextBox 5"/>
          <p:cNvSpPr txBox="1"/>
          <p:nvPr/>
        </p:nvSpPr>
        <p:spPr>
          <a:xfrm>
            <a:off x="1028700" y="4822371"/>
            <a:ext cx="15626443" cy="2353791"/>
          </a:xfrm>
          <a:prstGeom prst="rect">
            <a:avLst/>
          </a:prstGeom>
        </p:spPr>
        <p:txBody>
          <a:bodyPr lIns="0" tIns="0" rIns="0" bIns="0" rtlCol="0" anchor="t">
            <a:spAutoFit/>
          </a:bodyPr>
          <a:lstStyle/>
          <a:p>
            <a:pPr>
              <a:lnSpc>
                <a:spcPts val="4663"/>
              </a:lnSpc>
              <a:spcBef>
                <a:spcPct val="0"/>
              </a:spcBef>
            </a:pPr>
            <a:r>
              <a:rPr lang="en-US" sz="3331">
                <a:solidFill>
                  <a:srgbClr val="000000"/>
                </a:solidFill>
                <a:latin typeface="Public Sans"/>
              </a:rPr>
              <a:t>Matematikte, ayrık Fourier dönüşümü (DFT), bir fonksiyonun eşit aralıklı örneklerinden oluşan sonlu bir diziyi, karmaşık değerli bir işlev olan ayrık zamanlı Fourier dönüşümünün (DTFT) eşit aralıklı örneklerinden oluşan aynı uzunlukta bir diziye dönüştürür.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1206</Words>
  <Application>Microsoft Office PowerPoint</Application>
  <PresentationFormat>Custom</PresentationFormat>
  <Paragraphs>122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Public Sans 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classification using a novel CNN-crow search algorithm</dc:title>
  <cp:lastModifiedBy>Arda ALHAN</cp:lastModifiedBy>
  <cp:revision>1</cp:revision>
  <dcterms:created xsi:type="dcterms:W3CDTF">2006-08-16T00:00:00Z</dcterms:created>
  <dcterms:modified xsi:type="dcterms:W3CDTF">2022-12-31T14:26:21Z</dcterms:modified>
  <dc:identifier>DAFWU0s5kQk</dc:identifier>
</cp:coreProperties>
</file>