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gipark.org.tr/en/download/article-file/1090343"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Ömer Sait Yorulmaz"/>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Ömer Sait Yorulmaz</a:t>
            </a:r>
          </a:p>
        </p:txBody>
      </p:sp>
      <p:sp>
        <p:nvSpPr>
          <p:cNvPr id="152" name="Yapay Sinir Ağları Kullanarak Kayısının Farklı Kurutma Yöntemleriyle Kurutulmasında Kuruma Hızı ve Nem Oranı Parametrelerinin Modellenmesi"/>
          <p:cNvSpPr txBox="1"/>
          <p:nvPr>
            <p:ph type="ctrTitle"/>
          </p:nvPr>
        </p:nvSpPr>
        <p:spPr>
          <a:prstGeom prst="rect">
            <a:avLst/>
          </a:prstGeom>
        </p:spPr>
        <p:txBody>
          <a:bodyPr/>
          <a:lstStyle>
            <a:lvl1pPr defTabSz="1804370">
              <a:defRPr spc="-171" sz="8584"/>
            </a:lvl1pPr>
          </a:lstStyle>
          <a:p>
            <a:pPr/>
            <a:r>
              <a:t>Yapay Sinir Ağları Kullanarak Kayısının Farklı Kurutma Yöntemleriyle Kurutulmasında Kuruma Hızı ve Nem Oranı Parametrelerinin Modellenmesi</a:t>
            </a:r>
          </a:p>
        </p:txBody>
      </p:sp>
      <p:sp>
        <p:nvSpPr>
          <p:cNvPr id="153" name="https://dergipark.org.tr/en/download/article-file/1090343"/>
          <p:cNvSpPr txBox="1"/>
          <p:nvPr>
            <p:ph type="subTitle" sz="quarter" idx="1"/>
          </p:nvPr>
        </p:nvSpPr>
        <p:spPr>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https://dergipark.org.tr/en/download/article-file/1090343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EHD ile kayısı kurutmanın modellenmesi denemelerine ilişkin YSA modellerinin performansları"/>
          <p:cNvSpPr txBox="1"/>
          <p:nvPr>
            <p:ph type="title"/>
          </p:nvPr>
        </p:nvSpPr>
        <p:spPr>
          <a:prstGeom prst="rect">
            <a:avLst/>
          </a:prstGeom>
        </p:spPr>
        <p:txBody>
          <a:bodyPr/>
          <a:lstStyle>
            <a:lvl1pPr defTabSz="1365469">
              <a:defRPr spc="-95" sz="4760"/>
            </a:lvl1pPr>
          </a:lstStyle>
          <a:p>
            <a:pPr/>
            <a:r>
              <a:t>EHD ile kayısı kurutmanın modellenmesi denemelerine ilişkin YSA modellerinin performansları</a:t>
            </a:r>
          </a:p>
        </p:txBody>
      </p:sp>
      <p:pic>
        <p:nvPicPr>
          <p:cNvPr id="177" name="IMG_2983.jpeg" descr="IMG_2983.jpeg"/>
          <p:cNvPicPr>
            <a:picLocks noChangeAspect="1"/>
          </p:cNvPicPr>
          <p:nvPr/>
        </p:nvPicPr>
        <p:blipFill>
          <a:blip r:embed="rId2">
            <a:extLst/>
          </a:blip>
          <a:stretch>
            <a:fillRect/>
          </a:stretch>
        </p:blipFill>
        <p:spPr>
          <a:xfrm>
            <a:off x="6010774" y="2364744"/>
            <a:ext cx="11456108" cy="1084394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HD yöntemi ile ise kuruma hızı ve nem için en yüksek tahmin başarıları sırasıyla 0,8762 ve 0,9979’dur."/>
          <p:cNvSpPr txBox="1"/>
          <p:nvPr>
            <p:ph type="body" idx="1"/>
          </p:nvPr>
        </p:nvSpPr>
        <p:spPr>
          <a:prstGeom prst="rect">
            <a:avLst/>
          </a:prstGeom>
        </p:spPr>
        <p:txBody>
          <a:bodyPr/>
          <a:lstStyle/>
          <a:p>
            <a:pPr/>
            <a:r>
              <a:t> EHD yöntemi ile ise kuruma hızı ve nem için en yüksek tahmin başarıları sırasıyla 0,8762 ve 0,9979’dur.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EHD-sıcak hava kombinasyonu ile kayısı kurutmanın modellenmesi denemelerine ilişkin YSA modellerinin performansları"/>
          <p:cNvSpPr txBox="1"/>
          <p:nvPr>
            <p:ph type="title"/>
          </p:nvPr>
        </p:nvSpPr>
        <p:spPr>
          <a:prstGeom prst="rect">
            <a:avLst/>
          </a:prstGeom>
        </p:spPr>
        <p:txBody>
          <a:bodyPr/>
          <a:lstStyle>
            <a:lvl1pPr defTabSz="1365469">
              <a:defRPr spc="-95" sz="4760"/>
            </a:lvl1pPr>
          </a:lstStyle>
          <a:p>
            <a:pPr/>
            <a:r>
              <a:t>EHD-sıcak hava kombinasyonu ile kayısı kurutmanın modellenmesi denemelerine ilişkin YSA modellerinin performansları</a:t>
            </a:r>
          </a:p>
        </p:txBody>
      </p:sp>
      <p:pic>
        <p:nvPicPr>
          <p:cNvPr id="182" name="IMG_2985.jpeg" descr="IMG_2985.jpeg"/>
          <p:cNvPicPr>
            <a:picLocks noChangeAspect="1"/>
          </p:cNvPicPr>
          <p:nvPr/>
        </p:nvPicPr>
        <p:blipFill>
          <a:blip r:embed="rId2">
            <a:extLst/>
          </a:blip>
          <a:stretch>
            <a:fillRect/>
          </a:stretch>
        </p:blipFill>
        <p:spPr>
          <a:xfrm>
            <a:off x="5112667" y="2470625"/>
            <a:ext cx="14158666" cy="1109635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IMG_2986.jpeg" descr="IMG_2986.jpeg"/>
          <p:cNvPicPr>
            <a:picLocks noChangeAspect="1"/>
          </p:cNvPicPr>
          <p:nvPr/>
        </p:nvPicPr>
        <p:blipFill>
          <a:blip r:embed="rId2">
            <a:extLst/>
          </a:blip>
          <a:stretch>
            <a:fillRect/>
          </a:stretch>
        </p:blipFill>
        <p:spPr>
          <a:xfrm>
            <a:off x="478274" y="2596220"/>
            <a:ext cx="23427452" cy="768992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EHD-sıcak hava kombinasyonu ile kayısı kurutmada kuruma hızı ve nem tahminine ilişkin YSA modellerinin performansları da 0,96’dan yüksek değerler olarak saptanmıştır."/>
          <p:cNvSpPr txBox="1"/>
          <p:nvPr>
            <p:ph type="body" idx="1"/>
          </p:nvPr>
        </p:nvSpPr>
        <p:spPr>
          <a:prstGeom prst="rect">
            <a:avLst/>
          </a:prstGeom>
        </p:spPr>
        <p:txBody>
          <a:bodyPr/>
          <a:lstStyle/>
          <a:p>
            <a:pPr/>
            <a:r>
              <a:t>EHD-sıcak hava kombinasyonu ile kayısı kurutmada kuruma hızı ve nem tahminine ilişkin YSA modellerinin performansları da 0,96’dan yüksek değerler olarak saptanmıştır.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onuçlar"/>
          <p:cNvSpPr txBox="1"/>
          <p:nvPr>
            <p:ph type="title"/>
          </p:nvPr>
        </p:nvSpPr>
        <p:spPr>
          <a:prstGeom prst="rect">
            <a:avLst/>
          </a:prstGeom>
        </p:spPr>
        <p:txBody>
          <a:bodyPr/>
          <a:lstStyle/>
          <a:p>
            <a:pPr/>
            <a:r>
              <a:t>Sonuçlar</a:t>
            </a:r>
          </a:p>
        </p:txBody>
      </p:sp>
      <p:sp>
        <p:nvSpPr>
          <p:cNvPr id="189" name="Bu çalışmada kayısının geleneksel olmayan elektrohidrodinamik kurutma yöntemiyle kurutulmasında kuruma hızı ve nem parametrelerinin YSA ile modellenmesi yapılmıştır. Ürün farklı voltaj seviyeleri (10 ve 20 kV), sıcaklık (40 ve 50 °C) ve hava hızı (1,5 ve"/>
          <p:cNvSpPr txBox="1"/>
          <p:nvPr>
            <p:ph type="body" idx="21"/>
          </p:nvPr>
        </p:nvSpPr>
        <p:spPr>
          <a:xfrm>
            <a:off x="1206500" y="2372962"/>
            <a:ext cx="22306292" cy="10358226"/>
          </a:xfrm>
          <a:prstGeom prst="rect">
            <a:avLst/>
          </a:prstGeom>
          <a:extLst>
            <a:ext uri="{C572A759-6A51-4108-AA02-DFA0A04FC94B}">
              <ma14:wrappingTextBoxFlag xmlns:ma14="http://schemas.microsoft.com/office/mac/drawingml/2011/main" val="1"/>
            </a:ext>
          </a:extLst>
        </p:spPr>
        <p:txBody>
          <a:bodyPr/>
          <a:lstStyle>
            <a:lvl1pPr defTabSz="619125">
              <a:defRPr sz="4125"/>
            </a:lvl1pPr>
          </a:lstStyle>
          <a:p>
            <a:pPr/>
            <a:r>
              <a:t>Bu çalışmada kayısının geleneksel olmayan elektrohidrodinamik kurutma yöntemiyle kurutulmasında kuruma hızı ve nem parametrelerinin YSA ile modellenmesi yapılmıştır. Ürün farklı voltaj seviyeleri (10 ve 20 kV), sıcaklık (40 ve 50 °C) ve hava hızı (1,5 ve 2,5 m/s) kullanılan EHD- tel, EHD-iğne ve EHD-sıcak hava kombinasyon yöntemleri ile kurutularak YSA modellemesi için gerekli veri elde edilmiştir. Farklı öğrenme algoritmaları ve transfer fonksiyonları kullanarak oluşturulan YSA modelleri eğitim verisi ile eğitilerek test verisi üzerinde tahmin performansları ortaya konulmuştur. Sıcak hava ile kurutma denemelerinde kuruma hızı ve nem oranı değerlerinin tahmini için en yüksek model başarıları sırasıyla 0,9557 ve 0,9972 olarak elde edilmiştir. EHD yöntemi ile ise kuruma hızı ve nem için en yüksek tahmin başarıları sırasıyla 0,8762 ve 0,9979’dur. EHD-sıcak hava kombinasyonu ile kayısı kurutmada kuruma hızı ve nem tahminine ilişkin YSA modellerinin performansları da 0,96’dan yüksek değerler olarak saptanmıştır. Araştırma bulguları EHD yöntemi ile tarımsal ürün kurutmanın YSA esaslı yöntemlerle modellenebilmesi bakımından umut vericidir. Gelecek çalışmalarda farklı ürünlerin geleneksel olmayan yöntemlerle kurutulmasında farklı makine öğrenmesi yöntemlerinin modelleme performanslarının ortaya konulması önerilmektedir.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Öner  Sait Yorulmaz"/>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Öner  Sait Yorulmaz</a:t>
            </a:r>
          </a:p>
        </p:txBody>
      </p:sp>
      <p:sp>
        <p:nvSpPr>
          <p:cNvPr id="192" name="Dinlediğiniz için teşekkürler."/>
          <p:cNvSpPr txBox="1"/>
          <p:nvPr>
            <p:ph type="body" sz="half" idx="1"/>
          </p:nvPr>
        </p:nvSpPr>
        <p:spPr>
          <a:prstGeom prst="rect">
            <a:avLst/>
          </a:prstGeom>
        </p:spPr>
        <p:txBody>
          <a:bodyPr/>
          <a:lstStyle/>
          <a:p>
            <a:pPr/>
            <a:r>
              <a:t>Dinlediğiniz için teşekkürler.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Özet"/>
          <p:cNvSpPr txBox="1"/>
          <p:nvPr>
            <p:ph type="title"/>
          </p:nvPr>
        </p:nvSpPr>
        <p:spPr>
          <a:prstGeom prst="rect">
            <a:avLst/>
          </a:prstGeom>
        </p:spPr>
        <p:txBody>
          <a:bodyPr/>
          <a:lstStyle/>
          <a:p>
            <a:pPr/>
            <a:r>
              <a:t>Özet</a:t>
            </a:r>
          </a:p>
        </p:txBody>
      </p:sp>
      <p:sp>
        <p:nvSpPr>
          <p:cNvPr id="156" name="Bu çalışmada geleneksel (sıcak hava ile), elektrohidrodinamik (EHD) ve EHD-sıcak hava kombinasyonu kurutma yöntemleriyle kurutulan kayısının farklı kurutma parametrelerinin kuruma hızı ve ürünün nem oranı üzerine etkilerinin YSA ile modellenmesi amaçlanm"/>
          <p:cNvSpPr txBox="1"/>
          <p:nvPr>
            <p:ph type="body" idx="21"/>
          </p:nvPr>
        </p:nvSpPr>
        <p:spPr>
          <a:xfrm>
            <a:off x="1206500" y="2372962"/>
            <a:ext cx="21226451" cy="7532317"/>
          </a:xfrm>
          <a:prstGeom prst="rect">
            <a:avLst/>
          </a:prstGeom>
          <a:extLst>
            <a:ext uri="{C572A759-6A51-4108-AA02-DFA0A04FC94B}">
              <ma14:wrappingTextBoxFlag xmlns:ma14="http://schemas.microsoft.com/office/mac/drawingml/2011/main" val="1"/>
            </a:ext>
          </a:extLst>
        </p:spPr>
        <p:txBody>
          <a:bodyPr/>
          <a:lstStyle>
            <a:lvl1pPr defTabSz="676909">
              <a:defRPr sz="4510"/>
            </a:lvl1pPr>
          </a:lstStyle>
          <a:p>
            <a:pPr/>
            <a:r>
              <a:t>Bu çalışmada geleneksel (sıcak hava ile), elektrohidrodinamik (EHD) ve EHD-sıcak hava kombinasyonu kurutma yöntemleriyle kurutulan kayısının farklı kurutma parametrelerinin kuruma hızı ve ürünün nem oranı üzerine etkilerinin YSA ile modellenmesi amaçlanmıştır. Farklı transfer fonksiyonları ve öğrenme algoritmaları denenerek her bir kurutma yöntemi için en iyi model performansını veren YSA tespit edilmiştir. EHD-sıcak hava kombinasyonu ile kayısı kurutmada kuruma hızı ve nem oranı tahminine ilişkin YSA modellerinin test verisi üzerindeki belirtme katsayıları 0,96’dan yüksek değerler olarak saptanmıştır. Araştırma bulguları EHD yöntemi ile tarımsal ürün kurutmanın YSA esaslı yöntemlerle modellenebileceğini göstermiştir.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Materyal ve Yöntem"/>
          <p:cNvSpPr txBox="1"/>
          <p:nvPr>
            <p:ph type="title"/>
          </p:nvPr>
        </p:nvSpPr>
        <p:spPr>
          <a:prstGeom prst="rect">
            <a:avLst/>
          </a:prstGeom>
        </p:spPr>
        <p:txBody>
          <a:bodyPr/>
          <a:lstStyle/>
          <a:p>
            <a:pPr/>
            <a:r>
              <a:t>Materyal ve Yöntem</a:t>
            </a:r>
          </a:p>
        </p:txBody>
      </p:sp>
      <p:sp>
        <p:nvSpPr>
          <p:cNvPr id="159" name="Deneylerde kullanılan Hacıhaliloğlu çeşit kayısı örnekleri yerel marketten alınmış ve deneylerin sonuna kadar 4  0.5 °C sıcaklık koşullarında tutulmuştur. Örneklerin başlangıçtaki nem içeriği bir etüv (Electromag, Türkiye) kullanılarak kuru bazda (k.b.)"/>
          <p:cNvSpPr txBox="1"/>
          <p:nvPr>
            <p:ph type="body" idx="21"/>
          </p:nvPr>
        </p:nvSpPr>
        <p:spPr>
          <a:xfrm>
            <a:off x="1206500" y="2372962"/>
            <a:ext cx="22529543" cy="3073196"/>
          </a:xfrm>
          <a:prstGeom prst="rect">
            <a:avLst/>
          </a:prstGeom>
          <a:extLst>
            <a:ext uri="{C572A759-6A51-4108-AA02-DFA0A04FC94B}">
              <ma14:wrappingTextBoxFlag xmlns:ma14="http://schemas.microsoft.com/office/mac/drawingml/2011/main" val="1"/>
            </a:ext>
          </a:extLst>
        </p:spPr>
        <p:txBody>
          <a:bodyPr/>
          <a:lstStyle>
            <a:lvl1pPr defTabSz="701675">
              <a:defRPr sz="4675"/>
            </a:lvl1pPr>
          </a:lstStyle>
          <a:p>
            <a:pPr/>
            <a:r>
              <a:t>Deneylerde kullanılan Hacıhaliloğlu çeşit kayısı örnekleri yerel marketten alınmış ve deneylerin sonuna kadar 4  0.5 °C sıcaklık koşullarında tutulmuştur. Örneklerin başlangıçtaki nem içeriği bir etüv (Electromag, Türkiye) kullanılarak kuru bazda (k.b.) 4.81 (g su/g kuru madde) olarak belirlenmiştir.</a:t>
            </a:r>
          </a:p>
        </p:txBody>
      </p:sp>
      <p:sp>
        <p:nvSpPr>
          <p:cNvPr id="160" name="Oluşturulan YSA’ların çıktı katmanında lineer transfer fonksiyonu kullanılırken, gizli katmanda tanjant-sigmoid ve logaritmik-sigmoid transfer fonksiyonları ayrı ayrı denenmiştir. Bu transfer fonksiyonlarına ait eşitlikler aşağıda verilmiştir"/>
          <p:cNvSpPr txBox="1"/>
          <p:nvPr/>
        </p:nvSpPr>
        <p:spPr>
          <a:xfrm>
            <a:off x="1206500" y="6715438"/>
            <a:ext cx="22529543" cy="307319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726440">
              <a:defRPr b="1" sz="4840">
                <a:solidFill>
                  <a:srgbClr val="000000"/>
                </a:solidFill>
              </a:defRPr>
            </a:lvl1pPr>
          </a:lstStyle>
          <a:p>
            <a:pPr/>
            <a:r>
              <a:t>Oluşturulan YSA’ların çıktı katmanında lineer transfer fonksiyonu kullanılırken, gizli katmanda tanjant-sigmoid ve logaritmik-sigmoid transfer fonksiyonları ayrı ayrı denenmiştir. Bu transfer fonksiyonlarına ait eşitlikler aşağıda verilmiştir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arklı öğrenme algoritmaları verinin kendine özgü yapısı nedeniyle farklı tahmin performansları ortaya koyabilirler. Bu çalışmada literatürde kullanımına oldukça sık rastlanan dört tanesi…"/>
          <p:cNvSpPr txBox="1"/>
          <p:nvPr>
            <p:ph type="body" idx="1"/>
          </p:nvPr>
        </p:nvSpPr>
        <p:spPr>
          <a:xfrm>
            <a:off x="625127" y="3437452"/>
            <a:ext cx="21971001" cy="8256012"/>
          </a:xfrm>
          <a:prstGeom prst="rect">
            <a:avLst/>
          </a:prstGeom>
        </p:spPr>
        <p:txBody>
          <a:bodyPr/>
          <a:lstStyle/>
          <a:p>
            <a:pPr/>
            <a:r>
              <a:t>Farklı öğrenme algoritmaları verinin kendine özgü yapısı nedeniyle farklı tahmin performansları ortaya koyabilirler. Bu çalışmada literatürde kullanımına oldukça sık rastlanan dört tanesi</a:t>
            </a:r>
          </a:p>
          <a:p>
            <a:pPr/>
            <a:r>
              <a:t>  “Levenberg-Marquardt” (trainlm)</a:t>
            </a:r>
          </a:p>
          <a:p>
            <a:pPr/>
            <a:r>
              <a:t>“Bayesian regularization backpropagation” (trainbr)</a:t>
            </a:r>
          </a:p>
          <a:p>
            <a:pPr/>
            <a:r>
              <a:t>“Resilient Backpropagation” (trainrp)</a:t>
            </a:r>
          </a:p>
          <a:p>
            <a:pPr/>
            <a:r>
              <a:t> “Scaled Conjugate Gradient” (trainscg)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erçek ölçülen değerler ile modelin tahmini arasındaki yakınlık, regresyon için makine öğrenmesi uygulamalarında en çok kullanılan belirtme katsayısı (R2) ve hata terimleri (Hata Kareleri Ortalamasının Karekökü (RMSE) ve Ortalama Mutlak Yüzde Hata (MAPE)"/>
          <p:cNvSpPr txBox="1"/>
          <p:nvPr>
            <p:ph type="body" idx="1"/>
          </p:nvPr>
        </p:nvSpPr>
        <p:spPr>
          <a:prstGeom prst="rect">
            <a:avLst/>
          </a:prstGeom>
        </p:spPr>
        <p:txBody>
          <a:bodyPr/>
          <a:lstStyle/>
          <a:p>
            <a:pPr/>
            <a:r>
              <a:t>Gerçek ölçülen değerler ile modelin tahmini arasındaki yakınlık, regresyon için makine öğrenmesi uygulamalarında en çok kullanılan belirtme katsayısı (R2) ve hata terimleri (Hata Kareleri Ortalamasının Karekökü (RMSE) ve Ortalama Mutlak Yüzde Hata (MAPE)) ile değerlendirilmiştir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G_2980.jpeg" descr="IMG_2980.jpeg"/>
          <p:cNvPicPr>
            <a:picLocks noChangeAspect="1"/>
          </p:cNvPicPr>
          <p:nvPr/>
        </p:nvPicPr>
        <p:blipFill>
          <a:blip r:embed="rId2">
            <a:extLst/>
          </a:blip>
          <a:stretch>
            <a:fillRect/>
          </a:stretch>
        </p:blipFill>
        <p:spPr>
          <a:xfrm>
            <a:off x="2169038" y="2190819"/>
            <a:ext cx="19541475" cy="909946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Bulgular ve Tartışma"/>
          <p:cNvSpPr txBox="1"/>
          <p:nvPr>
            <p:ph type="title"/>
          </p:nvPr>
        </p:nvSpPr>
        <p:spPr>
          <a:prstGeom prst="rect">
            <a:avLst/>
          </a:prstGeom>
        </p:spPr>
        <p:txBody>
          <a:bodyPr/>
          <a:lstStyle/>
          <a:p>
            <a:pPr/>
            <a:r>
              <a:t>Bulgular ve Tartışma</a:t>
            </a:r>
          </a:p>
        </p:txBody>
      </p:sp>
      <p:sp>
        <p:nvSpPr>
          <p:cNvPr id="169" name="Sıcak hava ile kayısı kurutmanın modellenmesi denemelerine ilişkin YSA modellerinin performansları"/>
          <p:cNvSpPr txBox="1"/>
          <p:nvPr>
            <p:ph type="body" idx="21"/>
          </p:nvPr>
        </p:nvSpPr>
        <p:spPr>
          <a:xfrm>
            <a:off x="1206500" y="2372962"/>
            <a:ext cx="21702135" cy="2320469"/>
          </a:xfrm>
          <a:prstGeom prst="rect">
            <a:avLst/>
          </a:prstGeom>
          <a:extLst>
            <a:ext uri="{C572A759-6A51-4108-AA02-DFA0A04FC94B}">
              <ma14:wrappingTextBoxFlag xmlns:ma14="http://schemas.microsoft.com/office/mac/drawingml/2011/main" val="1"/>
            </a:ext>
          </a:extLst>
        </p:spPr>
        <p:txBody>
          <a:bodyPr/>
          <a:lstStyle/>
          <a:p>
            <a:pPr/>
            <a:r>
              <a:t>Sıcak hava ile kayısı kurutmanın modellenmesi denemelerine ilişkin YSA modellerinin performansları</a:t>
            </a:r>
          </a:p>
        </p:txBody>
      </p:sp>
      <p:pic>
        <p:nvPicPr>
          <p:cNvPr id="170" name="IMG_2981.jpeg" descr="IMG_2981.jpeg"/>
          <p:cNvPicPr>
            <a:picLocks noChangeAspect="1"/>
          </p:cNvPicPr>
          <p:nvPr/>
        </p:nvPicPr>
        <p:blipFill>
          <a:blip r:embed="rId2">
            <a:extLst/>
          </a:blip>
          <a:stretch>
            <a:fillRect/>
          </a:stretch>
        </p:blipFill>
        <p:spPr>
          <a:xfrm>
            <a:off x="5220466" y="4229316"/>
            <a:ext cx="13674202" cy="88377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IMG_2982.jpeg" descr="IMG_2982.jpeg"/>
          <p:cNvPicPr>
            <a:picLocks noChangeAspect="1"/>
          </p:cNvPicPr>
          <p:nvPr/>
        </p:nvPicPr>
        <p:blipFill>
          <a:blip r:embed="rId2">
            <a:extLst/>
          </a:blip>
          <a:stretch>
            <a:fillRect/>
          </a:stretch>
        </p:blipFill>
        <p:spPr>
          <a:xfrm>
            <a:off x="1499689" y="1688689"/>
            <a:ext cx="21035444" cy="101698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ıcak hava ile kurutma denemelerinde kuruma hızı ve nem oranı değerlerinin tahmini için en yüksek model başarıları sırasıyla 0,9557 ve 0,9972 olarak elde edilmiştir."/>
          <p:cNvSpPr txBox="1"/>
          <p:nvPr>
            <p:ph type="body" idx="1"/>
          </p:nvPr>
        </p:nvSpPr>
        <p:spPr>
          <a:xfrm>
            <a:off x="1206500" y="4248504"/>
            <a:ext cx="22363956" cy="8256012"/>
          </a:xfrm>
          <a:prstGeom prst="rect">
            <a:avLst/>
          </a:prstGeom>
        </p:spPr>
        <p:txBody>
          <a:bodyPr spcCol="1118197"/>
          <a:lstStyle/>
          <a:p>
            <a:pPr/>
            <a:r>
              <a:t>Sıcak hava ile kurutma denemelerinde kuruma hızı ve nem oranı değerlerinin tahmini için en yüksek model başarıları sırasıyla 0,9557 ve 0,9972 olarak elde edilmiştir.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