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276" r:id="rId2"/>
    <p:sldId id="257" r:id="rId3"/>
    <p:sldId id="258" r:id="rId4"/>
    <p:sldId id="261" r:id="rId5"/>
    <p:sldId id="277" r:id="rId6"/>
    <p:sldId id="259" r:id="rId7"/>
    <p:sldId id="263" r:id="rId8"/>
    <p:sldId id="265" r:id="rId9"/>
    <p:sldId id="275" r:id="rId10"/>
    <p:sldId id="256" r:id="rId11"/>
  </p:sldIdLst>
  <p:sldSz cx="9144000" cy="5143500" type="screen16x9"/>
  <p:notesSz cx="6858000" cy="9144000"/>
  <p:embeddedFontLst>
    <p:embeddedFont>
      <p:font typeface="Barlow SemiBold" panose="00000700000000000000" pitchFamily="2" charset="-94"/>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Commissioner" panose="020B0604020202020204" charset="0"/>
      <p:regular r:id="rId21"/>
      <p:bold r:id="rId22"/>
    </p:embeddedFont>
    <p:embeddedFont>
      <p:font typeface="Commissioner ExtraBold" charset="0"/>
      <p:bold r:id="rId23"/>
    </p:embeddedFont>
    <p:embeddedFont>
      <p:font typeface="Syne" panose="020B0604020202020204" charset="-94"/>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554AA3-663C-4D9E-8494-7ACEC9B03E6C}">
  <a:tblStyle styleId="{01554AA3-663C-4D9E-8494-7ACEC9B03E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32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710ee6ad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710ee6ad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811cd571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811cd571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710ee6ad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710ee6ad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710ee6ade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710ee6ade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73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276825" y="-338425"/>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6583825" y="4295000"/>
            <a:ext cx="3566904" cy="89128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06900" y="-259775"/>
            <a:ext cx="2531000" cy="129345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4"/>
          <p:cNvSpPr txBox="1">
            <a:spLocks noGrp="1"/>
          </p:cNvSpPr>
          <p:nvPr>
            <p:ph type="subTitle" idx="1"/>
          </p:nvPr>
        </p:nvSpPr>
        <p:spPr>
          <a:xfrm>
            <a:off x="713200" y="1525025"/>
            <a:ext cx="7717500" cy="3169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AutoNum type="arabicPeriod"/>
              <a:defRPr sz="1200"/>
            </a:lvl1pPr>
            <a:lvl2pPr lvl="1" rtl="0">
              <a:lnSpc>
                <a:spcPct val="100000"/>
              </a:lnSpc>
              <a:spcBef>
                <a:spcPts val="0"/>
              </a:spcBef>
              <a:spcAft>
                <a:spcPts val="0"/>
              </a:spcAft>
              <a:buSzPts val="1400"/>
              <a:buAutoNum type="alphaLcPeriod"/>
              <a:defRPr sz="1200"/>
            </a:lvl2pPr>
            <a:lvl3pPr lvl="2" rtl="0">
              <a:lnSpc>
                <a:spcPct val="100000"/>
              </a:lnSpc>
              <a:spcBef>
                <a:spcPts val="0"/>
              </a:spcBef>
              <a:spcAft>
                <a:spcPts val="0"/>
              </a:spcAft>
              <a:buSzPts val="1400"/>
              <a:buAutoNum type="romanLcPeriod"/>
              <a:defRPr sz="1200"/>
            </a:lvl3pPr>
            <a:lvl4pPr lvl="3" rtl="0">
              <a:lnSpc>
                <a:spcPct val="100000"/>
              </a:lnSpc>
              <a:spcBef>
                <a:spcPts val="0"/>
              </a:spcBef>
              <a:spcAft>
                <a:spcPts val="0"/>
              </a:spcAft>
              <a:buSzPts val="1400"/>
              <a:buAutoNum type="arabicPeriod"/>
              <a:defRPr sz="1200"/>
            </a:lvl4pPr>
            <a:lvl5pPr lvl="4" rtl="0">
              <a:lnSpc>
                <a:spcPct val="100000"/>
              </a:lnSpc>
              <a:spcBef>
                <a:spcPts val="0"/>
              </a:spcBef>
              <a:spcAft>
                <a:spcPts val="0"/>
              </a:spcAft>
              <a:buSzPts val="1400"/>
              <a:buAutoNum type="alphaLcPeriod"/>
              <a:defRPr sz="1200"/>
            </a:lvl5pPr>
            <a:lvl6pPr lvl="5" rtl="0">
              <a:lnSpc>
                <a:spcPct val="100000"/>
              </a:lnSpc>
              <a:spcBef>
                <a:spcPts val="0"/>
              </a:spcBef>
              <a:spcAft>
                <a:spcPts val="0"/>
              </a:spcAft>
              <a:buSzPts val="1400"/>
              <a:buAutoNum type="romanLcPeriod"/>
              <a:defRPr sz="1200"/>
            </a:lvl6pPr>
            <a:lvl7pPr lvl="6" rtl="0">
              <a:lnSpc>
                <a:spcPct val="100000"/>
              </a:lnSpc>
              <a:spcBef>
                <a:spcPts val="0"/>
              </a:spcBef>
              <a:spcAft>
                <a:spcPts val="0"/>
              </a:spcAft>
              <a:buSzPts val="1400"/>
              <a:buAutoNum type="arabicPeriod"/>
              <a:defRPr sz="1200"/>
            </a:lvl7pPr>
            <a:lvl8pPr lvl="7" rtl="0">
              <a:lnSpc>
                <a:spcPct val="100000"/>
              </a:lnSpc>
              <a:spcBef>
                <a:spcPts val="0"/>
              </a:spcBef>
              <a:spcAft>
                <a:spcPts val="0"/>
              </a:spcAft>
              <a:buSzPts val="1400"/>
              <a:buAutoNum type="alphaLcPeriod"/>
              <a:defRPr sz="1200"/>
            </a:lvl8pPr>
            <a:lvl9pPr lvl="8" rtl="0">
              <a:lnSpc>
                <a:spcPct val="100000"/>
              </a:lnSpc>
              <a:spcBef>
                <a:spcPts val="0"/>
              </a:spcBef>
              <a:spcAft>
                <a:spcPts val="0"/>
              </a:spcAft>
              <a:buSzPts val="14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rot="-5400000" flipH="1">
            <a:off x="-534003" y="-410922"/>
            <a:ext cx="2365353" cy="254074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10800000">
            <a:off x="-2149526" y="3143152"/>
            <a:ext cx="4858076" cy="312954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19300" y="339255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1037058">
            <a:off x="-168127" y="-141641"/>
            <a:ext cx="1977187" cy="52787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446975" y="1870148"/>
            <a:ext cx="4864500" cy="645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65" name="Google Shape;65;p9"/>
          <p:cNvSpPr txBox="1">
            <a:spLocks noGrp="1"/>
          </p:cNvSpPr>
          <p:nvPr>
            <p:ph type="subTitle" idx="1"/>
          </p:nvPr>
        </p:nvSpPr>
        <p:spPr>
          <a:xfrm>
            <a:off x="2444575" y="2758163"/>
            <a:ext cx="4866900" cy="1369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0"/>
        <p:cNvGrpSpPr/>
        <p:nvPr/>
      </p:nvGrpSpPr>
      <p:grpSpPr>
        <a:xfrm>
          <a:off x="0" y="0"/>
          <a:ext cx="0" cy="0"/>
          <a:chOff x="0" y="0"/>
          <a:chExt cx="0" cy="0"/>
        </a:xfrm>
      </p:grpSpPr>
      <p:sp>
        <p:nvSpPr>
          <p:cNvPr id="101" name="Google Shape;101;p15"/>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06" name="Google Shape;106;p15"/>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5"/>
        <p:cNvGrpSpPr/>
        <p:nvPr/>
      </p:nvGrpSpPr>
      <p:grpSpPr>
        <a:xfrm>
          <a:off x="0" y="0"/>
          <a:ext cx="0" cy="0"/>
          <a:chOff x="0" y="0"/>
          <a:chExt cx="0" cy="0"/>
        </a:xfrm>
      </p:grpSpPr>
      <p:sp>
        <p:nvSpPr>
          <p:cNvPr id="126" name="Google Shape;126;p18"/>
          <p:cNvSpPr/>
          <p:nvPr/>
        </p:nvSpPr>
        <p:spPr>
          <a:xfrm>
            <a:off x="576600" y="3109350"/>
            <a:ext cx="4460258" cy="22796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918840" y="4487355"/>
            <a:ext cx="946605" cy="720462"/>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445712">
            <a:off x="82197" y="-539280"/>
            <a:ext cx="3641534" cy="3508483"/>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1966325" y="1334050"/>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4942838" y="1440719"/>
            <a:ext cx="3264300" cy="4071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31" name="Google Shape;131;p18"/>
          <p:cNvSpPr txBox="1">
            <a:spLocks noGrp="1"/>
          </p:cNvSpPr>
          <p:nvPr>
            <p:ph type="subTitle" idx="1"/>
          </p:nvPr>
        </p:nvSpPr>
        <p:spPr>
          <a:xfrm>
            <a:off x="4942388" y="1936372"/>
            <a:ext cx="3265200" cy="1766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187"/>
        <p:cNvGrpSpPr/>
        <p:nvPr/>
      </p:nvGrpSpPr>
      <p:grpSpPr>
        <a:xfrm>
          <a:off x="0" y="0"/>
          <a:ext cx="0" cy="0"/>
          <a:chOff x="0" y="0"/>
          <a:chExt cx="0" cy="0"/>
        </a:xfrm>
      </p:grpSpPr>
      <p:sp>
        <p:nvSpPr>
          <p:cNvPr id="188" name="Google Shape;188;p25"/>
          <p:cNvSpPr/>
          <p:nvPr/>
        </p:nvSpPr>
        <p:spPr>
          <a:xfrm>
            <a:off x="-36275" y="-110175"/>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rot="10800000">
            <a:off x="5840450" y="3807400"/>
            <a:ext cx="3335727" cy="143875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6993300" y="473725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rot="10800000">
            <a:off x="-194050" y="-110175"/>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txBox="1">
            <a:spLocks noGrp="1"/>
          </p:cNvSpPr>
          <p:nvPr>
            <p:ph type="title"/>
          </p:nvPr>
        </p:nvSpPr>
        <p:spPr>
          <a:xfrm>
            <a:off x="1244419"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5"/>
          <p:cNvSpPr txBox="1">
            <a:spLocks noGrp="1"/>
          </p:cNvSpPr>
          <p:nvPr>
            <p:ph type="subTitle" idx="1"/>
          </p:nvPr>
        </p:nvSpPr>
        <p:spPr>
          <a:xfrm>
            <a:off x="1242319" y="1948625"/>
            <a:ext cx="2994300" cy="1055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4" name="Google Shape;194;p25"/>
          <p:cNvSpPr txBox="1">
            <a:spLocks noGrp="1"/>
          </p:cNvSpPr>
          <p:nvPr>
            <p:ph type="title" idx="2"/>
          </p:nvPr>
        </p:nvSpPr>
        <p:spPr>
          <a:xfrm>
            <a:off x="4911581" y="3203938"/>
            <a:ext cx="29901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3"/>
          </p:nvPr>
        </p:nvSpPr>
        <p:spPr>
          <a:xfrm>
            <a:off x="4911581" y="1947672"/>
            <a:ext cx="2990100" cy="1051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6" name="Google Shape;196;p25"/>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1" r:id="rId6"/>
    <p:sldLayoutId id="2147483663" r:id="rId7"/>
    <p:sldLayoutId id="2147483664" r:id="rId8"/>
    <p:sldLayoutId id="2147483671"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p>
            <a:pPr algn="ctr">
              <a:lnSpc>
                <a:spcPct val="107000"/>
              </a:lnSpc>
              <a:spcAft>
                <a:spcPts val="800"/>
              </a:spcAft>
            </a:pPr>
            <a:r>
              <a:rPr lang="tr-TR" sz="3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Makine Öğrenmesi Yöntemleri İle Firma Başarısızlığı Tahminlemesi</a:t>
            </a:r>
          </a:p>
        </p:txBody>
      </p:sp>
      <p:sp>
        <p:nvSpPr>
          <p:cNvPr id="297" name="Google Shape;297;p37"/>
          <p:cNvSpPr/>
          <p:nvPr/>
        </p:nvSpPr>
        <p:spPr>
          <a:xfrm>
            <a:off x="1597000" y="3549250"/>
            <a:ext cx="38949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dirty="0"/>
              <a:t>Hüseyin Berk Işıldak 190301006</a:t>
            </a:r>
            <a:endParaRPr dirty="0"/>
          </a:p>
        </p:txBody>
      </p:sp>
    </p:spTree>
    <p:extLst>
      <p:ext uri="{BB962C8B-B14F-4D97-AF65-F5344CB8AC3E}">
        <p14:creationId xmlns:p14="http://schemas.microsoft.com/office/powerpoint/2010/main" val="162384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37"/>
          <p:cNvSpPr/>
          <p:nvPr/>
        </p:nvSpPr>
        <p:spPr>
          <a:xfrm>
            <a:off x="2265528" y="1480781"/>
            <a:ext cx="4299045" cy="186291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3445621" y="2094818"/>
            <a:ext cx="3825044" cy="47693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sz="3200" dirty="0">
                <a:solidFill>
                  <a:srgbClr val="FF0000"/>
                </a:solidFill>
              </a:rPr>
              <a:t>Teşekkürler</a:t>
            </a:r>
            <a:endParaRPr sz="32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tr-TR" dirty="0">
                <a:solidFill>
                  <a:srgbClr val="FF0000"/>
                </a:solidFill>
              </a:rPr>
              <a:t>Çalışmanın Amacı</a:t>
            </a:r>
            <a:endParaRPr dirty="0">
              <a:solidFill>
                <a:srgbClr val="FF0000"/>
              </a:solidFill>
            </a:endParaRPr>
          </a:p>
        </p:txBody>
      </p:sp>
      <p:sp>
        <p:nvSpPr>
          <p:cNvPr id="304" name="Google Shape;304;p38"/>
          <p:cNvSpPr txBox="1">
            <a:spLocks noGrp="1"/>
          </p:cNvSpPr>
          <p:nvPr>
            <p:ph type="subTitle" idx="1"/>
          </p:nvPr>
        </p:nvSpPr>
        <p:spPr>
          <a:xfrm>
            <a:off x="713200" y="1525025"/>
            <a:ext cx="7717500" cy="3169500"/>
          </a:xfrm>
          <a:prstGeom prst="rect">
            <a:avLst/>
          </a:prstGeom>
        </p:spPr>
        <p:txBody>
          <a:bodyPr spcFirstLastPara="1" wrap="square" lIns="0" tIns="0" rIns="0" bIns="0" anchor="t" anchorCtr="0">
            <a:noAutofit/>
          </a:bodyPr>
          <a:lstStyle/>
          <a:p>
            <a:pPr marL="11430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Bu çalışmada, Erzurum ilinde 38 yıldır faaliyet gösteren bir inşaat malzemeleri toptancısı firmanın müşterisi 157 firmanın verileri kullanılarak, YSA, DVM, TBA-YSA ve TBA-DVM yöntemleri ile borçlarını ödeme ve ödememe olasılıkları firma başarısızlığı kapsamında ele alınmış ve hangi müşterilere vadeli satış yapılmasına karar verilebilmesi için firma başarısızlığı tahminlemesi gerçekleştirilmiştir.</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39"/>
          <p:cNvSpPr/>
          <p:nvPr/>
        </p:nvSpPr>
        <p:spPr>
          <a:xfrm>
            <a:off x="5640625"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9"/>
          <p:cNvSpPr/>
          <p:nvPr/>
        </p:nvSpPr>
        <p:spPr>
          <a:xfrm>
            <a:off x="1674150" y="3074764"/>
            <a:ext cx="2789400" cy="66960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9"/>
          <p:cNvSpPr/>
          <p:nvPr/>
        </p:nvSpPr>
        <p:spPr>
          <a:xfrm>
            <a:off x="1674150" y="1582474"/>
            <a:ext cx="2789400" cy="69185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51150" y="155077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48577" y="3074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748577" y="1550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tr-TR" dirty="0">
                <a:solidFill>
                  <a:srgbClr val="FF0000"/>
                </a:solidFill>
              </a:rPr>
              <a:t>Bu Çalışmada Kullanılan Yöntemler</a:t>
            </a:r>
            <a:endParaRPr dirty="0">
              <a:solidFill>
                <a:srgbClr val="FF0000"/>
              </a:solidFill>
            </a:endParaRPr>
          </a:p>
        </p:txBody>
      </p:sp>
      <p:sp>
        <p:nvSpPr>
          <p:cNvPr id="318" name="Google Shape;318;p39"/>
          <p:cNvSpPr txBox="1">
            <a:spLocks noGrp="1"/>
          </p:cNvSpPr>
          <p:nvPr>
            <p:ph type="title" idx="2"/>
          </p:nvPr>
        </p:nvSpPr>
        <p:spPr>
          <a:xfrm>
            <a:off x="1698000" y="1607750"/>
            <a:ext cx="2741700" cy="666576"/>
          </a:xfrm>
          <a:prstGeom prst="rect">
            <a:avLst/>
          </a:prstGeom>
        </p:spPr>
        <p:txBody>
          <a:bodyPr spcFirstLastPara="1" wrap="square" lIns="0" tIns="0" rIns="0" bIns="0" anchor="ctr" anchorCtr="0">
            <a:noAutofit/>
          </a:bodyPr>
          <a:lstStyle/>
          <a:p>
            <a:pPr>
              <a:lnSpc>
                <a:spcPct val="107000"/>
              </a:lnSpc>
              <a:spcAft>
                <a:spcPts val="800"/>
              </a:spcAft>
            </a:pP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Temel Bileşenler Analizi (</a:t>
            </a:r>
            <a:r>
              <a:rPr lang="tr-TR" sz="14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Principle</a:t>
            </a: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Component Analysis)</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0" name="Google Shape;320;p39"/>
          <p:cNvSpPr txBox="1">
            <a:spLocks noGrp="1"/>
          </p:cNvSpPr>
          <p:nvPr>
            <p:ph type="title" idx="3"/>
          </p:nvPr>
        </p:nvSpPr>
        <p:spPr>
          <a:xfrm>
            <a:off x="815358" y="16473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21" name="Google Shape;321;p39"/>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p>
            <a:pPr>
              <a:lnSpc>
                <a:spcPct val="107000"/>
              </a:lnSpc>
              <a:spcAft>
                <a:spcPts val="800"/>
              </a:spcAft>
            </a:pP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Yapay Sinir Ağları (</a:t>
            </a:r>
            <a:r>
              <a:rPr lang="tr-TR" sz="14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Artificial</a:t>
            </a: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tr-TR" sz="14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Neural</a:t>
            </a: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Networks)</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3" name="Google Shape;323;p39"/>
          <p:cNvSpPr txBox="1">
            <a:spLocks noGrp="1"/>
          </p:cNvSpPr>
          <p:nvPr>
            <p:ph type="title" idx="6"/>
          </p:nvPr>
        </p:nvSpPr>
        <p:spPr>
          <a:xfrm>
            <a:off x="813816" y="31728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324" name="Google Shape;324;p39"/>
          <p:cNvSpPr txBox="1">
            <a:spLocks noGrp="1"/>
          </p:cNvSpPr>
          <p:nvPr>
            <p:ph type="title" idx="7"/>
          </p:nvPr>
        </p:nvSpPr>
        <p:spPr>
          <a:xfrm>
            <a:off x="5685076" y="1511150"/>
            <a:ext cx="2745600" cy="835800"/>
          </a:xfrm>
          <a:prstGeom prst="rect">
            <a:avLst/>
          </a:prstGeom>
        </p:spPr>
        <p:txBody>
          <a:bodyPr spcFirstLastPara="1" wrap="square" lIns="0" tIns="0" rIns="0" bIns="0" anchor="ctr" anchorCtr="0">
            <a:noAutofit/>
          </a:bodyPr>
          <a:lstStyle/>
          <a:p>
            <a:pPr>
              <a:lnSpc>
                <a:spcPct val="107000"/>
              </a:lnSpc>
              <a:spcAft>
                <a:spcPts val="800"/>
              </a:spcAft>
            </a:pP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Destek Vektör Makineleri (</a:t>
            </a:r>
            <a:r>
              <a:rPr lang="tr-TR" sz="14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Support</a:t>
            </a: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tr-TR" sz="14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Vector</a:t>
            </a: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tr-TR" sz="14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Machines</a:t>
            </a:r>
            <a:r>
              <a:rPr lang="tr-TR"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6" name="Google Shape;326;p39"/>
          <p:cNvSpPr txBox="1">
            <a:spLocks noGrp="1"/>
          </p:cNvSpPr>
          <p:nvPr>
            <p:ph type="title" idx="9"/>
          </p:nvPr>
        </p:nvSpPr>
        <p:spPr>
          <a:xfrm>
            <a:off x="4829393" y="164736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4385362" y="850938"/>
            <a:ext cx="3704604" cy="3441625"/>
          </a:xfrm>
          <a:prstGeom prst="rect">
            <a:avLst/>
          </a:prstGeom>
        </p:spPr>
        <p:txBody>
          <a:bodyPr spcFirstLastPara="1" wrap="square" lIns="0" tIns="0" rIns="0" bIns="0" anchor="t" anchorCtr="0">
            <a:noAutofit/>
          </a:bodyPr>
          <a:lstStyle/>
          <a:p>
            <a:pPr>
              <a:lnSpc>
                <a:spcPct val="150000"/>
              </a:lnSpc>
              <a:spcAft>
                <a:spcPts val="800"/>
              </a:spcAft>
            </a:pPr>
            <a:r>
              <a:rPr lang="tr-TR" sz="1200" b="1" dirty="0">
                <a:solidFill>
                  <a:srgbClr val="FF0000"/>
                </a:solidFill>
                <a:effectLst/>
                <a:latin typeface="Syne" panose="020B0604020202020204" charset="-94"/>
                <a:ea typeface="Calibri" panose="020F0502020204030204" pitchFamily="34" charset="0"/>
                <a:cs typeface="Times New Roman" panose="02020603050405020304" pitchFamily="18" charset="0"/>
              </a:rPr>
              <a:t>YAPAY SİNİR AĞLARI</a:t>
            </a:r>
            <a:endParaRPr lang="tr-TR" sz="1200" dirty="0">
              <a:solidFill>
                <a:srgbClr val="FF0000"/>
              </a:solidFill>
              <a:effectLst/>
              <a:latin typeface="Syne" panose="020B0604020202020204" charset="-94"/>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YSA insan beyninin çalışma şeklinin simüle edilmesiyle bilgi işleme fonksiyonundan esinlenerek geliştirilmiştir. İlk YSA modeli 1943 yılında W.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McCulloch</a:t>
            </a:r>
            <a:r>
              <a:rPr lang="tr-TR" sz="1200" dirty="0">
                <a:effectLst/>
                <a:latin typeface="Calibri" panose="020F0502020204030204" pitchFamily="34" charset="0"/>
                <a:ea typeface="Calibri" panose="020F0502020204030204" pitchFamily="34" charset="0"/>
                <a:cs typeface="Times New Roman" panose="02020603050405020304" pitchFamily="18" charset="0"/>
              </a:rPr>
              <a:t> ve W.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Pitts</a:t>
            </a:r>
            <a:r>
              <a:rPr lang="tr-TR" sz="1200" dirty="0">
                <a:effectLst/>
                <a:latin typeface="Calibri" panose="020F0502020204030204" pitchFamily="34" charset="0"/>
                <a:ea typeface="Calibri" panose="020F0502020204030204" pitchFamily="34" charset="0"/>
                <a:cs typeface="Times New Roman" panose="02020603050405020304" pitchFamily="18" charset="0"/>
              </a:rPr>
              <a:t> tarafından sunulmuştur . 1948 yılında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Wiener</a:t>
            </a: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Cybernetics</a:t>
            </a:r>
            <a:r>
              <a:rPr lang="tr-TR" sz="1200" dirty="0">
                <a:effectLst/>
                <a:latin typeface="Calibri" panose="020F0502020204030204" pitchFamily="34" charset="0"/>
                <a:ea typeface="Calibri" panose="020F0502020204030204" pitchFamily="34" charset="0"/>
                <a:cs typeface="Times New Roman" panose="02020603050405020304" pitchFamily="18" charset="0"/>
              </a:rPr>
              <a:t>” isimli eserinde, sinirlerin işlevi ve çalışma prensiplerini, 1949’da ise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Hebb</a:t>
            </a: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Organization</a:t>
            </a:r>
            <a:r>
              <a:rPr lang="tr-TR" sz="1200" dirty="0">
                <a:effectLst/>
                <a:latin typeface="Calibri" panose="020F0502020204030204" pitchFamily="34" charset="0"/>
                <a:ea typeface="Calibri" panose="020F0502020204030204" pitchFamily="34" charset="0"/>
                <a:cs typeface="Times New Roman" panose="02020603050405020304" pitchFamily="18" charset="0"/>
              </a:rPr>
              <a:t> of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tr-TR" sz="1200" dirty="0">
                <a:effectLst/>
                <a:latin typeface="Calibri" panose="020F0502020204030204" pitchFamily="34" charset="0"/>
                <a:ea typeface="Calibri" panose="020F0502020204030204" pitchFamily="34" charset="0"/>
                <a:cs typeface="Times New Roman" panose="02020603050405020304" pitchFamily="18" charset="0"/>
              </a:rPr>
              <a:t>” isimli eserinde öğrenme ile ilgili temel teoriyi ele almıştır.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Hebb</a:t>
            </a:r>
            <a:r>
              <a:rPr lang="tr-TR" sz="1200" dirty="0">
                <a:effectLst/>
                <a:latin typeface="Calibri" panose="020F0502020204030204" pitchFamily="34" charset="0"/>
                <a:ea typeface="Calibri" panose="020F0502020204030204" pitchFamily="34" charset="0"/>
                <a:cs typeface="Times New Roman" panose="02020603050405020304" pitchFamily="18" charset="0"/>
              </a:rPr>
              <a:t> eserinde, öğrenebilen ve uyum sağlayabilen sinir ağları modeli için temel oluşturacak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Hebb</a:t>
            </a: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Kuralı”nı</a:t>
            </a:r>
            <a:r>
              <a:rPr lang="tr-TR" sz="1200" dirty="0">
                <a:effectLst/>
                <a:latin typeface="Calibri" panose="020F0502020204030204" pitchFamily="34" charset="0"/>
                <a:ea typeface="Calibri" panose="020F0502020204030204" pitchFamily="34" charset="0"/>
                <a:cs typeface="Times New Roman" panose="02020603050405020304" pitchFamily="18" charset="0"/>
              </a:rPr>
              <a:t> ortaya koymuştur . 1957 yılında ise F.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Rosenblatt’ın</a:t>
            </a:r>
            <a:r>
              <a:rPr lang="tr-TR" sz="1200" dirty="0">
                <a:effectLst/>
                <a:latin typeface="Calibri" panose="020F0502020204030204" pitchFamily="34" charset="0"/>
                <a:ea typeface="Calibri" panose="020F0502020204030204" pitchFamily="34" charset="0"/>
                <a:cs typeface="Times New Roman" panose="02020603050405020304" pitchFamily="18" charset="0"/>
              </a:rPr>
              <a:t>, insan beyninin işlevlerini modelleyebilmek amacıyla geliştirdiği tek katmanlı, eğitilebilen ve tek çıkışlı bir ağ modeli olan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Perceptron”dan</a:t>
            </a:r>
            <a:r>
              <a:rPr lang="tr-TR" sz="1200" dirty="0">
                <a:effectLst/>
                <a:latin typeface="Calibri" panose="020F0502020204030204" pitchFamily="34" charset="0"/>
                <a:ea typeface="Calibri" panose="020F0502020204030204" pitchFamily="34" charset="0"/>
                <a:cs typeface="Times New Roman" panose="02020603050405020304" pitchFamily="18" charset="0"/>
              </a:rPr>
              <a:t> sonra, YSA ile yapılan çalışmalar artış göstermiştir .</a:t>
            </a: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Metin kutusu 6">
            <a:extLst>
              <a:ext uri="{FF2B5EF4-FFF2-40B4-BE49-F238E27FC236}">
                <a16:creationId xmlns:a16="http://schemas.microsoft.com/office/drawing/2014/main" id="{8DE85BB2-7DB7-EBE4-5D53-2C897C041053}"/>
              </a:ext>
            </a:extLst>
          </p:cNvPr>
          <p:cNvSpPr txBox="1"/>
          <p:nvPr/>
        </p:nvSpPr>
        <p:spPr>
          <a:xfrm>
            <a:off x="680758" y="850937"/>
            <a:ext cx="3704604" cy="2755113"/>
          </a:xfrm>
          <a:prstGeom prst="rect">
            <a:avLst/>
          </a:prstGeom>
          <a:noFill/>
        </p:spPr>
        <p:txBody>
          <a:bodyPr wrap="square">
            <a:spAutoFit/>
          </a:bodyPr>
          <a:lstStyle/>
          <a:p>
            <a:pPr>
              <a:lnSpc>
                <a:spcPct val="107000"/>
              </a:lnSpc>
              <a:spcAft>
                <a:spcPts val="800"/>
              </a:spcAft>
            </a:pP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Temel Bileşenler Analizi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Principle</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Component Analysis)</a:t>
            </a:r>
            <a:endParaRPr lang="tr-TR"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TBA çok sayıda birbiri ile ilişkili değişkenler içeren veri setinin boyutlarını veri içerisinde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varolan</a:t>
            </a:r>
            <a:r>
              <a:rPr lang="tr-TR" sz="1200" dirty="0">
                <a:effectLst/>
                <a:latin typeface="Calibri" panose="020F0502020204030204" pitchFamily="34" charset="0"/>
                <a:ea typeface="Calibri" panose="020F0502020204030204" pitchFamily="34" charset="0"/>
                <a:cs typeface="Times New Roman" panose="02020603050405020304" pitchFamily="18" charset="0"/>
              </a:rPr>
              <a:t> değişimlerin mümkün olduğunca korunarak daha az boyuta indirgenmesini sağlar . Bu yönüyle TBA verideki gerekli öznitelikleri ortaya çıkarmada oldukça etkili bir yöntemdir. Yüksek boyutlu verilerdeki genel özellikleri bularak boyut sayısının azaltılmasını ve verinin sıkıştırılmasını sağlar. Boyut azalmasıyla bazı özellikler kaybedilebilir ama amaçlanan, bu kaybolan özelliklerin veri seti hakkında çok az bilgi içeriyor olmasıdır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2DB31B1-F1BF-4004-4332-4D7594F9089B}"/>
              </a:ext>
            </a:extLst>
          </p:cNvPr>
          <p:cNvSpPr txBox="1"/>
          <p:nvPr/>
        </p:nvSpPr>
        <p:spPr>
          <a:xfrm>
            <a:off x="1870822" y="620968"/>
            <a:ext cx="5180478" cy="3264355"/>
          </a:xfrm>
          <a:prstGeom prst="rect">
            <a:avLst/>
          </a:prstGeom>
          <a:noFill/>
        </p:spPr>
        <p:txBody>
          <a:bodyPr wrap="square">
            <a:spAutoFit/>
          </a:bodyPr>
          <a:lstStyle/>
          <a:p>
            <a:pPr>
              <a:lnSpc>
                <a:spcPct val="107000"/>
              </a:lnSpc>
              <a:spcAft>
                <a:spcPts val="800"/>
              </a:spcAft>
            </a:pP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Destek Vektör Makineleri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Support</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Vector</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Machines</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1960’larda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Vapnik</a:t>
            </a:r>
            <a:r>
              <a:rPr lang="tr-TR" sz="1200" dirty="0">
                <a:effectLst/>
                <a:latin typeface="Calibri" panose="020F0502020204030204" pitchFamily="34" charset="0"/>
                <a:ea typeface="Calibri" panose="020F0502020204030204" pitchFamily="34" charset="0"/>
                <a:cs typeface="Times New Roman" panose="02020603050405020304" pitchFamily="18" charset="0"/>
              </a:rPr>
              <a:t> tarafından teorik temelleri atılan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DVM’ler</a:t>
            </a:r>
            <a:r>
              <a:rPr lang="tr-TR" sz="1200" dirty="0">
                <a:effectLst/>
                <a:latin typeface="Calibri" panose="020F0502020204030204" pitchFamily="34" charset="0"/>
                <a:ea typeface="Calibri" panose="020F0502020204030204" pitchFamily="34" charset="0"/>
                <a:cs typeface="Times New Roman" panose="02020603050405020304" pitchFamily="18" charset="0"/>
              </a:rPr>
              <a:t>, ilk defa 1995 yılında bir sınıflandırma probleminin çözümünde kullanılmıştır.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DVM’ler</a:t>
            </a:r>
            <a:r>
              <a:rPr lang="tr-TR" sz="1200" dirty="0">
                <a:effectLst/>
                <a:latin typeface="Calibri" panose="020F0502020204030204" pitchFamily="34" charset="0"/>
                <a:ea typeface="Calibri" panose="020F0502020204030204" pitchFamily="34" charset="0"/>
                <a:cs typeface="Times New Roman" panose="02020603050405020304" pitchFamily="18" charset="0"/>
              </a:rPr>
              <a:t> en basit ifadesiyle sınıflandırma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classification</a:t>
            </a:r>
            <a:r>
              <a:rPr lang="tr-TR" sz="1200" dirty="0">
                <a:effectLst/>
                <a:latin typeface="Calibri" panose="020F0502020204030204" pitchFamily="34" charset="0"/>
                <a:ea typeface="Calibri" panose="020F0502020204030204" pitchFamily="34" charset="0"/>
                <a:cs typeface="Times New Roman" panose="02020603050405020304" pitchFamily="18" charset="0"/>
              </a:rPr>
              <a:t>) ve regresyon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regression</a:t>
            </a:r>
            <a:r>
              <a:rPr lang="tr-TR" sz="1200" dirty="0">
                <a:effectLst/>
                <a:latin typeface="Calibri" panose="020F0502020204030204" pitchFamily="34" charset="0"/>
                <a:ea typeface="Calibri" panose="020F0502020204030204" pitchFamily="34" charset="0"/>
                <a:cs typeface="Times New Roman" panose="02020603050405020304" pitchFamily="18" charset="0"/>
              </a:rPr>
              <a:t>) problemlerinin analizinde kullanılan bir öğrenen makinedir. </a:t>
            </a: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1200" dirty="0" err="1">
                <a:effectLst/>
                <a:latin typeface="Calibri" panose="020F0502020204030204" pitchFamily="34" charset="0"/>
                <a:ea typeface="Calibri" panose="020F0502020204030204" pitchFamily="34" charset="0"/>
                <a:cs typeface="Times New Roman" panose="02020603050405020304" pitchFamily="18" charset="0"/>
              </a:rPr>
              <a:t>DVM’ler</a:t>
            </a:r>
            <a:r>
              <a:rPr lang="tr-TR" sz="1200" dirty="0">
                <a:effectLst/>
                <a:latin typeface="Calibri" panose="020F0502020204030204" pitchFamily="34" charset="0"/>
                <a:ea typeface="Calibri" panose="020F0502020204030204" pitchFamily="34" charset="0"/>
                <a:cs typeface="Times New Roman" panose="02020603050405020304" pitchFamily="18" charset="0"/>
              </a:rPr>
              <a:t> esas olarak iki grup örneklem arasındaki mesafeyi maksimize eden optimum ayıraç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hiperdüzlem</a:t>
            </a: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hyperplane</a:t>
            </a:r>
            <a:r>
              <a:rPr lang="tr-TR" sz="1200" dirty="0">
                <a:effectLst/>
                <a:latin typeface="Calibri" panose="020F0502020204030204" pitchFamily="34" charset="0"/>
                <a:ea typeface="Calibri" panose="020F0502020204030204" pitchFamily="34" charset="0"/>
                <a:cs typeface="Times New Roman" panose="02020603050405020304" pitchFamily="18" charset="0"/>
              </a:rPr>
              <a:t>) ile ikili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binary</a:t>
            </a:r>
            <a:r>
              <a:rPr lang="tr-TR" sz="1200" dirty="0">
                <a:effectLst/>
                <a:latin typeface="Calibri" panose="020F0502020204030204" pitchFamily="34" charset="0"/>
                <a:ea typeface="Calibri" panose="020F0502020204030204" pitchFamily="34" charset="0"/>
                <a:cs typeface="Times New Roman" panose="02020603050405020304" pitchFamily="18" charset="0"/>
              </a:rPr>
              <a:t>) sınıflandırma yaparlar.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Hiperdüzlemin</a:t>
            </a:r>
            <a:r>
              <a:rPr lang="tr-TR" sz="1200" dirty="0">
                <a:effectLst/>
                <a:latin typeface="Calibri" panose="020F0502020204030204" pitchFamily="34" charset="0"/>
                <a:ea typeface="Calibri" panose="020F0502020204030204" pitchFamily="34" charset="0"/>
                <a:cs typeface="Times New Roman" panose="02020603050405020304" pitchFamily="18" charset="0"/>
              </a:rPr>
              <a:t> sınırlarına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margins</a:t>
            </a:r>
            <a:r>
              <a:rPr lang="tr-TR" sz="1200" dirty="0">
                <a:effectLst/>
                <a:latin typeface="Calibri" panose="020F0502020204030204" pitchFamily="34" charset="0"/>
                <a:ea typeface="Calibri" panose="020F0502020204030204" pitchFamily="34" charset="0"/>
                <a:cs typeface="Times New Roman" panose="02020603050405020304" pitchFamily="18" charset="0"/>
              </a:rPr>
              <a:t>) en yakın grup elemanlarına destek vektörleri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support</a:t>
            </a:r>
            <a:r>
              <a:rPr lang="tr-TR" sz="12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vectors</a:t>
            </a:r>
            <a:r>
              <a:rPr lang="tr-TR" sz="1200" dirty="0">
                <a:effectLst/>
                <a:latin typeface="Calibri" panose="020F0502020204030204" pitchFamily="34" charset="0"/>
                <a:ea typeface="Calibri" panose="020F0502020204030204" pitchFamily="34" charset="0"/>
                <a:cs typeface="Times New Roman" panose="02020603050405020304" pitchFamily="18" charset="0"/>
              </a:rPr>
              <a:t>) denir.</a:t>
            </a:r>
          </a:p>
          <a:p>
            <a:pPr>
              <a:lnSpc>
                <a:spcPct val="107000"/>
              </a:lnSpc>
              <a:spcAft>
                <a:spcPts val="800"/>
              </a:spcAft>
            </a:pPr>
            <a:r>
              <a:rPr lang="tr-TR" sz="1200" dirty="0" err="1">
                <a:effectLst/>
                <a:latin typeface="Calibri" panose="020F0502020204030204" pitchFamily="34" charset="0"/>
                <a:ea typeface="Calibri" panose="020F0502020204030204" pitchFamily="34" charset="0"/>
                <a:cs typeface="Times New Roman" panose="02020603050405020304" pitchFamily="18" charset="0"/>
              </a:rPr>
              <a:t>DVM’ler</a:t>
            </a:r>
            <a:r>
              <a:rPr lang="tr-TR" sz="1200" dirty="0">
                <a:effectLst/>
                <a:latin typeface="Calibri" panose="020F0502020204030204" pitchFamily="34" charset="0"/>
                <a:ea typeface="Calibri" panose="020F0502020204030204" pitchFamily="34" charset="0"/>
                <a:cs typeface="Times New Roman" panose="02020603050405020304" pitchFamily="18" charset="0"/>
              </a:rPr>
              <a:t> finans ve ekonomiden mühendislik uygulamalarına kadar pek çok farklı alanda etkin olarak kullanılmaktadır.</a:t>
            </a:r>
          </a:p>
        </p:txBody>
      </p:sp>
    </p:spTree>
    <p:extLst>
      <p:ext uri="{BB962C8B-B14F-4D97-AF65-F5344CB8AC3E}">
        <p14:creationId xmlns:p14="http://schemas.microsoft.com/office/powerpoint/2010/main" val="350465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grpSp>
        <p:nvGrpSpPr>
          <p:cNvPr id="337" name="Google Shape;337;p40"/>
          <p:cNvGrpSpPr/>
          <p:nvPr/>
        </p:nvGrpSpPr>
        <p:grpSpPr>
          <a:xfrm>
            <a:off x="6376488" y="905813"/>
            <a:ext cx="462975" cy="462556"/>
            <a:chOff x="3481708" y="3386870"/>
            <a:chExt cx="462975" cy="462556"/>
          </a:xfrm>
        </p:grpSpPr>
        <p:sp>
          <p:nvSpPr>
            <p:cNvPr id="338" name="Google Shape;338;p40"/>
            <p:cNvSpPr/>
            <p:nvPr/>
          </p:nvSpPr>
          <p:spPr>
            <a:xfrm>
              <a:off x="3531908" y="3386870"/>
              <a:ext cx="132319" cy="126905"/>
            </a:xfrm>
            <a:custGeom>
              <a:avLst/>
              <a:gdLst/>
              <a:ahLst/>
              <a:cxnLst/>
              <a:rect l="l" t="t" r="r" b="b"/>
              <a:pathLst>
                <a:path w="1882" h="1805" extrusionOk="0">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3536970" y="3608270"/>
              <a:ext cx="132319" cy="127749"/>
            </a:xfrm>
            <a:custGeom>
              <a:avLst/>
              <a:gdLst/>
              <a:ahLst/>
              <a:cxnLst/>
              <a:rect l="l" t="t" r="r" b="b"/>
              <a:pathLst>
                <a:path w="1882" h="1817" extrusionOk="0">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3760479" y="3386870"/>
              <a:ext cx="131475" cy="126905"/>
            </a:xfrm>
            <a:custGeom>
              <a:avLst/>
              <a:gdLst/>
              <a:ahLst/>
              <a:cxnLst/>
              <a:rect l="l" t="t" r="r" b="b"/>
              <a:pathLst>
                <a:path w="1870" h="1805" extrusionOk="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3757104" y="3608270"/>
              <a:ext cx="130631" cy="127749"/>
            </a:xfrm>
            <a:custGeom>
              <a:avLst/>
              <a:gdLst/>
              <a:ahLst/>
              <a:cxnLst/>
              <a:rect l="l" t="t" r="r" b="b"/>
              <a:pathLst>
                <a:path w="1858" h="1817" extrusionOk="0">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3696006" y="3549492"/>
              <a:ext cx="34380" cy="31217"/>
            </a:xfrm>
            <a:custGeom>
              <a:avLst/>
              <a:gdLst/>
              <a:ahLst/>
              <a:cxnLst/>
              <a:rect l="l" t="t" r="r" b="b"/>
              <a:pathLst>
                <a:path w="489" h="444" extrusionOk="0">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3674211" y="3466810"/>
              <a:ext cx="77901" cy="59480"/>
            </a:xfrm>
            <a:custGeom>
              <a:avLst/>
              <a:gdLst/>
              <a:ahLst/>
              <a:cxnLst/>
              <a:rect l="l" t="t" r="r" b="b"/>
              <a:pathLst>
                <a:path w="1108" h="846" extrusionOk="0">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3752112" y="3526220"/>
              <a:ext cx="72839" cy="72065"/>
            </a:xfrm>
            <a:custGeom>
              <a:avLst/>
              <a:gdLst/>
              <a:ahLst/>
              <a:cxnLst/>
              <a:rect l="l" t="t" r="r" b="b"/>
              <a:pathLst>
                <a:path w="1036" h="1025" extrusionOk="0">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3601372" y="3526220"/>
              <a:ext cx="73753" cy="72065"/>
            </a:xfrm>
            <a:custGeom>
              <a:avLst/>
              <a:gdLst/>
              <a:ahLst/>
              <a:cxnLst/>
              <a:rect l="l" t="t" r="r" b="b"/>
              <a:pathLst>
                <a:path w="1049" h="1025" extrusionOk="0">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3600528" y="3601590"/>
              <a:ext cx="224422" cy="150739"/>
            </a:xfrm>
            <a:custGeom>
              <a:avLst/>
              <a:gdLst/>
              <a:ahLst/>
              <a:cxnLst/>
              <a:rect l="l" t="t" r="r" b="b"/>
              <a:pathLst>
                <a:path w="3192" h="2144" extrusionOk="0">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3481708" y="3752260"/>
              <a:ext cx="462975" cy="97165"/>
            </a:xfrm>
            <a:custGeom>
              <a:avLst/>
              <a:gdLst/>
              <a:ahLst/>
              <a:cxnLst/>
              <a:rect l="l" t="t" r="r" b="b"/>
              <a:pathLst>
                <a:path w="6585" h="1382" extrusionOk="0">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Metin kutusu 4">
            <a:extLst>
              <a:ext uri="{FF2B5EF4-FFF2-40B4-BE49-F238E27FC236}">
                <a16:creationId xmlns:a16="http://schemas.microsoft.com/office/drawing/2014/main" id="{8F836E67-B518-13E1-3ED6-E3BAABC86A43}"/>
              </a:ext>
            </a:extLst>
          </p:cNvPr>
          <p:cNvSpPr txBox="1"/>
          <p:nvPr/>
        </p:nvSpPr>
        <p:spPr>
          <a:xfrm>
            <a:off x="1646659" y="191753"/>
            <a:ext cx="3006203" cy="3384773"/>
          </a:xfrm>
          <a:prstGeom prst="rect">
            <a:avLst/>
          </a:prstGeom>
          <a:noFill/>
        </p:spPr>
        <p:txBody>
          <a:bodyPr wrap="square">
            <a:spAutoFit/>
          </a:bodyPr>
          <a:lstStyle/>
          <a:p>
            <a:pPr>
              <a:lnSpc>
                <a:spcPct val="107000"/>
              </a:lnSpc>
              <a:spcAft>
                <a:spcPts val="800"/>
              </a:spcAft>
            </a:pPr>
            <a:r>
              <a:rPr lang="tr-TR"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Veri Seti Ve Analiz:</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Bu çalışmada kullanılan veri seti, Erzurum ilinde 38 senedir faaliyet yürüten bir inşaat malzemeleri toptancısı firmanın 157 müşterisinin 2006-2013 yılları arasındaki gerçek verileri ile oluşturulmuştur.</a:t>
            </a: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Bu bölümde, öncelikle firma başarısızlığı tahminlemesi için elde edilen veri seti tanıtılacak, daha sonra uygulanan prosedürler açıklanarak analizler gerçekleştirilecek ve elde edilen sonuçlar yorumlanacaktır. Bu çalışmada firma başarısının tahminlenmesi için önerilen metodolojinin adımları Aşağıda şematik olarak sunulmuştur.</a:t>
            </a:r>
          </a:p>
        </p:txBody>
      </p:sp>
      <p:pic>
        <p:nvPicPr>
          <p:cNvPr id="6" name="Resim 5">
            <a:extLst>
              <a:ext uri="{FF2B5EF4-FFF2-40B4-BE49-F238E27FC236}">
                <a16:creationId xmlns:a16="http://schemas.microsoft.com/office/drawing/2014/main" id="{BC46B537-2907-25C8-D75C-A76D6CF268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7093" y="672911"/>
            <a:ext cx="2719597" cy="2422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2" name="Resim 1" descr="tablo içeren bir resim&#10;&#10;Açıklama otomatik olarak oluşturuldu">
            <a:extLst>
              <a:ext uri="{FF2B5EF4-FFF2-40B4-BE49-F238E27FC236}">
                <a16:creationId xmlns:a16="http://schemas.microsoft.com/office/drawing/2014/main" id="{CA0169FE-CB7F-1583-C832-B4AFB64988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799" y="757226"/>
            <a:ext cx="2262474" cy="3629048"/>
          </a:xfrm>
          <a:prstGeom prst="rect">
            <a:avLst/>
          </a:prstGeom>
          <a:noFill/>
          <a:ln>
            <a:noFill/>
          </a:ln>
        </p:spPr>
      </p:pic>
      <p:sp>
        <p:nvSpPr>
          <p:cNvPr id="7" name="Metin kutusu 6">
            <a:extLst>
              <a:ext uri="{FF2B5EF4-FFF2-40B4-BE49-F238E27FC236}">
                <a16:creationId xmlns:a16="http://schemas.microsoft.com/office/drawing/2014/main" id="{9C78DBC4-FD2D-B485-0117-EB6DF0553447}"/>
              </a:ext>
            </a:extLst>
          </p:cNvPr>
          <p:cNvSpPr txBox="1"/>
          <p:nvPr/>
        </p:nvSpPr>
        <p:spPr>
          <a:xfrm>
            <a:off x="3526491" y="1878619"/>
            <a:ext cx="3943351" cy="1798313"/>
          </a:xfrm>
          <a:prstGeom prst="rect">
            <a:avLst/>
          </a:prstGeom>
          <a:noFill/>
        </p:spPr>
        <p:txBody>
          <a:bodyPr wrap="square">
            <a:spAutoFit/>
          </a:bodyPr>
          <a:lstStyle/>
          <a:p>
            <a:pPr>
              <a:lnSpc>
                <a:spcPct val="107000"/>
              </a:lnSpc>
              <a:spcAft>
                <a:spcPts val="800"/>
              </a:spcAft>
            </a:pPr>
            <a:r>
              <a:rPr lang="tr-TR" sz="1400" dirty="0">
                <a:effectLst/>
                <a:latin typeface="Calibri" panose="020F0502020204030204" pitchFamily="34" charset="0"/>
                <a:ea typeface="Calibri" panose="020F0502020204030204" pitchFamily="34" charset="0"/>
                <a:cs typeface="Times New Roman" panose="02020603050405020304" pitchFamily="18" charset="0"/>
              </a:rPr>
              <a:t>Çalışmanın bundan sonraki aşamasında uygulaması gerçekleştirilecek TBA-YSA ve TBA-DVM hibrit yöntemlerinde “Firma Yaşı”, “Vadesi Geçen Toplam Borç Aralığı” ve “Ortalama Sipariş Tutarı” değişkenleri esas alınarak tahminleme gerçekleştirilir.</a:t>
            </a:r>
          </a:p>
          <a:p>
            <a:pPr>
              <a:lnSpc>
                <a:spcPct val="107000"/>
              </a:lnSpc>
              <a:spcAft>
                <a:spcPts val="800"/>
              </a:spcAft>
            </a:pPr>
            <a:r>
              <a:rPr lang="tr-TR"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6"/>
          <p:cNvSpPr txBox="1">
            <a:spLocks noGrp="1"/>
          </p:cNvSpPr>
          <p:nvPr>
            <p:ph type="title"/>
          </p:nvPr>
        </p:nvSpPr>
        <p:spPr>
          <a:xfrm>
            <a:off x="2749575" y="305483"/>
            <a:ext cx="3437939" cy="522149"/>
          </a:xfrm>
          <a:prstGeom prst="rect">
            <a:avLst/>
          </a:prstGeom>
        </p:spPr>
        <p:txBody>
          <a:bodyPr spcFirstLastPara="1" wrap="square" lIns="0" tIns="0" rIns="0" bIns="0" anchor="t" anchorCtr="0">
            <a:noAutofit/>
          </a:bodyPr>
          <a:lstStyle/>
          <a:p>
            <a:pPr algn="ctr">
              <a:lnSpc>
                <a:spcPct val="107000"/>
              </a:lnSpc>
              <a:spcAft>
                <a:spcPts val="800"/>
              </a:spcAft>
            </a:pPr>
            <a:r>
              <a:rPr lang="tr-TR"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Bulgular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etin kutusu 5">
            <a:extLst>
              <a:ext uri="{FF2B5EF4-FFF2-40B4-BE49-F238E27FC236}">
                <a16:creationId xmlns:a16="http://schemas.microsoft.com/office/drawing/2014/main" id="{C034A7F1-1810-39CB-B727-4EE4C4784EB0}"/>
              </a:ext>
            </a:extLst>
          </p:cNvPr>
          <p:cNvSpPr txBox="1"/>
          <p:nvPr/>
        </p:nvSpPr>
        <p:spPr>
          <a:xfrm>
            <a:off x="4047565" y="941070"/>
            <a:ext cx="4647826" cy="3150478"/>
          </a:xfrm>
          <a:prstGeom prst="rect">
            <a:avLst/>
          </a:prstGeom>
          <a:noFill/>
        </p:spPr>
        <p:txBody>
          <a:bodyPr wrap="square">
            <a:spAutoFit/>
          </a:bodyPr>
          <a:lstStyle/>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Bu çalışmada YSA ve DVM yöntemleriyle yapılan tahminlemeler açık kaynak kodlu WEKA programı ile gerçekleştirilmiştir. Gerek YSA, gerekse DVM yöntemlerinde eğitim ve test aşamaları için çapraz geçerlilik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cross-validation</a:t>
            </a:r>
            <a:r>
              <a:rPr lang="tr-TR" sz="1200" dirty="0">
                <a:effectLst/>
                <a:latin typeface="Calibri" panose="020F0502020204030204" pitchFamily="34" charset="0"/>
                <a:ea typeface="Calibri" panose="020F0502020204030204" pitchFamily="34" charset="0"/>
                <a:cs typeface="Times New Roman" panose="02020603050405020304" pitchFamily="18" charset="0"/>
              </a:rPr>
              <a:t>) yöntemi kullanılmıştır. Bu çalışmada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çaprazgeçerlilik</a:t>
            </a:r>
            <a:r>
              <a:rPr lang="tr-TR" sz="1200" dirty="0">
                <a:effectLst/>
                <a:latin typeface="Calibri" panose="020F0502020204030204" pitchFamily="34" charset="0"/>
                <a:ea typeface="Calibri" panose="020F0502020204030204" pitchFamily="34" charset="0"/>
                <a:cs typeface="Times New Roman" panose="02020603050405020304" pitchFamily="18" charset="0"/>
              </a:rPr>
              <a:t> yöntemi kullanarak 2 model oluşturulmuştur. </a:t>
            </a: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Bu çalışmada firma başarısızlığı tahminlemesi için uygun bir makine öğrenmesi yöntemi araştırılmıştır. Bu kapsamda öncelikle Model-1 ve Model-2 için yalın YSA ve DVM yöntemlerinin tahmin başarısı değerlendirilmiştir. Her ne kadar yalın modeller ile tahmin başarıları için tatmin edici sonuçlar elde edilmiş olsa da daha iyi sonuçlar elde edilememesinin veri boyutundan kaynaklandığı değerlendirilmiş, veri seti boyutunun azaltılması ve tahmin performansının artırılması için ise TBA uygulanmıştır. TBA kullanılarak oluşturulan hibrit modellerin tahmin başarısını artırdığı gözlenmiştir. Benzer şekilde Model-1 ve Model-2 için hibrit modellerin performansları da karşılaştırılmıştır.</a:t>
            </a:r>
          </a:p>
        </p:txBody>
      </p:sp>
      <p:pic>
        <p:nvPicPr>
          <p:cNvPr id="7" name="Resim 6" descr="tablo içeren bir resim&#10;&#10;Açıklama otomatik olarak oluşturuldu">
            <a:extLst>
              <a:ext uri="{FF2B5EF4-FFF2-40B4-BE49-F238E27FC236}">
                <a16:creationId xmlns:a16="http://schemas.microsoft.com/office/drawing/2014/main" id="{0A5F7BA5-E4F8-59CC-4AE2-6A2EDE816E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8965" y="941070"/>
            <a:ext cx="2141220" cy="32613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53"/>
          <p:cNvSpPr txBox="1">
            <a:spLocks noGrp="1"/>
          </p:cNvSpPr>
          <p:nvPr>
            <p:ph type="subTitle" idx="1"/>
          </p:nvPr>
        </p:nvSpPr>
        <p:spPr>
          <a:xfrm>
            <a:off x="991717" y="1487987"/>
            <a:ext cx="7160566" cy="3084014"/>
          </a:xfrm>
          <a:prstGeom prst="rect">
            <a:avLst/>
          </a:prstGeom>
        </p:spPr>
        <p:txBody>
          <a:bodyPr spcFirstLastPara="1" wrap="square" lIns="0" tIns="0" rIns="0" bIns="0" anchor="t" anchorCtr="0">
            <a:no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200" dirty="0">
                <a:effectLst/>
                <a:latin typeface="Calibri" panose="020F0502020204030204" pitchFamily="34" charset="0"/>
                <a:ea typeface="Calibri" panose="020F0502020204030204" pitchFamily="34" charset="0"/>
                <a:cs typeface="Times New Roman" panose="02020603050405020304" pitchFamily="18" charset="0"/>
              </a:rPr>
              <a:t>Yalın YSA ve DVM yöntemleri ile gerçekleştirilen tahminlemelerde firma başarısızlığına etki eden 8 farklı değişken ve verinin eğitim ile test verisi olarak ayrılması için 2 farklı model kullanılmıştır. Yalın YSA ve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DVM’ler</a:t>
            </a:r>
            <a:r>
              <a:rPr lang="tr-TR" sz="1200" dirty="0">
                <a:effectLst/>
                <a:latin typeface="Calibri" panose="020F0502020204030204" pitchFamily="34" charset="0"/>
                <a:ea typeface="Calibri" panose="020F0502020204030204" pitchFamily="34" charset="0"/>
                <a:cs typeface="Times New Roman" panose="02020603050405020304" pitchFamily="18" charset="0"/>
              </a:rPr>
              <a:t>, model performanslarına göre karşılaştırıldığında hem Model-1, hem de Model-2 için </a:t>
            </a:r>
            <a:r>
              <a:rPr lang="tr-TR" sz="1200" dirty="0" err="1">
                <a:effectLst/>
                <a:latin typeface="Calibri" panose="020F0502020204030204" pitchFamily="34" charset="0"/>
                <a:ea typeface="Calibri" panose="020F0502020204030204" pitchFamily="34" charset="0"/>
                <a:cs typeface="Times New Roman" panose="02020603050405020304" pitchFamily="18" charset="0"/>
              </a:rPr>
              <a:t>DVM’lerden</a:t>
            </a:r>
            <a:r>
              <a:rPr lang="tr-TR" sz="1200" dirty="0">
                <a:effectLst/>
                <a:latin typeface="Calibri" panose="020F0502020204030204" pitchFamily="34" charset="0"/>
                <a:ea typeface="Calibri" panose="020F0502020204030204" pitchFamily="34" charset="0"/>
                <a:cs typeface="Times New Roman" panose="02020603050405020304" pitchFamily="18" charset="0"/>
              </a:rPr>
              <a:t> daha tatmin edici tahmin sonuçları elde edilmiştir. </a:t>
            </a:r>
          </a:p>
          <a:p>
            <a:pPr>
              <a:lnSpc>
                <a:spcPct val="107000"/>
              </a:lnSpc>
              <a:spcAft>
                <a:spcPts val="800"/>
              </a:spcAft>
            </a:pPr>
            <a:r>
              <a:rPr lang="tr-TR" sz="1200" dirty="0">
                <a:effectLst/>
                <a:latin typeface="Calibri" panose="020F0502020204030204" pitchFamily="34" charset="0"/>
                <a:ea typeface="Calibri" panose="020F0502020204030204" pitchFamily="34" charset="0"/>
                <a:cs typeface="Times New Roman" panose="02020603050405020304" pitchFamily="18" charset="0"/>
              </a:rPr>
              <a:t>Hibrit yöntemler içinse firma başarısızlığına etki eden değişkenlerin belirlenmesi ve veri setinin boyutunun ve gürültünün azaltılması için TBA ile değişken sayısı 3’e indirgenmiştir. Benzer şekilde karşılaştırma yapabilmek amacıyla bu değişkenler ile de verinin eğitim ve test verisi olarak ayrılması için aynı 2 farklı model kullanılmıştır. Model-1 ve Model-2 sonuçlarına göre hibrit modeller ile yalın modellere göre daha iyi sonuçlar elde edilmiştir. Bu sayede hibrit yöntemlerin tahmin başarısını arttırdığı tespit edilmiştir. Hibrit yöntemlerin model performanslarına göre karşılaştırıldığında ise yine hem Model-1 hem de Model-2 için TBA-DVM hibrit yöntemi ile daha tatmin edici tahmin sonuçları elde edilmiştir.</a:t>
            </a:r>
          </a:p>
        </p:txBody>
      </p:sp>
      <p:sp>
        <p:nvSpPr>
          <p:cNvPr id="5" name="Google Shape;403;p46">
            <a:extLst>
              <a:ext uri="{FF2B5EF4-FFF2-40B4-BE49-F238E27FC236}">
                <a16:creationId xmlns:a16="http://schemas.microsoft.com/office/drawing/2014/main" id="{59BFAD97-A654-498D-BF19-9F077E991CDE}"/>
              </a:ext>
            </a:extLst>
          </p:cNvPr>
          <p:cNvSpPr txBox="1">
            <a:spLocks noGrp="1"/>
          </p:cNvSpPr>
          <p:nvPr>
            <p:ph type="title"/>
          </p:nvPr>
        </p:nvSpPr>
        <p:spPr>
          <a:xfrm>
            <a:off x="3467758" y="759346"/>
            <a:ext cx="2208484" cy="26852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tr-TR" sz="2800" dirty="0">
                <a:solidFill>
                  <a:srgbClr val="FF0000"/>
                </a:solidFill>
              </a:rPr>
              <a:t>SONUÇ</a:t>
            </a:r>
          </a:p>
        </p:txBody>
      </p:sp>
    </p:spTree>
    <p:extLst>
      <p:ext uri="{BB962C8B-B14F-4D97-AF65-F5344CB8AC3E}">
        <p14:creationId xmlns:p14="http://schemas.microsoft.com/office/powerpoint/2010/main" val="3654191297"/>
      </p:ext>
    </p:extLst>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803</Words>
  <Application>Microsoft Office PowerPoint</Application>
  <PresentationFormat>Ekran Gösterisi (16:9)</PresentationFormat>
  <Paragraphs>34</Paragraphs>
  <Slides>10</Slides>
  <Notes>9</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Commissioner ExtraBold</vt:lpstr>
      <vt:lpstr>Calibri</vt:lpstr>
      <vt:lpstr>Barlow SemiBold</vt:lpstr>
      <vt:lpstr>Commissioner</vt:lpstr>
      <vt:lpstr>Syne</vt:lpstr>
      <vt:lpstr>Arial</vt:lpstr>
      <vt:lpstr>Wind Energy Supplier Pitch Deck by Slidesgo</vt:lpstr>
      <vt:lpstr>Makine Öğrenmesi Yöntemleri İle Firma Başarısızlığı Tahminlemesi</vt:lpstr>
      <vt:lpstr>Çalışmanın Amacı</vt:lpstr>
      <vt:lpstr>Bu Çalışmada Kullanılan Yöntemler</vt:lpstr>
      <vt:lpstr>PowerPoint Sunusu</vt:lpstr>
      <vt:lpstr>PowerPoint Sunusu</vt:lpstr>
      <vt:lpstr>PowerPoint Sunusu</vt:lpstr>
      <vt:lpstr>PowerPoint Sunusu</vt:lpstr>
      <vt:lpstr>Bulgular</vt:lpstr>
      <vt:lpstr>SONUÇ</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COMP435 – MAKİNE ÖĞRENMESİ</dc:title>
  <dc:creator>user</dc:creator>
  <cp:lastModifiedBy>Hüseyin Berk IŞILDAK</cp:lastModifiedBy>
  <cp:revision>6</cp:revision>
  <dcterms:modified xsi:type="dcterms:W3CDTF">2023-01-03T07:59:41Z</dcterms:modified>
</cp:coreProperties>
</file>