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2" d="100"/>
          <a:sy n="62" d="100"/>
        </p:scale>
        <p:origin x="80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tr-TR"/>
              <a:t>Asıl başlık stilini düzenlemek için tıklayın</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tr-TR"/>
              <a:t>Asıl alt başlık stilini düzenlemek için tıklayın</a:t>
            </a:r>
            <a:endParaRPr lang="en-US" dirty="0"/>
          </a:p>
        </p:txBody>
      </p:sp>
      <p:sp>
        <p:nvSpPr>
          <p:cNvPr id="4" name="Date Placeholder 3"/>
          <p:cNvSpPr>
            <a:spLocks noGrp="1"/>
          </p:cNvSpPr>
          <p:nvPr>
            <p:ph type="dt" sz="half" idx="10"/>
          </p:nvPr>
        </p:nvSpPr>
        <p:spPr/>
        <p:txBody>
          <a:bodyPr/>
          <a:lstStyle/>
          <a:p>
            <a:fld id="{0234EC4A-CF56-47BA-8B97-5205DE97BB47}" type="datetimeFigureOut">
              <a:rPr lang="tr-TR" smtClean="0"/>
              <a:t>2.01.2023</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93193C48-B46B-43BA-A61D-D8F44163DB85}" type="slidenum">
              <a:rPr lang="tr-TR" smtClean="0"/>
              <a:t>‹#›</a:t>
            </a:fld>
            <a:endParaRPr lang="tr-TR"/>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374899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0234EC4A-CF56-47BA-8B97-5205DE97BB47}" type="datetimeFigureOut">
              <a:rPr lang="tr-TR" smtClean="0"/>
              <a:t>2.01.2023</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93193C48-B46B-43BA-A61D-D8F44163DB85}" type="slidenum">
              <a:rPr lang="tr-TR" smtClean="0"/>
              <a:t>‹#›</a:t>
            </a:fld>
            <a:endParaRPr lang="tr-TR"/>
          </a:p>
        </p:txBody>
      </p:sp>
    </p:spTree>
    <p:extLst>
      <p:ext uri="{BB962C8B-B14F-4D97-AF65-F5344CB8AC3E}">
        <p14:creationId xmlns:p14="http://schemas.microsoft.com/office/powerpoint/2010/main" val="8106908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Dikey Başlık ve Metin">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0234EC4A-CF56-47BA-8B97-5205DE97BB47}" type="datetimeFigureOut">
              <a:rPr lang="tr-TR" smtClean="0"/>
              <a:t>2.01.2023</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93193C48-B46B-43BA-A61D-D8F44163DB85}" type="slidenum">
              <a:rPr lang="tr-TR" smtClean="0"/>
              <a:t>‹#›</a:t>
            </a:fld>
            <a:endParaRPr lang="tr-TR"/>
          </a:p>
        </p:txBody>
      </p:sp>
    </p:spTree>
    <p:extLst>
      <p:ext uri="{BB962C8B-B14F-4D97-AF65-F5344CB8AC3E}">
        <p14:creationId xmlns:p14="http://schemas.microsoft.com/office/powerpoint/2010/main" val="13991455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tr-TR"/>
              <a:t>Asıl başlık stilini düzenlemek için tıklayın</a:t>
            </a:r>
            <a:endParaRPr lang="en-US" dirty="0"/>
          </a:p>
        </p:txBody>
      </p:sp>
      <p:sp>
        <p:nvSpPr>
          <p:cNvPr id="3" name="Content Placeholder 2"/>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0234EC4A-CF56-47BA-8B97-5205DE97BB47}" type="datetimeFigureOut">
              <a:rPr lang="tr-TR" smtClean="0"/>
              <a:t>2.01.2023</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93193C48-B46B-43BA-A61D-D8F44163DB85}" type="slidenum">
              <a:rPr lang="tr-TR" smtClean="0"/>
              <a:t>‹#›</a:t>
            </a:fld>
            <a:endParaRPr lang="tr-TR"/>
          </a:p>
        </p:txBody>
      </p:sp>
    </p:spTree>
    <p:extLst>
      <p:ext uri="{BB962C8B-B14F-4D97-AF65-F5344CB8AC3E}">
        <p14:creationId xmlns:p14="http://schemas.microsoft.com/office/powerpoint/2010/main" val="18649684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Bölüm Üst Bilgisi">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tr-TR"/>
              <a:t>Asıl başlık stilini düzenlemek için tıklayın</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0234EC4A-CF56-47BA-8B97-5205DE97BB47}" type="datetimeFigureOut">
              <a:rPr lang="tr-TR" smtClean="0"/>
              <a:t>2.01.2023</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93193C48-B46B-43BA-A61D-D8F44163DB85}" type="slidenum">
              <a:rPr lang="tr-TR" smtClean="0"/>
              <a:t>‹#›</a:t>
            </a:fld>
            <a:endParaRPr lang="tr-TR"/>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543786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0234EC4A-CF56-47BA-8B97-5205DE97BB47}" type="datetimeFigureOut">
              <a:rPr lang="tr-TR" smtClean="0"/>
              <a:t>2.01.2023</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93193C48-B46B-43BA-A61D-D8F44163DB85}" type="slidenum">
              <a:rPr lang="tr-TR" smtClean="0"/>
              <a:t>‹#›</a:t>
            </a:fld>
            <a:endParaRPr lang="tr-TR"/>
          </a:p>
        </p:txBody>
      </p:sp>
    </p:spTree>
    <p:extLst>
      <p:ext uri="{BB962C8B-B14F-4D97-AF65-F5344CB8AC3E}">
        <p14:creationId xmlns:p14="http://schemas.microsoft.com/office/powerpoint/2010/main" val="39484946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tr-TR"/>
              <a:t>Asıl başlık stilini düzenlemek için tıklayın</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1097280" y="2582334"/>
            <a:ext cx="4937760" cy="3378200"/>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6217920" y="2582334"/>
            <a:ext cx="4937760" cy="3378200"/>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0234EC4A-CF56-47BA-8B97-5205DE97BB47}" type="datetimeFigureOut">
              <a:rPr lang="tr-TR" smtClean="0"/>
              <a:t>2.01.2023</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93193C48-B46B-43BA-A61D-D8F44163DB85}" type="slidenum">
              <a:rPr lang="tr-TR" smtClean="0"/>
              <a:t>‹#›</a:t>
            </a:fld>
            <a:endParaRPr lang="tr-TR"/>
          </a:p>
        </p:txBody>
      </p:sp>
    </p:spTree>
    <p:extLst>
      <p:ext uri="{BB962C8B-B14F-4D97-AF65-F5344CB8AC3E}">
        <p14:creationId xmlns:p14="http://schemas.microsoft.com/office/powerpoint/2010/main" val="5292913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0234EC4A-CF56-47BA-8B97-5205DE97BB47}" type="datetimeFigureOut">
              <a:rPr lang="tr-TR" smtClean="0"/>
              <a:t>2.01.2023</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93193C48-B46B-43BA-A61D-D8F44163DB85}" type="slidenum">
              <a:rPr lang="tr-TR" smtClean="0"/>
              <a:t>‹#›</a:t>
            </a:fld>
            <a:endParaRPr lang="tr-TR"/>
          </a:p>
        </p:txBody>
      </p:sp>
    </p:spTree>
    <p:extLst>
      <p:ext uri="{BB962C8B-B14F-4D97-AF65-F5344CB8AC3E}">
        <p14:creationId xmlns:p14="http://schemas.microsoft.com/office/powerpoint/2010/main" val="36974272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oş">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0234EC4A-CF56-47BA-8B97-5205DE97BB47}" type="datetimeFigureOut">
              <a:rPr lang="tr-TR" smtClean="0"/>
              <a:t>2.01.2023</a:t>
            </a:fld>
            <a:endParaRPr lang="tr-TR"/>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tr-TR"/>
          </a:p>
        </p:txBody>
      </p:sp>
      <p:sp>
        <p:nvSpPr>
          <p:cNvPr id="9" name="Slide Number Placeholder 8"/>
          <p:cNvSpPr>
            <a:spLocks noGrp="1"/>
          </p:cNvSpPr>
          <p:nvPr>
            <p:ph type="sldNum" sz="quarter" idx="12"/>
          </p:nvPr>
        </p:nvSpPr>
        <p:spPr/>
        <p:txBody>
          <a:bodyPr/>
          <a:lstStyle/>
          <a:p>
            <a:fld id="{93193C48-B46B-43BA-A61D-D8F44163DB85}" type="slidenum">
              <a:rPr lang="tr-TR" smtClean="0"/>
              <a:t>‹#›</a:t>
            </a:fld>
            <a:endParaRPr lang="tr-TR"/>
          </a:p>
        </p:txBody>
      </p:sp>
    </p:spTree>
    <p:extLst>
      <p:ext uri="{BB962C8B-B14F-4D97-AF65-F5344CB8AC3E}">
        <p14:creationId xmlns:p14="http://schemas.microsoft.com/office/powerpoint/2010/main" val="35856348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Başlıklı İçerik">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tr-TR"/>
              <a:t>Asıl başlık stilini düzenlemek için tıklayın</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0234EC4A-CF56-47BA-8B97-5205DE97BB47}" type="datetimeFigureOut">
              <a:rPr lang="tr-TR" smtClean="0"/>
              <a:t>2.01.2023</a:t>
            </a:fld>
            <a:endParaRPr lang="tr-TR"/>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tr-T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93193C48-B46B-43BA-A61D-D8F44163DB85}" type="slidenum">
              <a:rPr lang="tr-TR" smtClean="0"/>
              <a:t>‹#›</a:t>
            </a:fld>
            <a:endParaRPr lang="tr-TR"/>
          </a:p>
        </p:txBody>
      </p:sp>
    </p:spTree>
    <p:extLst>
      <p:ext uri="{BB962C8B-B14F-4D97-AF65-F5344CB8AC3E}">
        <p14:creationId xmlns:p14="http://schemas.microsoft.com/office/powerpoint/2010/main" val="36612103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aşlıklı Resim">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a:t>Resim eklemek için simgeye tıklayın</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0234EC4A-CF56-47BA-8B97-5205DE97BB47}" type="datetimeFigureOut">
              <a:rPr lang="tr-TR" smtClean="0"/>
              <a:t>2.01.2023</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93193C48-B46B-43BA-A61D-D8F44163DB85}" type="slidenum">
              <a:rPr lang="tr-TR" smtClean="0"/>
              <a:t>‹#›</a:t>
            </a:fld>
            <a:endParaRPr lang="tr-TR"/>
          </a:p>
        </p:txBody>
      </p:sp>
    </p:spTree>
    <p:extLst>
      <p:ext uri="{BB962C8B-B14F-4D97-AF65-F5344CB8AC3E}">
        <p14:creationId xmlns:p14="http://schemas.microsoft.com/office/powerpoint/2010/main" val="2920158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0234EC4A-CF56-47BA-8B97-5205DE97BB47}" type="datetimeFigureOut">
              <a:rPr lang="tr-TR" smtClean="0"/>
              <a:t>2.01.2023</a:t>
            </a:fld>
            <a:endParaRPr lang="tr-TR"/>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tr-TR"/>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93193C48-B46B-43BA-A61D-D8F44163DB85}" type="slidenum">
              <a:rPr lang="tr-TR" smtClean="0"/>
              <a:t>‹#›</a:t>
            </a:fld>
            <a:endParaRPr lang="tr-TR"/>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5629862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DE1FD5B-380A-4ED6-B1C4-CAA247708B37}"/>
              </a:ext>
            </a:extLst>
          </p:cNvPr>
          <p:cNvSpPr>
            <a:spLocks noGrp="1"/>
          </p:cNvSpPr>
          <p:nvPr>
            <p:ph type="ctrTitle"/>
          </p:nvPr>
        </p:nvSpPr>
        <p:spPr/>
        <p:txBody>
          <a:bodyPr>
            <a:normAutofit/>
          </a:bodyPr>
          <a:lstStyle/>
          <a:p>
            <a:pPr algn="ctr"/>
            <a:br>
              <a:rPr lang="tr-TR" sz="4400" b="0" i="0" u="none" strike="noStrike" baseline="0" dirty="0">
                <a:solidFill>
                  <a:schemeClr val="accent1"/>
                </a:solidFill>
                <a:latin typeface="Times New Roman" panose="02020603050405020304" pitchFamily="18" charset="0"/>
              </a:rPr>
            </a:br>
            <a:r>
              <a:rPr lang="tr-TR" sz="4400" b="1" i="0" u="none" strike="noStrike" baseline="0" dirty="0">
                <a:solidFill>
                  <a:schemeClr val="accent1"/>
                </a:solidFill>
                <a:latin typeface="Times New Roman" panose="02020603050405020304" pitchFamily="18" charset="0"/>
              </a:rPr>
              <a:t>Makine Öğrenmesi Algoritmaları ile Hava Kirliliği Tahmini Üzerine Karşılaştırmalı Bir Değerlendirme </a:t>
            </a:r>
            <a:endParaRPr lang="tr-TR" sz="13800" dirty="0">
              <a:solidFill>
                <a:schemeClr val="accent1"/>
              </a:solidFill>
            </a:endParaRPr>
          </a:p>
        </p:txBody>
      </p:sp>
      <p:sp>
        <p:nvSpPr>
          <p:cNvPr id="3" name="Alt Başlık 2">
            <a:extLst>
              <a:ext uri="{FF2B5EF4-FFF2-40B4-BE49-F238E27FC236}">
                <a16:creationId xmlns:a16="http://schemas.microsoft.com/office/drawing/2014/main" id="{052D2205-46E6-708A-DD92-5F0D7C073457}"/>
              </a:ext>
            </a:extLst>
          </p:cNvPr>
          <p:cNvSpPr>
            <a:spLocks noGrp="1"/>
          </p:cNvSpPr>
          <p:nvPr>
            <p:ph type="subTitle" idx="1"/>
          </p:nvPr>
        </p:nvSpPr>
        <p:spPr/>
        <p:txBody>
          <a:bodyPr>
            <a:normAutofit fontScale="85000" lnSpcReduction="20000"/>
          </a:bodyPr>
          <a:lstStyle/>
          <a:p>
            <a:endParaRPr lang="tr-TR" dirty="0"/>
          </a:p>
          <a:p>
            <a:r>
              <a:rPr lang="tr-TR" dirty="0"/>
              <a:t>MUSTAFA BERK TAŞKIN </a:t>
            </a:r>
          </a:p>
          <a:p>
            <a:r>
              <a:rPr lang="tr-TR" dirty="0"/>
              <a:t>190301021</a:t>
            </a:r>
          </a:p>
        </p:txBody>
      </p:sp>
    </p:spTree>
    <p:extLst>
      <p:ext uri="{BB962C8B-B14F-4D97-AF65-F5344CB8AC3E}">
        <p14:creationId xmlns:p14="http://schemas.microsoft.com/office/powerpoint/2010/main" val="41387048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etin kutusu 2">
            <a:extLst>
              <a:ext uri="{FF2B5EF4-FFF2-40B4-BE49-F238E27FC236}">
                <a16:creationId xmlns:a16="http://schemas.microsoft.com/office/drawing/2014/main" id="{A60C414C-5322-FDF1-CE10-383DF77E1188}"/>
              </a:ext>
            </a:extLst>
          </p:cNvPr>
          <p:cNvSpPr txBox="1"/>
          <p:nvPr/>
        </p:nvSpPr>
        <p:spPr>
          <a:xfrm>
            <a:off x="0" y="1489168"/>
            <a:ext cx="11989942" cy="4659609"/>
          </a:xfrm>
          <a:prstGeom prst="rect">
            <a:avLst/>
          </a:prstGeom>
          <a:noFill/>
        </p:spPr>
        <p:txBody>
          <a:bodyPr wrap="square">
            <a:spAutoFit/>
          </a:bodyPr>
          <a:lstStyle/>
          <a:p>
            <a:pPr>
              <a:lnSpc>
                <a:spcPct val="150000"/>
              </a:lnSpc>
            </a:pPr>
            <a:r>
              <a:rPr lang="tr-TR" sz="2000" b="0" i="0" u="none" strike="noStrike" baseline="0" dirty="0">
                <a:solidFill>
                  <a:srgbClr val="000000"/>
                </a:solidFill>
                <a:latin typeface="Times New Roman" panose="02020603050405020304" pitchFamily="18" charset="0"/>
              </a:rPr>
              <a:t>Günümüzde insanlığın en büyük sorunlarından birisi hava kirliliği haline gelmiştir. Hava kirliliği, nüfusun artması, kentsel gelişme ve büyüme, endüstrinin gelişmesiyle giderek artan bir önem arz etmektedir. Genellikle hava kirleticilerinin insanlara, canlılara ve çevreye zararlı etkileri zaman, mekan, etki süresi, konsantrasyon ve diğer ayrıcı niteliklere bağlı olarak karmaşık dağılım şekilleri göstermektedir. Günümüz yapay zeka teknolojilerinden makine öğrenmesi ile hava kirliliğine yönelik objektif ve daha hassas sonuçlar elde edilmiştir. Makine öğrenmesi, karmaşık örüntü algılama ve veriye dayalı karar verebilme özellikleriyle ele alınan problemin çözümünü kendi kendine öğrenebilen bilgisayar algoritmalarının genel adıdır. </a:t>
            </a:r>
            <a:r>
              <a:rPr lang="tr-TR" sz="2000" b="0" i="0" u="none" strike="noStrike" baseline="0" dirty="0" err="1">
                <a:solidFill>
                  <a:srgbClr val="000000"/>
                </a:solidFill>
                <a:latin typeface="Times New Roman" panose="02020603050405020304" pitchFamily="18" charset="0"/>
              </a:rPr>
              <a:t>Varolan</a:t>
            </a:r>
            <a:r>
              <a:rPr lang="tr-TR" sz="2000" b="0" i="0" u="none" strike="noStrike" baseline="0" dirty="0">
                <a:solidFill>
                  <a:srgbClr val="000000"/>
                </a:solidFill>
                <a:latin typeface="Times New Roman" panose="02020603050405020304" pitchFamily="18" charset="0"/>
              </a:rPr>
              <a:t> veri setleri ve kullanılan makine öğrenmesi yöntemleri ile oluşturulan model, en yüksek performansı elde etmek üzerine kurulmaktadır. Bu nedenle birçok makine öğrenmesi yöntemi geliştirilmiş olup bunlardan bazıları; Destek Vektör Makineleri, Lojistik Regresyon, Lineer Regresyon, Basit </a:t>
            </a:r>
            <a:r>
              <a:rPr lang="tr-TR" sz="2000" b="0" i="0" u="none" strike="noStrike" baseline="0" dirty="0" err="1">
                <a:solidFill>
                  <a:srgbClr val="000000"/>
                </a:solidFill>
                <a:latin typeface="Times New Roman" panose="02020603050405020304" pitchFamily="18" charset="0"/>
              </a:rPr>
              <a:t>Bayes</a:t>
            </a:r>
            <a:r>
              <a:rPr lang="tr-TR" sz="2000" b="0" i="0" u="none" strike="noStrike" baseline="0" dirty="0">
                <a:solidFill>
                  <a:srgbClr val="000000"/>
                </a:solidFill>
                <a:latin typeface="Times New Roman" panose="02020603050405020304" pitchFamily="18" charset="0"/>
              </a:rPr>
              <a:t>, K-En Yakın Komşu, Rastgele Orman ve Karar </a:t>
            </a:r>
            <a:r>
              <a:rPr lang="tr-TR" sz="2000" b="0" i="0" u="none" strike="noStrike" baseline="0" dirty="0" err="1">
                <a:solidFill>
                  <a:srgbClr val="000000"/>
                </a:solidFill>
                <a:latin typeface="Times New Roman" panose="02020603050405020304" pitchFamily="18" charset="0"/>
              </a:rPr>
              <a:t>Ağacı’dır</a:t>
            </a:r>
            <a:r>
              <a:rPr lang="tr-TR" sz="2000" b="0" i="0" u="none" strike="noStrike" baseline="0" dirty="0">
                <a:solidFill>
                  <a:srgbClr val="000000"/>
                </a:solidFill>
                <a:latin typeface="Times New Roman" panose="02020603050405020304" pitchFamily="18" charset="0"/>
              </a:rPr>
              <a:t>. </a:t>
            </a:r>
            <a:endParaRPr lang="tr-TR" sz="2000" dirty="0"/>
          </a:p>
        </p:txBody>
      </p:sp>
      <p:sp>
        <p:nvSpPr>
          <p:cNvPr id="5" name="Metin kutusu 4">
            <a:extLst>
              <a:ext uri="{FF2B5EF4-FFF2-40B4-BE49-F238E27FC236}">
                <a16:creationId xmlns:a16="http://schemas.microsoft.com/office/drawing/2014/main" id="{E3D9B7B7-80AD-AAFC-CD80-439EA65C8EF4}"/>
              </a:ext>
            </a:extLst>
          </p:cNvPr>
          <p:cNvSpPr txBox="1"/>
          <p:nvPr/>
        </p:nvSpPr>
        <p:spPr>
          <a:xfrm>
            <a:off x="4898204" y="473505"/>
            <a:ext cx="6097712" cy="1015663"/>
          </a:xfrm>
          <a:prstGeom prst="rect">
            <a:avLst/>
          </a:prstGeom>
          <a:noFill/>
        </p:spPr>
        <p:txBody>
          <a:bodyPr wrap="square">
            <a:spAutoFit/>
          </a:bodyPr>
          <a:lstStyle/>
          <a:p>
            <a:r>
              <a:rPr lang="tr-TR" sz="6000" b="1" i="0" u="none" strike="noStrike" baseline="0" dirty="0">
                <a:solidFill>
                  <a:srgbClr val="000000"/>
                </a:solidFill>
                <a:latin typeface="Times New Roman" panose="02020603050405020304" pitchFamily="18" charset="0"/>
              </a:rPr>
              <a:t>Giriş </a:t>
            </a:r>
            <a:endParaRPr lang="tr-TR" sz="6000" dirty="0"/>
          </a:p>
        </p:txBody>
      </p:sp>
    </p:spTree>
    <p:extLst>
      <p:ext uri="{BB962C8B-B14F-4D97-AF65-F5344CB8AC3E}">
        <p14:creationId xmlns:p14="http://schemas.microsoft.com/office/powerpoint/2010/main" val="9678797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1497DE5-0939-4D1D-9350-0C5E1B209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CC70ED-6C63-4537-B7EB-51990D6C0A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724" y="457200"/>
            <a:ext cx="11274552" cy="5943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76E24C1-2968-40DC-A36E-F6B85F0F07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2732" y="521208"/>
            <a:ext cx="11146536" cy="581558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Resim 2">
            <a:extLst>
              <a:ext uri="{FF2B5EF4-FFF2-40B4-BE49-F238E27FC236}">
                <a16:creationId xmlns:a16="http://schemas.microsoft.com/office/drawing/2014/main" id="{65A73500-2278-6B7C-766C-D245D57C1777}"/>
              </a:ext>
            </a:extLst>
          </p:cNvPr>
          <p:cNvPicPr>
            <a:picLocks noChangeAspect="1"/>
          </p:cNvPicPr>
          <p:nvPr/>
        </p:nvPicPr>
        <p:blipFill>
          <a:blip r:embed="rId2"/>
          <a:stretch>
            <a:fillRect/>
          </a:stretch>
        </p:blipFill>
        <p:spPr>
          <a:xfrm>
            <a:off x="1652065" y="905933"/>
            <a:ext cx="8919874" cy="5039728"/>
          </a:xfrm>
          <a:prstGeom prst="rect">
            <a:avLst/>
          </a:prstGeom>
        </p:spPr>
      </p:pic>
    </p:spTree>
    <p:extLst>
      <p:ext uri="{BB962C8B-B14F-4D97-AF65-F5344CB8AC3E}">
        <p14:creationId xmlns:p14="http://schemas.microsoft.com/office/powerpoint/2010/main" val="40543703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etin kutusu 2">
            <a:extLst>
              <a:ext uri="{FF2B5EF4-FFF2-40B4-BE49-F238E27FC236}">
                <a16:creationId xmlns:a16="http://schemas.microsoft.com/office/drawing/2014/main" id="{337F2830-7193-7866-20BF-1643443B4BCD}"/>
              </a:ext>
            </a:extLst>
          </p:cNvPr>
          <p:cNvSpPr txBox="1"/>
          <p:nvPr/>
        </p:nvSpPr>
        <p:spPr>
          <a:xfrm>
            <a:off x="2905017" y="0"/>
            <a:ext cx="7595171" cy="1015663"/>
          </a:xfrm>
          <a:prstGeom prst="rect">
            <a:avLst/>
          </a:prstGeom>
          <a:noFill/>
        </p:spPr>
        <p:txBody>
          <a:bodyPr wrap="square">
            <a:spAutoFit/>
          </a:bodyPr>
          <a:lstStyle/>
          <a:p>
            <a:r>
              <a:rPr lang="tr-TR" sz="6000" b="1" i="0" u="none" strike="noStrike" baseline="0" dirty="0">
                <a:solidFill>
                  <a:srgbClr val="000000"/>
                </a:solidFill>
                <a:latin typeface="Times New Roman" panose="02020603050405020304" pitchFamily="18" charset="0"/>
              </a:rPr>
              <a:t>Materyal ve Metot </a:t>
            </a:r>
            <a:endParaRPr lang="tr-TR" sz="6000" dirty="0"/>
          </a:p>
        </p:txBody>
      </p:sp>
      <p:sp>
        <p:nvSpPr>
          <p:cNvPr id="5" name="Metin kutusu 4">
            <a:extLst>
              <a:ext uri="{FF2B5EF4-FFF2-40B4-BE49-F238E27FC236}">
                <a16:creationId xmlns:a16="http://schemas.microsoft.com/office/drawing/2014/main" id="{FBE6032F-5B42-1894-F61C-7455C35B90CB}"/>
              </a:ext>
            </a:extLst>
          </p:cNvPr>
          <p:cNvSpPr txBox="1"/>
          <p:nvPr/>
        </p:nvSpPr>
        <p:spPr>
          <a:xfrm>
            <a:off x="0" y="1028343"/>
            <a:ext cx="12192000" cy="2400657"/>
          </a:xfrm>
          <a:prstGeom prst="rect">
            <a:avLst/>
          </a:prstGeom>
          <a:noFill/>
        </p:spPr>
        <p:txBody>
          <a:bodyPr wrap="square">
            <a:spAutoFit/>
          </a:bodyPr>
          <a:lstStyle/>
          <a:p>
            <a:r>
              <a:rPr lang="tr-TR" sz="2400" b="1" i="0" u="none" strike="noStrike" baseline="0" dirty="0">
                <a:solidFill>
                  <a:srgbClr val="000000"/>
                </a:solidFill>
                <a:latin typeface="Times New Roman" panose="02020603050405020304" pitchFamily="18" charset="0"/>
              </a:rPr>
              <a:t>Veri Seti </a:t>
            </a:r>
            <a:endParaRPr lang="tr-TR" sz="2400" b="0" i="0" u="none" strike="noStrike" baseline="0" dirty="0">
              <a:solidFill>
                <a:srgbClr val="000000"/>
              </a:solidFill>
              <a:latin typeface="Times New Roman" panose="02020603050405020304" pitchFamily="18" charset="0"/>
            </a:endParaRPr>
          </a:p>
          <a:p>
            <a:r>
              <a:rPr lang="tr-TR" sz="1800" b="0" i="0" u="none" strike="noStrike" baseline="0" dirty="0">
                <a:solidFill>
                  <a:srgbClr val="000000"/>
                </a:solidFill>
                <a:latin typeface="Times New Roman" panose="02020603050405020304" pitchFamily="18" charset="0"/>
              </a:rPr>
              <a:t>Türkiye’nin birçok ilinde olduğu gibi Kastamonu merkezinde zaman zaman hava kirliliği problemi rahatsız edici duruma gelmektedir. Hava kirliliğinin sebeplerinin araştırılması yanında çözüm yollarının ortaya konulması son derece önemlidir. Kastamonu ilinde hava kirliliği ölçümleri düzenli olarak 2002 yılında başlamıştır. Bir kaynaktan çıkan kirleticilerin atmosferdeki dağılımları rüzgar hızı ve yönü, sıcaklık, güneş ışığı oranı, bulutluluk ve </a:t>
            </a:r>
            <a:r>
              <a:rPr lang="tr-TR" sz="1800" b="0" i="0" u="none" strike="noStrike" baseline="0" dirty="0" err="1">
                <a:solidFill>
                  <a:srgbClr val="000000"/>
                </a:solidFill>
                <a:latin typeface="Times New Roman" panose="02020603050405020304" pitchFamily="18" charset="0"/>
              </a:rPr>
              <a:t>yağışlılık</a:t>
            </a:r>
            <a:r>
              <a:rPr lang="tr-TR" sz="1800" b="0" i="0" u="none" strike="noStrike" baseline="0" dirty="0">
                <a:solidFill>
                  <a:srgbClr val="000000"/>
                </a:solidFill>
                <a:latin typeface="Times New Roman" panose="02020603050405020304" pitchFamily="18" charset="0"/>
              </a:rPr>
              <a:t> gibi meteorolojik koşullara bağlı olarak değişkenlik göstermektedir. Günümüzde de hava kalitesinin düzeyini ölçmek amacıyla kurulan Hava Kalitesi Gözlem İstasyonları vasıtası ile saatlik ortalama olarak </a:t>
            </a:r>
            <a:r>
              <a:rPr lang="tr-TR" sz="1800" b="1" i="0" u="none" strike="noStrike" baseline="0" dirty="0">
                <a:solidFill>
                  <a:srgbClr val="000000"/>
                </a:solidFill>
                <a:latin typeface="Times New Roman" panose="02020603050405020304" pitchFamily="18" charset="0"/>
              </a:rPr>
              <a:t>SO</a:t>
            </a:r>
            <a:r>
              <a:rPr lang="tr-TR" sz="800" b="1" i="0" u="none" strike="noStrike" baseline="0" dirty="0">
                <a:solidFill>
                  <a:srgbClr val="000000"/>
                </a:solidFill>
                <a:latin typeface="Times New Roman" panose="02020603050405020304" pitchFamily="18" charset="0"/>
              </a:rPr>
              <a:t>2</a:t>
            </a:r>
            <a:r>
              <a:rPr lang="tr-TR" sz="1800" b="1" i="0" u="none" strike="noStrike" baseline="0" dirty="0">
                <a:solidFill>
                  <a:srgbClr val="000000"/>
                </a:solidFill>
                <a:latin typeface="Times New Roman" panose="02020603050405020304" pitchFamily="18" charset="0"/>
              </a:rPr>
              <a:t>, PM10 ve hava sıcaklığı, hava basıncı, nem, rüzgar yönü ve rüzgar hızı</a:t>
            </a:r>
            <a:r>
              <a:rPr lang="tr-TR" sz="1800" b="0" i="0" u="none" strike="noStrike" baseline="0" dirty="0">
                <a:solidFill>
                  <a:srgbClr val="000000"/>
                </a:solidFill>
                <a:latin typeface="Times New Roman" panose="02020603050405020304" pitchFamily="18" charset="0"/>
              </a:rPr>
              <a:t> ölçümleri yapılmaktadır. </a:t>
            </a:r>
            <a:endParaRPr lang="tr-TR" dirty="0"/>
          </a:p>
        </p:txBody>
      </p:sp>
      <p:pic>
        <p:nvPicPr>
          <p:cNvPr id="7" name="Resim 6">
            <a:extLst>
              <a:ext uri="{FF2B5EF4-FFF2-40B4-BE49-F238E27FC236}">
                <a16:creationId xmlns:a16="http://schemas.microsoft.com/office/drawing/2014/main" id="{B243B660-E4F5-4C95-704B-4BD39A046EE9}"/>
              </a:ext>
            </a:extLst>
          </p:cNvPr>
          <p:cNvPicPr>
            <a:picLocks noChangeAspect="1"/>
          </p:cNvPicPr>
          <p:nvPr/>
        </p:nvPicPr>
        <p:blipFill>
          <a:blip r:embed="rId2"/>
          <a:stretch>
            <a:fillRect/>
          </a:stretch>
        </p:blipFill>
        <p:spPr>
          <a:xfrm>
            <a:off x="0" y="3441679"/>
            <a:ext cx="12192000" cy="2887201"/>
          </a:xfrm>
          <a:prstGeom prst="rect">
            <a:avLst/>
          </a:prstGeom>
        </p:spPr>
      </p:pic>
    </p:spTree>
    <p:extLst>
      <p:ext uri="{BB962C8B-B14F-4D97-AF65-F5344CB8AC3E}">
        <p14:creationId xmlns:p14="http://schemas.microsoft.com/office/powerpoint/2010/main" val="23495033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etin kutusu 2">
            <a:extLst>
              <a:ext uri="{FF2B5EF4-FFF2-40B4-BE49-F238E27FC236}">
                <a16:creationId xmlns:a16="http://schemas.microsoft.com/office/drawing/2014/main" id="{CADAF88D-F1F2-9BEA-573C-5F8CE5E39786}"/>
              </a:ext>
            </a:extLst>
          </p:cNvPr>
          <p:cNvSpPr txBox="1"/>
          <p:nvPr/>
        </p:nvSpPr>
        <p:spPr>
          <a:xfrm>
            <a:off x="224319" y="0"/>
            <a:ext cx="11743361" cy="584775"/>
          </a:xfrm>
          <a:prstGeom prst="rect">
            <a:avLst/>
          </a:prstGeom>
          <a:noFill/>
        </p:spPr>
        <p:txBody>
          <a:bodyPr wrap="square">
            <a:spAutoFit/>
          </a:bodyPr>
          <a:lstStyle/>
          <a:p>
            <a:r>
              <a:rPr lang="fi-FI" sz="3200" b="1" i="0" u="none" strike="noStrike" baseline="0" dirty="0">
                <a:solidFill>
                  <a:srgbClr val="000000"/>
                </a:solidFill>
                <a:latin typeface="Times New Roman" panose="02020603050405020304" pitchFamily="18" charset="0"/>
              </a:rPr>
              <a:t>Makine Öğrenme Yöntemleri Kullanılarak Hava Kirliliği Tahmini </a:t>
            </a:r>
            <a:endParaRPr lang="tr-TR" sz="3200" dirty="0"/>
          </a:p>
        </p:txBody>
      </p:sp>
      <p:sp>
        <p:nvSpPr>
          <p:cNvPr id="5" name="Metin kutusu 4">
            <a:extLst>
              <a:ext uri="{FF2B5EF4-FFF2-40B4-BE49-F238E27FC236}">
                <a16:creationId xmlns:a16="http://schemas.microsoft.com/office/drawing/2014/main" id="{9C021E4D-64F0-8DEC-71FF-0B550ECBCE80}"/>
              </a:ext>
            </a:extLst>
          </p:cNvPr>
          <p:cNvSpPr txBox="1"/>
          <p:nvPr/>
        </p:nvSpPr>
        <p:spPr>
          <a:xfrm>
            <a:off x="132280" y="584775"/>
            <a:ext cx="6097712" cy="461665"/>
          </a:xfrm>
          <a:prstGeom prst="rect">
            <a:avLst/>
          </a:prstGeom>
          <a:noFill/>
        </p:spPr>
        <p:txBody>
          <a:bodyPr wrap="square">
            <a:spAutoFit/>
          </a:bodyPr>
          <a:lstStyle/>
          <a:p>
            <a:r>
              <a:rPr lang="tr-TR" sz="2400" b="1" i="1" u="none" strike="noStrike" baseline="0" dirty="0">
                <a:solidFill>
                  <a:srgbClr val="000000"/>
                </a:solidFill>
                <a:latin typeface="Times New Roman" panose="02020603050405020304" pitchFamily="18" charset="0"/>
              </a:rPr>
              <a:t>Makine Öğrenmesi Algoritmaları </a:t>
            </a:r>
            <a:endParaRPr lang="tr-TR" sz="2400" dirty="0"/>
          </a:p>
        </p:txBody>
      </p:sp>
      <p:sp>
        <p:nvSpPr>
          <p:cNvPr id="9" name="Metin kutusu 8">
            <a:extLst>
              <a:ext uri="{FF2B5EF4-FFF2-40B4-BE49-F238E27FC236}">
                <a16:creationId xmlns:a16="http://schemas.microsoft.com/office/drawing/2014/main" id="{A6BC37DD-5E71-176C-1BAB-EEC636070F7D}"/>
              </a:ext>
            </a:extLst>
          </p:cNvPr>
          <p:cNvSpPr txBox="1"/>
          <p:nvPr/>
        </p:nvSpPr>
        <p:spPr>
          <a:xfrm>
            <a:off x="0" y="1046440"/>
            <a:ext cx="12259638" cy="5570756"/>
          </a:xfrm>
          <a:prstGeom prst="rect">
            <a:avLst/>
          </a:prstGeom>
          <a:noFill/>
        </p:spPr>
        <p:txBody>
          <a:bodyPr wrap="square">
            <a:spAutoFit/>
          </a:bodyPr>
          <a:lstStyle/>
          <a:p>
            <a:pPr marL="285750" indent="-285750">
              <a:buFont typeface="Arial" panose="020B0604020202020204" pitchFamily="34" charset="0"/>
              <a:buChar char="•"/>
            </a:pPr>
            <a:r>
              <a:rPr lang="tr-TR" sz="2000" b="1" i="0" u="none" strike="noStrike" baseline="0" dirty="0">
                <a:solidFill>
                  <a:srgbClr val="000000"/>
                </a:solidFill>
                <a:latin typeface="Times New Roman" panose="02020603050405020304" pitchFamily="18" charset="0"/>
              </a:rPr>
              <a:t>Rastgele Orman: </a:t>
            </a:r>
            <a:r>
              <a:rPr lang="tr-TR" sz="2000" b="0" i="0" u="none" strike="noStrike" baseline="0" dirty="0">
                <a:solidFill>
                  <a:srgbClr val="1A1A1A"/>
                </a:solidFill>
                <a:latin typeface="Times New Roman" panose="02020603050405020304" pitchFamily="18" charset="0"/>
              </a:rPr>
              <a:t>Rastgele Orman denetimli bir öğrenme algoritmasıdır. Adından anlaşılacağı üzere rastgele bir orman oluşturur. Oluşturulan orman, genellikle “torbalama” yöntemiyle eğitilmiş karar ağaçları topluluğudur. Torbalama yönteminin amacı, öğrenme modellerinin bir kombinasyonunun genel sonucu arttırmasıdır. </a:t>
            </a:r>
            <a:endParaRPr lang="tr-TR" sz="2000" b="0" i="0" u="none" strike="noStrike" baseline="0" dirty="0">
              <a:solidFill>
                <a:srgbClr val="000000"/>
              </a:solidFill>
              <a:latin typeface="Times New Roman" panose="02020603050405020304" pitchFamily="18" charset="0"/>
            </a:endParaRPr>
          </a:p>
          <a:p>
            <a:pPr marL="285750" indent="-285750">
              <a:buFont typeface="Arial" panose="020B0604020202020204" pitchFamily="34" charset="0"/>
              <a:buChar char="•"/>
            </a:pPr>
            <a:r>
              <a:rPr lang="tr-TR" sz="2000" b="1" i="0" u="none" strike="noStrike" baseline="0" dirty="0">
                <a:solidFill>
                  <a:srgbClr val="000000"/>
                </a:solidFill>
                <a:latin typeface="Times New Roman" panose="02020603050405020304" pitchFamily="18" charset="0"/>
              </a:rPr>
              <a:t>K-En Yakın Komşu: </a:t>
            </a:r>
            <a:r>
              <a:rPr lang="tr-TR" sz="2000" b="0" i="0" u="none" strike="noStrike" baseline="0" dirty="0" err="1">
                <a:solidFill>
                  <a:srgbClr val="000000"/>
                </a:solidFill>
                <a:latin typeface="Times New Roman" panose="02020603050405020304" pitchFamily="18" charset="0"/>
              </a:rPr>
              <a:t>Parameterik</a:t>
            </a:r>
            <a:r>
              <a:rPr lang="tr-TR" sz="2000" b="0" i="0" u="none" strike="noStrike" baseline="0" dirty="0">
                <a:solidFill>
                  <a:srgbClr val="000000"/>
                </a:solidFill>
                <a:latin typeface="Times New Roman" panose="02020603050405020304" pitchFamily="18" charset="0"/>
              </a:rPr>
              <a:t> olmayan bir tekniktir ve sınıflandırmasında en yakın komşularının sayısı olan </a:t>
            </a:r>
            <a:r>
              <a:rPr lang="tr-TR" sz="2000" b="0" i="0" u="none" strike="noStrike" baseline="0" dirty="0" err="1">
                <a:solidFill>
                  <a:srgbClr val="000000"/>
                </a:solidFill>
                <a:latin typeface="Times New Roman" panose="02020603050405020304" pitchFamily="18" charset="0"/>
              </a:rPr>
              <a:t>k’ı</a:t>
            </a:r>
            <a:r>
              <a:rPr lang="tr-TR" sz="2000" b="0" i="0" u="none" strike="noStrike" baseline="0" dirty="0">
                <a:solidFill>
                  <a:srgbClr val="000000"/>
                </a:solidFill>
                <a:latin typeface="Times New Roman" panose="02020603050405020304" pitchFamily="18" charset="0"/>
              </a:rPr>
              <a:t> grup üyeliğine göre verileri sınıflandırmak için kullanır. </a:t>
            </a:r>
          </a:p>
          <a:p>
            <a:pPr marL="285750" indent="-285750">
              <a:buFont typeface="Arial" panose="020B0604020202020204" pitchFamily="34" charset="0"/>
              <a:buChar char="•"/>
            </a:pPr>
            <a:r>
              <a:rPr lang="tr-TR" sz="2000" b="1" i="0" u="none" strike="noStrike" baseline="0" dirty="0">
                <a:solidFill>
                  <a:srgbClr val="000000"/>
                </a:solidFill>
                <a:latin typeface="Times New Roman" panose="02020603050405020304" pitchFamily="18" charset="0"/>
              </a:rPr>
              <a:t>Lojistik Regresyon: </a:t>
            </a:r>
            <a:r>
              <a:rPr lang="tr-TR" sz="2000" b="0" i="0" u="none" strike="noStrike" baseline="0" dirty="0">
                <a:solidFill>
                  <a:srgbClr val="000000"/>
                </a:solidFill>
                <a:latin typeface="Times New Roman" panose="02020603050405020304" pitchFamily="18" charset="0"/>
              </a:rPr>
              <a:t>Bağımlı değişken ile bir veya daha fazla bağımsız değişken arasındaki ilişkiyi, temel lojistik fonksiyonunu kullanarak olasılıkları tahmin ederek ölçmektedir. </a:t>
            </a:r>
          </a:p>
          <a:p>
            <a:pPr marL="285750" indent="-285750">
              <a:buFont typeface="Arial" panose="020B0604020202020204" pitchFamily="34" charset="0"/>
              <a:buChar char="•"/>
            </a:pPr>
            <a:r>
              <a:rPr lang="tr-TR" sz="2000" b="1" i="0" u="none" strike="noStrike" baseline="0" dirty="0">
                <a:solidFill>
                  <a:srgbClr val="000000"/>
                </a:solidFill>
                <a:latin typeface="Times New Roman" panose="02020603050405020304" pitchFamily="18" charset="0"/>
              </a:rPr>
              <a:t>Karar Ağacı: </a:t>
            </a:r>
            <a:r>
              <a:rPr lang="tr-TR" sz="2000" b="0" i="0" u="none" strike="noStrike" baseline="0" dirty="0">
                <a:solidFill>
                  <a:srgbClr val="000000"/>
                </a:solidFill>
                <a:latin typeface="Times New Roman" panose="02020603050405020304" pitchFamily="18" charset="0"/>
              </a:rPr>
              <a:t>Bir karar ağacı, her düğümün bir özelliği (niteliği) temsil ettiği, her bağlantının (dal) bir kararı temsil ettiği ve her bir yapının bir sonucu olduğu bir ağaçtır. Her ağaç düğüm ve dallardan oluşur. Her düğüm, sınıflandırılacak olan bir gruptaki özellikleri temsil eder ve her dal, düğümün </a:t>
            </a:r>
            <a:r>
              <a:rPr lang="tr-TR" sz="2000" b="0" i="0" u="none" strike="noStrike" baseline="0" dirty="0" err="1">
                <a:solidFill>
                  <a:srgbClr val="000000"/>
                </a:solidFill>
                <a:latin typeface="Times New Roman" panose="02020603050405020304" pitchFamily="18" charset="0"/>
              </a:rPr>
              <a:t>alabilecğei</a:t>
            </a:r>
            <a:r>
              <a:rPr lang="tr-TR" sz="2000" b="0" i="0" u="none" strike="noStrike" baseline="0" dirty="0">
                <a:solidFill>
                  <a:srgbClr val="000000"/>
                </a:solidFill>
                <a:latin typeface="Times New Roman" panose="02020603050405020304" pitchFamily="18" charset="0"/>
              </a:rPr>
              <a:t> bir değeri temsil eder. </a:t>
            </a:r>
          </a:p>
          <a:p>
            <a:pPr marL="285750" indent="-285750">
              <a:buFont typeface="Arial" panose="020B0604020202020204" pitchFamily="34" charset="0"/>
              <a:buChar char="•"/>
            </a:pPr>
            <a:r>
              <a:rPr lang="tr-TR" sz="2000" b="1" i="0" u="none" strike="noStrike" baseline="0" dirty="0">
                <a:solidFill>
                  <a:srgbClr val="000000"/>
                </a:solidFill>
                <a:latin typeface="Times New Roman" panose="02020603050405020304" pitchFamily="18" charset="0"/>
              </a:rPr>
              <a:t>Lineer Regresyon: </a:t>
            </a:r>
            <a:r>
              <a:rPr lang="tr-TR" sz="2000" b="0" i="0" u="none" strike="noStrike" baseline="0" dirty="0">
                <a:solidFill>
                  <a:srgbClr val="000000"/>
                </a:solidFill>
                <a:latin typeface="Times New Roman" panose="02020603050405020304" pitchFamily="18" charset="0"/>
              </a:rPr>
              <a:t>Bağımsız değişkenlere dayanan bir hedef tahmin değerini modeller. Çoğunlukla değişkenler ve tahmin arasındaki ilişkiyi bulmak için kullanılır. Farklı regresyon modelleri, bağımlı ve bağımsız değişkenler, kullanılan bağımsız değişkenlerin sayısı arasındaki ilişkiye göre farklılık gösterir. </a:t>
            </a:r>
          </a:p>
          <a:p>
            <a:pPr marL="285750" indent="-285750">
              <a:buFont typeface="Arial" panose="020B0604020202020204" pitchFamily="34" charset="0"/>
              <a:buChar char="•"/>
            </a:pPr>
            <a:r>
              <a:rPr lang="tr-TR" sz="2000" b="1" i="0" u="none" strike="noStrike" baseline="0" dirty="0">
                <a:solidFill>
                  <a:srgbClr val="000000"/>
                </a:solidFill>
                <a:latin typeface="Times New Roman" panose="02020603050405020304" pitchFamily="18" charset="0"/>
              </a:rPr>
              <a:t>Basit </a:t>
            </a:r>
            <a:r>
              <a:rPr lang="tr-TR" sz="2000" b="1" i="0" u="none" strike="noStrike" baseline="0" dirty="0" err="1">
                <a:solidFill>
                  <a:srgbClr val="000000"/>
                </a:solidFill>
                <a:latin typeface="Times New Roman" panose="02020603050405020304" pitchFamily="18" charset="0"/>
              </a:rPr>
              <a:t>Bayes</a:t>
            </a:r>
            <a:r>
              <a:rPr lang="tr-TR" sz="2000" b="1" i="0" u="none" strike="noStrike" baseline="0" dirty="0">
                <a:solidFill>
                  <a:srgbClr val="000000"/>
                </a:solidFill>
                <a:latin typeface="Times New Roman" panose="02020603050405020304" pitchFamily="18" charset="0"/>
              </a:rPr>
              <a:t>: </a:t>
            </a:r>
            <a:r>
              <a:rPr lang="tr-TR" sz="2000" b="0" i="0" u="none" strike="noStrike" baseline="0" dirty="0" err="1">
                <a:solidFill>
                  <a:srgbClr val="000000"/>
                </a:solidFill>
                <a:latin typeface="Times New Roman" panose="02020603050405020304" pitchFamily="18" charset="0"/>
              </a:rPr>
              <a:t>Bayes</a:t>
            </a:r>
            <a:r>
              <a:rPr lang="tr-TR" sz="2000" b="0" i="0" u="none" strike="noStrike" baseline="0" dirty="0">
                <a:solidFill>
                  <a:srgbClr val="000000"/>
                </a:solidFill>
                <a:latin typeface="Times New Roman" panose="02020603050405020304" pitchFamily="18" charset="0"/>
              </a:rPr>
              <a:t> teoremine dayanan bir denetimli bir makine öğrenmesi yöntemidir. Bu algoritma, koşullu olasılıklara dayalı olarak hedef sınıfta belirli bir değerin olasılığını inceler ve buna dayanarak, hedef sınıfın değerini tahmin eder. </a:t>
            </a:r>
          </a:p>
          <a:p>
            <a:endParaRPr lang="tr-TR" sz="1800" b="0" i="0" u="none" strike="noStrike" baseline="0" dirty="0">
              <a:solidFill>
                <a:srgbClr val="000000"/>
              </a:solidFill>
              <a:latin typeface="Times New Roman" panose="02020603050405020304" pitchFamily="18" charset="0"/>
            </a:endParaRPr>
          </a:p>
          <a:p>
            <a:endParaRPr lang="tr-TR" sz="1800" b="0" i="0" u="none" strike="noStrike" baseline="0" dirty="0">
              <a:solidFill>
                <a:srgbClr val="1A1A1A"/>
              </a:solidFill>
              <a:latin typeface="Times New Roman" panose="02020603050405020304" pitchFamily="18" charset="0"/>
            </a:endParaRPr>
          </a:p>
        </p:txBody>
      </p:sp>
    </p:spTree>
    <p:extLst>
      <p:ext uri="{BB962C8B-B14F-4D97-AF65-F5344CB8AC3E}">
        <p14:creationId xmlns:p14="http://schemas.microsoft.com/office/powerpoint/2010/main" val="38267886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etin kutusu 2">
            <a:extLst>
              <a:ext uri="{FF2B5EF4-FFF2-40B4-BE49-F238E27FC236}">
                <a16:creationId xmlns:a16="http://schemas.microsoft.com/office/drawing/2014/main" id="{4BB4A487-71C1-83F6-FEAC-D97B34EF7C98}"/>
              </a:ext>
            </a:extLst>
          </p:cNvPr>
          <p:cNvSpPr txBox="1"/>
          <p:nvPr/>
        </p:nvSpPr>
        <p:spPr>
          <a:xfrm>
            <a:off x="133054" y="554245"/>
            <a:ext cx="6096000" cy="923330"/>
          </a:xfrm>
          <a:prstGeom prst="rect">
            <a:avLst/>
          </a:prstGeom>
          <a:noFill/>
        </p:spPr>
        <p:txBody>
          <a:bodyPr wrap="square">
            <a:spAutoFit/>
          </a:bodyPr>
          <a:lstStyle/>
          <a:p>
            <a:r>
              <a:rPr lang="tr-TR" sz="1800" b="0" i="0" u="none" strike="noStrike" baseline="0" dirty="0">
                <a:solidFill>
                  <a:srgbClr val="000000"/>
                </a:solidFill>
                <a:latin typeface="Times New Roman" panose="02020603050405020304" pitchFamily="18" charset="0"/>
              </a:rPr>
              <a:t>Bu çalışmada </a:t>
            </a:r>
            <a:r>
              <a:rPr lang="tr-TR" sz="1800" b="0" i="0" u="none" strike="noStrike" baseline="0" dirty="0" err="1">
                <a:solidFill>
                  <a:srgbClr val="000000"/>
                </a:solidFill>
                <a:latin typeface="Times New Roman" panose="02020603050405020304" pitchFamily="18" charset="0"/>
              </a:rPr>
              <a:t>min-max</a:t>
            </a:r>
            <a:r>
              <a:rPr lang="tr-TR" sz="1800" b="0" i="0" u="none" strike="noStrike" baseline="0" dirty="0">
                <a:solidFill>
                  <a:srgbClr val="000000"/>
                </a:solidFill>
                <a:latin typeface="Times New Roman" panose="02020603050405020304" pitchFamily="18" charset="0"/>
              </a:rPr>
              <a:t> normalizasyon metodu uygulanmış ve veri seti değerleri 0 ile 1 arasında normalize edilmiştir. </a:t>
            </a:r>
            <a:r>
              <a:rPr lang="tr-TR" sz="1800" b="0" i="0" u="none" strike="noStrike" baseline="0" dirty="0" err="1">
                <a:solidFill>
                  <a:srgbClr val="000000"/>
                </a:solidFill>
                <a:latin typeface="Times New Roman" panose="02020603050405020304" pitchFamily="18" charset="0"/>
              </a:rPr>
              <a:t>Min-Max</a:t>
            </a:r>
            <a:r>
              <a:rPr lang="tr-TR" sz="1800" b="0" i="0" u="none" strike="noStrike" baseline="0" dirty="0">
                <a:solidFill>
                  <a:srgbClr val="000000"/>
                </a:solidFill>
                <a:latin typeface="Times New Roman" panose="02020603050405020304" pitchFamily="18" charset="0"/>
              </a:rPr>
              <a:t> normalizasyon yöntemi için </a:t>
            </a:r>
            <a:r>
              <a:rPr lang="tr-TR" sz="1800" b="1" i="0" u="none" strike="noStrike" baseline="0" dirty="0">
                <a:solidFill>
                  <a:srgbClr val="000000"/>
                </a:solidFill>
                <a:latin typeface="Times New Roman" panose="02020603050405020304" pitchFamily="18" charset="0"/>
              </a:rPr>
              <a:t>Denklem 1</a:t>
            </a:r>
            <a:r>
              <a:rPr lang="tr-TR" sz="1800" b="0" i="0" u="none" strike="noStrike" baseline="0" dirty="0">
                <a:solidFill>
                  <a:srgbClr val="000000"/>
                </a:solidFill>
                <a:latin typeface="Times New Roman" panose="02020603050405020304" pitchFamily="18" charset="0"/>
              </a:rPr>
              <a:t> kullanılır.</a:t>
            </a:r>
            <a:endParaRPr lang="tr-TR" dirty="0"/>
          </a:p>
        </p:txBody>
      </p:sp>
      <p:pic>
        <p:nvPicPr>
          <p:cNvPr id="5" name="Resim 4">
            <a:extLst>
              <a:ext uri="{FF2B5EF4-FFF2-40B4-BE49-F238E27FC236}">
                <a16:creationId xmlns:a16="http://schemas.microsoft.com/office/drawing/2014/main" id="{AB30BA72-94BD-D8B3-6923-53A5D147A757}"/>
              </a:ext>
            </a:extLst>
          </p:cNvPr>
          <p:cNvPicPr>
            <a:picLocks noChangeAspect="1"/>
          </p:cNvPicPr>
          <p:nvPr/>
        </p:nvPicPr>
        <p:blipFill>
          <a:blip r:embed="rId2"/>
          <a:stretch>
            <a:fillRect/>
          </a:stretch>
        </p:blipFill>
        <p:spPr>
          <a:xfrm>
            <a:off x="6914707" y="139575"/>
            <a:ext cx="4929963" cy="2857899"/>
          </a:xfrm>
          <a:prstGeom prst="rect">
            <a:avLst/>
          </a:prstGeom>
        </p:spPr>
      </p:pic>
      <p:sp>
        <p:nvSpPr>
          <p:cNvPr id="7" name="Metin kutusu 6">
            <a:extLst>
              <a:ext uri="{FF2B5EF4-FFF2-40B4-BE49-F238E27FC236}">
                <a16:creationId xmlns:a16="http://schemas.microsoft.com/office/drawing/2014/main" id="{CA2A11A9-7034-B9FB-FA46-DA0B4CA9EE5F}"/>
              </a:ext>
            </a:extLst>
          </p:cNvPr>
          <p:cNvSpPr txBox="1"/>
          <p:nvPr/>
        </p:nvSpPr>
        <p:spPr>
          <a:xfrm>
            <a:off x="133054" y="2966310"/>
            <a:ext cx="6009021" cy="2862322"/>
          </a:xfrm>
          <a:prstGeom prst="rect">
            <a:avLst/>
          </a:prstGeom>
          <a:noFill/>
        </p:spPr>
        <p:txBody>
          <a:bodyPr wrap="square">
            <a:spAutoFit/>
          </a:bodyPr>
          <a:lstStyle/>
          <a:p>
            <a:r>
              <a:rPr lang="tr-TR" b="0" i="0" dirty="0">
                <a:solidFill>
                  <a:srgbClr val="000000"/>
                </a:solidFill>
                <a:effectLst/>
                <a:latin typeface="Arial" panose="020B0604020202020204" pitchFamily="34" charset="0"/>
              </a:rPr>
              <a:t>Bu </a:t>
            </a:r>
            <a:r>
              <a:rPr lang="tr-TR" b="1" i="0" dirty="0">
                <a:solidFill>
                  <a:srgbClr val="000000"/>
                </a:solidFill>
                <a:effectLst/>
                <a:latin typeface="Arial" panose="020B0604020202020204" pitchFamily="34" charset="0"/>
              </a:rPr>
              <a:t>çalışma,</a:t>
            </a:r>
            <a:r>
              <a:rPr lang="tr-TR" b="0" i="0" dirty="0">
                <a:solidFill>
                  <a:srgbClr val="000000"/>
                </a:solidFill>
                <a:effectLst/>
                <a:latin typeface="Arial" panose="020B0604020202020204" pitchFamily="34" charset="0"/>
              </a:rPr>
              <a:t> Tablo </a:t>
            </a:r>
            <a:r>
              <a:rPr lang="tr-TR" b="1" i="0" dirty="0">
                <a:solidFill>
                  <a:srgbClr val="000000"/>
                </a:solidFill>
                <a:effectLst/>
                <a:latin typeface="Arial" panose="020B0604020202020204" pitchFamily="34" charset="0"/>
              </a:rPr>
              <a:t>3'te gösterilen</a:t>
            </a:r>
            <a:r>
              <a:rPr lang="tr-TR" b="0" i="0" dirty="0">
                <a:solidFill>
                  <a:srgbClr val="000000"/>
                </a:solidFill>
                <a:effectLst/>
                <a:latin typeface="Arial" panose="020B0604020202020204" pitchFamily="34" charset="0"/>
              </a:rPr>
              <a:t> doğruluk </a:t>
            </a:r>
            <a:r>
              <a:rPr lang="tr-TR" b="1" i="0" dirty="0">
                <a:solidFill>
                  <a:srgbClr val="000000"/>
                </a:solidFill>
                <a:effectLst/>
                <a:latin typeface="Arial" panose="020B0604020202020204" pitchFamily="34" charset="0"/>
              </a:rPr>
              <a:t>kriterlerini kullanır.</a:t>
            </a:r>
            <a:r>
              <a:rPr lang="tr-TR" b="0" i="0" dirty="0">
                <a:solidFill>
                  <a:srgbClr val="000000"/>
                </a:solidFill>
                <a:effectLst/>
                <a:latin typeface="Arial" panose="020B0604020202020204" pitchFamily="34" charset="0"/>
              </a:rPr>
              <a:t> Bu performans </a:t>
            </a:r>
            <a:r>
              <a:rPr lang="tr-TR" b="1" i="0" dirty="0">
                <a:solidFill>
                  <a:srgbClr val="000000"/>
                </a:solidFill>
                <a:effectLst/>
                <a:latin typeface="Arial" panose="020B0604020202020204" pitchFamily="34" charset="0"/>
              </a:rPr>
              <a:t>ölçütleri arasında</a:t>
            </a:r>
            <a:r>
              <a:rPr lang="tr-TR" b="0" i="0" dirty="0">
                <a:solidFill>
                  <a:srgbClr val="000000"/>
                </a:solidFill>
                <a:effectLst/>
                <a:latin typeface="Arial" panose="020B0604020202020204" pitchFamily="34" charset="0"/>
              </a:rPr>
              <a:t> R2, </a:t>
            </a:r>
            <a:r>
              <a:rPr lang="tr-TR" b="1" i="0" dirty="0">
                <a:solidFill>
                  <a:srgbClr val="000000"/>
                </a:solidFill>
                <a:effectLst/>
                <a:latin typeface="Arial" panose="020B0604020202020204" pitchFamily="34" charset="0"/>
              </a:rPr>
              <a:t>model doğruluğu için belirleyici faktördür.</a:t>
            </a:r>
            <a:r>
              <a:rPr lang="tr-TR" b="0" i="0" dirty="0">
                <a:solidFill>
                  <a:srgbClr val="000000"/>
                </a:solidFill>
                <a:effectLst/>
                <a:latin typeface="Arial" panose="020B0604020202020204" pitchFamily="34" charset="0"/>
              </a:rPr>
              <a:t> Bu </a:t>
            </a:r>
            <a:r>
              <a:rPr lang="tr-TR" b="1" i="0" dirty="0">
                <a:solidFill>
                  <a:srgbClr val="000000"/>
                </a:solidFill>
                <a:effectLst/>
                <a:latin typeface="Arial" panose="020B0604020202020204" pitchFamily="34" charset="0"/>
              </a:rPr>
              <a:t>katsayının</a:t>
            </a:r>
            <a:r>
              <a:rPr lang="tr-TR" b="0" i="0" dirty="0">
                <a:solidFill>
                  <a:srgbClr val="000000"/>
                </a:solidFill>
                <a:effectLst/>
                <a:latin typeface="Arial" panose="020B0604020202020204" pitchFamily="34" charset="0"/>
              </a:rPr>
              <a:t> yüksek </a:t>
            </a:r>
            <a:r>
              <a:rPr lang="tr-TR" b="1" i="0" dirty="0">
                <a:solidFill>
                  <a:srgbClr val="000000"/>
                </a:solidFill>
                <a:effectLst/>
                <a:latin typeface="Arial" panose="020B0604020202020204" pitchFamily="34" charset="0"/>
              </a:rPr>
              <a:t>bir değeri, iyi bir</a:t>
            </a:r>
            <a:r>
              <a:rPr lang="tr-TR" b="0" i="0" dirty="0">
                <a:solidFill>
                  <a:srgbClr val="000000"/>
                </a:solidFill>
                <a:effectLst/>
                <a:latin typeface="Arial" panose="020B0604020202020204" pitchFamily="34" charset="0"/>
              </a:rPr>
              <a:t> tahmin </a:t>
            </a:r>
            <a:r>
              <a:rPr lang="tr-TR" b="1" i="0" dirty="0">
                <a:solidFill>
                  <a:srgbClr val="000000"/>
                </a:solidFill>
                <a:effectLst/>
                <a:latin typeface="Arial" panose="020B0604020202020204" pitchFamily="34" charset="0"/>
              </a:rPr>
              <a:t>ilişkisini</a:t>
            </a:r>
            <a:r>
              <a:rPr lang="tr-TR" b="0" i="0" dirty="0">
                <a:solidFill>
                  <a:srgbClr val="000000"/>
                </a:solidFill>
                <a:effectLst/>
                <a:latin typeface="Arial" panose="020B0604020202020204" pitchFamily="34" charset="0"/>
              </a:rPr>
              <a:t> gösterir. MSE, RMSE ve MAE hata </a:t>
            </a:r>
            <a:r>
              <a:rPr lang="tr-TR" b="1" i="0" dirty="0">
                <a:solidFill>
                  <a:srgbClr val="000000"/>
                </a:solidFill>
                <a:effectLst/>
                <a:latin typeface="Arial" panose="020B0604020202020204" pitchFamily="34" charset="0"/>
              </a:rPr>
              <a:t>ölçüleri olduğundan,</a:t>
            </a:r>
            <a:r>
              <a:rPr lang="tr-TR" b="0" i="0" dirty="0">
                <a:solidFill>
                  <a:srgbClr val="000000"/>
                </a:solidFill>
                <a:effectLst/>
                <a:latin typeface="Arial" panose="020B0604020202020204" pitchFamily="34" charset="0"/>
              </a:rPr>
              <a:t> düşük </a:t>
            </a:r>
            <a:r>
              <a:rPr lang="tr-TR" b="1" i="0" dirty="0">
                <a:solidFill>
                  <a:srgbClr val="000000"/>
                </a:solidFill>
                <a:effectLst/>
                <a:latin typeface="Arial" panose="020B0604020202020204" pitchFamily="34" charset="0"/>
              </a:rPr>
              <a:t>puanlar performansla</a:t>
            </a:r>
            <a:r>
              <a:rPr lang="tr-TR" b="0" i="0" dirty="0">
                <a:solidFill>
                  <a:srgbClr val="000000"/>
                </a:solidFill>
                <a:effectLst/>
                <a:latin typeface="Arial" panose="020B0604020202020204" pitchFamily="34" charset="0"/>
              </a:rPr>
              <a:t> ters orantılı </a:t>
            </a:r>
            <a:r>
              <a:rPr lang="tr-TR" b="1" i="0" dirty="0">
                <a:solidFill>
                  <a:srgbClr val="000000"/>
                </a:solidFill>
                <a:effectLst/>
                <a:latin typeface="Arial" panose="020B0604020202020204" pitchFamily="34" charset="0"/>
              </a:rPr>
              <a:t>olan</a:t>
            </a:r>
            <a:r>
              <a:rPr lang="tr-TR" b="0" i="0" dirty="0">
                <a:solidFill>
                  <a:srgbClr val="000000"/>
                </a:solidFill>
                <a:effectLst/>
                <a:latin typeface="Arial" panose="020B0604020202020204" pitchFamily="34" charset="0"/>
              </a:rPr>
              <a:t> yüksek </a:t>
            </a:r>
            <a:r>
              <a:rPr lang="tr-TR" b="1" i="0" dirty="0">
                <a:solidFill>
                  <a:srgbClr val="000000"/>
                </a:solidFill>
                <a:effectLst/>
                <a:latin typeface="Arial" panose="020B0604020202020204" pitchFamily="34" charset="0"/>
              </a:rPr>
              <a:t>performansın ölçüleridir. Örneğin,</a:t>
            </a:r>
            <a:r>
              <a:rPr lang="tr-TR" b="0" i="0" dirty="0">
                <a:solidFill>
                  <a:srgbClr val="000000"/>
                </a:solidFill>
                <a:effectLst/>
                <a:latin typeface="Arial" panose="020B0604020202020204" pitchFamily="34" charset="0"/>
              </a:rPr>
              <a:t> RMSE </a:t>
            </a:r>
            <a:r>
              <a:rPr lang="tr-TR" b="1" i="0" dirty="0">
                <a:solidFill>
                  <a:srgbClr val="000000"/>
                </a:solidFill>
                <a:effectLst/>
                <a:latin typeface="Arial" panose="020B0604020202020204" pitchFamily="34" charset="0"/>
              </a:rPr>
              <a:t>sıfırsa</a:t>
            </a:r>
            <a:r>
              <a:rPr lang="tr-TR" b="0" i="0" dirty="0">
                <a:solidFill>
                  <a:srgbClr val="000000"/>
                </a:solidFill>
                <a:effectLst/>
                <a:latin typeface="Arial" panose="020B0604020202020204" pitchFamily="34" charset="0"/>
              </a:rPr>
              <a:t> iyi </a:t>
            </a:r>
            <a:r>
              <a:rPr lang="tr-TR" b="1" i="0" dirty="0">
                <a:solidFill>
                  <a:srgbClr val="000000"/>
                </a:solidFill>
                <a:effectLst/>
                <a:latin typeface="Arial" panose="020B0604020202020204" pitchFamily="34" charset="0"/>
              </a:rPr>
              <a:t>çalışır. Zaman serisi,</a:t>
            </a:r>
            <a:r>
              <a:rPr lang="tr-TR" b="0" i="0" dirty="0">
                <a:solidFill>
                  <a:srgbClr val="000000"/>
                </a:solidFill>
                <a:effectLst/>
                <a:latin typeface="Arial" panose="020B0604020202020204" pitchFamily="34" charset="0"/>
              </a:rPr>
              <a:t> 𝑟𝑡 zaman </a:t>
            </a:r>
            <a:r>
              <a:rPr lang="tr-TR" b="1" i="0" dirty="0">
                <a:solidFill>
                  <a:srgbClr val="000000"/>
                </a:solidFill>
                <a:effectLst/>
                <a:latin typeface="Arial" panose="020B0604020202020204" pitchFamily="34" charset="0"/>
              </a:rPr>
              <a:t>aralığı ile gözlenir</a:t>
            </a:r>
            <a:r>
              <a:rPr lang="tr-TR" b="0" i="0" dirty="0">
                <a:solidFill>
                  <a:srgbClr val="000000"/>
                </a:solidFill>
                <a:effectLst/>
                <a:latin typeface="Arial" panose="020B0604020202020204" pitchFamily="34" charset="0"/>
              </a:rPr>
              <a:t> ve 𝑝𝑡 </a:t>
            </a:r>
            <a:r>
              <a:rPr lang="tr-TR" b="1" i="0" dirty="0">
                <a:solidFill>
                  <a:srgbClr val="000000"/>
                </a:solidFill>
                <a:effectLst/>
                <a:latin typeface="Arial" panose="020B0604020202020204" pitchFamily="34" charset="0"/>
              </a:rPr>
              <a:t>tahmini süre t'yi gösterir. Hata, denklem 2'de</a:t>
            </a:r>
            <a:r>
              <a:rPr lang="tr-TR" b="0" i="0" dirty="0">
                <a:solidFill>
                  <a:srgbClr val="000000"/>
                </a:solidFill>
                <a:effectLst/>
                <a:latin typeface="Arial" panose="020B0604020202020204" pitchFamily="34" charset="0"/>
              </a:rPr>
              <a:t> 𝑒𝑡 </a:t>
            </a:r>
            <a:r>
              <a:rPr lang="tr-TR" b="1" i="0" dirty="0">
                <a:solidFill>
                  <a:srgbClr val="000000"/>
                </a:solidFill>
                <a:effectLst/>
                <a:latin typeface="Arial" panose="020B0604020202020204" pitchFamily="34" charset="0"/>
              </a:rPr>
              <a:t>olarak</a:t>
            </a:r>
            <a:r>
              <a:rPr lang="tr-TR" b="0" i="0" dirty="0">
                <a:solidFill>
                  <a:srgbClr val="000000"/>
                </a:solidFill>
                <a:effectLst/>
                <a:latin typeface="Arial" panose="020B0604020202020204" pitchFamily="34" charset="0"/>
              </a:rPr>
              <a:t> ifade </a:t>
            </a:r>
            <a:r>
              <a:rPr lang="tr-TR" b="1" i="0" dirty="0">
                <a:solidFill>
                  <a:srgbClr val="000000"/>
                </a:solidFill>
                <a:effectLst/>
                <a:latin typeface="Arial" panose="020B0604020202020204" pitchFamily="34" charset="0"/>
              </a:rPr>
              <a:t>edilir.</a:t>
            </a:r>
            <a:endParaRPr lang="tr-TR" dirty="0"/>
          </a:p>
        </p:txBody>
      </p:sp>
      <p:pic>
        <p:nvPicPr>
          <p:cNvPr id="9" name="Resim 8">
            <a:extLst>
              <a:ext uri="{FF2B5EF4-FFF2-40B4-BE49-F238E27FC236}">
                <a16:creationId xmlns:a16="http://schemas.microsoft.com/office/drawing/2014/main" id="{EF18D06D-4709-5100-CAE6-C5A4B058E575}"/>
              </a:ext>
            </a:extLst>
          </p:cNvPr>
          <p:cNvPicPr>
            <a:picLocks noChangeAspect="1"/>
          </p:cNvPicPr>
          <p:nvPr/>
        </p:nvPicPr>
        <p:blipFill>
          <a:blip r:embed="rId3"/>
          <a:stretch>
            <a:fillRect/>
          </a:stretch>
        </p:blipFill>
        <p:spPr>
          <a:xfrm>
            <a:off x="6096000" y="3311486"/>
            <a:ext cx="5925377" cy="2886478"/>
          </a:xfrm>
          <a:prstGeom prst="rect">
            <a:avLst/>
          </a:prstGeom>
        </p:spPr>
      </p:pic>
    </p:spTree>
    <p:extLst>
      <p:ext uri="{BB962C8B-B14F-4D97-AF65-F5344CB8AC3E}">
        <p14:creationId xmlns:p14="http://schemas.microsoft.com/office/powerpoint/2010/main" val="38012004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7D379150-F6B4-45C8-BE10-6B278AD400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5FFCF544-A370-4A5D-A95F-CA6E0E7191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6" name="Straight Connector 15">
            <a:extLst>
              <a:ext uri="{FF2B5EF4-FFF2-40B4-BE49-F238E27FC236}">
                <a16:creationId xmlns:a16="http://schemas.microsoft.com/office/drawing/2014/main" id="{6EEB3B97-A638-498B-8083-54191CE71E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8" name="Rectangle 17">
            <a:extLst>
              <a:ext uri="{FF2B5EF4-FFF2-40B4-BE49-F238E27FC236}">
                <a16:creationId xmlns:a16="http://schemas.microsoft.com/office/drawing/2014/main" id="{284B70D5-875B-433D-BDBD-1522A85D6C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Metin kutusu 2">
            <a:extLst>
              <a:ext uri="{FF2B5EF4-FFF2-40B4-BE49-F238E27FC236}">
                <a16:creationId xmlns:a16="http://schemas.microsoft.com/office/drawing/2014/main" id="{AF2876A6-6C73-ECC3-1023-25C3E0E220A1}"/>
              </a:ext>
            </a:extLst>
          </p:cNvPr>
          <p:cNvSpPr txBox="1"/>
          <p:nvPr/>
        </p:nvSpPr>
        <p:spPr>
          <a:xfrm>
            <a:off x="7859485" y="634946"/>
            <a:ext cx="3690257" cy="1450757"/>
          </a:xfrm>
          <a:prstGeom prst="rect">
            <a:avLst/>
          </a:prstGeom>
        </p:spPr>
        <p:txBody>
          <a:bodyPr vert="horz" lIns="91440" tIns="45720" rIns="91440" bIns="45720" rtlCol="0" anchor="b">
            <a:normAutofit/>
          </a:bodyPr>
          <a:lstStyle/>
          <a:p>
            <a:pPr defTabSz="914400">
              <a:lnSpc>
                <a:spcPct val="85000"/>
              </a:lnSpc>
              <a:spcBef>
                <a:spcPct val="0"/>
              </a:spcBef>
              <a:spcAft>
                <a:spcPts val="600"/>
              </a:spcAft>
            </a:pPr>
            <a:r>
              <a:rPr lang="en-US" sz="3700" b="1" i="0" u="none" strike="noStrike" spc="-50" dirty="0" err="1">
                <a:solidFill>
                  <a:schemeClr val="tx1">
                    <a:lumMod val="75000"/>
                    <a:lumOff val="25000"/>
                  </a:schemeClr>
                </a:solidFill>
                <a:latin typeface="+mj-lt"/>
                <a:ea typeface="+mj-ea"/>
                <a:cs typeface="+mj-cs"/>
              </a:rPr>
              <a:t>Makine</a:t>
            </a:r>
            <a:r>
              <a:rPr lang="en-US" sz="3700" b="1" i="0" u="none" strike="noStrike" spc="-50" dirty="0">
                <a:solidFill>
                  <a:schemeClr val="tx1">
                    <a:lumMod val="75000"/>
                    <a:lumOff val="25000"/>
                  </a:schemeClr>
                </a:solidFill>
                <a:latin typeface="+mj-lt"/>
                <a:ea typeface="+mj-ea"/>
                <a:cs typeface="+mj-cs"/>
              </a:rPr>
              <a:t> </a:t>
            </a:r>
            <a:r>
              <a:rPr lang="en-US" sz="3700" b="1" i="0" u="none" strike="noStrike" spc="-50" dirty="0" err="1">
                <a:solidFill>
                  <a:schemeClr val="tx1">
                    <a:lumMod val="75000"/>
                    <a:lumOff val="25000"/>
                  </a:schemeClr>
                </a:solidFill>
                <a:latin typeface="+mj-lt"/>
                <a:ea typeface="+mj-ea"/>
                <a:cs typeface="+mj-cs"/>
              </a:rPr>
              <a:t>Öğrenmesi</a:t>
            </a:r>
            <a:r>
              <a:rPr lang="en-US" sz="3700" b="1" i="0" u="none" strike="noStrike" spc="-50" dirty="0">
                <a:solidFill>
                  <a:schemeClr val="tx1">
                    <a:lumMod val="75000"/>
                    <a:lumOff val="25000"/>
                  </a:schemeClr>
                </a:solidFill>
                <a:latin typeface="+mj-lt"/>
                <a:ea typeface="+mj-ea"/>
                <a:cs typeface="+mj-cs"/>
              </a:rPr>
              <a:t> </a:t>
            </a:r>
            <a:r>
              <a:rPr lang="en-US" sz="3700" b="1" i="0" u="none" strike="noStrike" spc="-50" dirty="0" err="1">
                <a:solidFill>
                  <a:schemeClr val="tx1">
                    <a:lumMod val="75000"/>
                    <a:lumOff val="25000"/>
                  </a:schemeClr>
                </a:solidFill>
                <a:latin typeface="+mj-lt"/>
                <a:ea typeface="+mj-ea"/>
                <a:cs typeface="+mj-cs"/>
              </a:rPr>
              <a:t>Adımları</a:t>
            </a:r>
            <a:r>
              <a:rPr lang="en-US" sz="3700" b="1" i="0" u="none" strike="noStrike" spc="-50" dirty="0">
                <a:solidFill>
                  <a:schemeClr val="tx1">
                    <a:lumMod val="75000"/>
                    <a:lumOff val="25000"/>
                  </a:schemeClr>
                </a:solidFill>
                <a:latin typeface="+mj-lt"/>
                <a:ea typeface="+mj-ea"/>
                <a:cs typeface="+mj-cs"/>
              </a:rPr>
              <a:t> </a:t>
            </a:r>
            <a:endParaRPr lang="en-US" sz="3700" spc="-50" dirty="0">
              <a:solidFill>
                <a:schemeClr val="tx1">
                  <a:lumMod val="75000"/>
                  <a:lumOff val="25000"/>
                </a:schemeClr>
              </a:solidFill>
              <a:latin typeface="+mj-lt"/>
              <a:ea typeface="+mj-ea"/>
              <a:cs typeface="+mj-cs"/>
            </a:endParaRPr>
          </a:p>
        </p:txBody>
      </p:sp>
      <p:pic>
        <p:nvPicPr>
          <p:cNvPr id="5" name="Resim 4">
            <a:extLst>
              <a:ext uri="{FF2B5EF4-FFF2-40B4-BE49-F238E27FC236}">
                <a16:creationId xmlns:a16="http://schemas.microsoft.com/office/drawing/2014/main" id="{B35A32FA-CB3D-EC2B-FB73-6BB31E16FFBB}"/>
              </a:ext>
            </a:extLst>
          </p:cNvPr>
          <p:cNvPicPr>
            <a:picLocks noChangeAspect="1"/>
          </p:cNvPicPr>
          <p:nvPr/>
        </p:nvPicPr>
        <p:blipFill>
          <a:blip r:embed="rId2"/>
          <a:stretch>
            <a:fillRect/>
          </a:stretch>
        </p:blipFill>
        <p:spPr>
          <a:xfrm>
            <a:off x="725351" y="640081"/>
            <a:ext cx="6727096" cy="5314406"/>
          </a:xfrm>
          <a:prstGeom prst="rect">
            <a:avLst/>
          </a:prstGeom>
        </p:spPr>
      </p:pic>
      <p:cxnSp>
        <p:nvCxnSpPr>
          <p:cNvPr id="20" name="Straight Connector 19">
            <a:extLst>
              <a:ext uri="{FF2B5EF4-FFF2-40B4-BE49-F238E27FC236}">
                <a16:creationId xmlns:a16="http://schemas.microsoft.com/office/drawing/2014/main" id="{C947DF4A-614C-4B4C-8B80-E5B9D8E8CFE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92143" y="2085703"/>
            <a:ext cx="3566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7" name="Metin kutusu 6">
            <a:extLst>
              <a:ext uri="{FF2B5EF4-FFF2-40B4-BE49-F238E27FC236}">
                <a16:creationId xmlns:a16="http://schemas.microsoft.com/office/drawing/2014/main" id="{23B46618-CA3F-3310-3B50-3FAA5ADD2FDF}"/>
              </a:ext>
            </a:extLst>
          </p:cNvPr>
          <p:cNvSpPr txBox="1"/>
          <p:nvPr/>
        </p:nvSpPr>
        <p:spPr>
          <a:xfrm>
            <a:off x="7859485" y="2198914"/>
            <a:ext cx="3690257" cy="3670180"/>
          </a:xfrm>
          <a:prstGeom prst="rect">
            <a:avLst/>
          </a:prstGeom>
        </p:spPr>
        <p:txBody>
          <a:bodyPr vert="horz" lIns="0" tIns="45720" rIns="0" bIns="45720" rtlCol="0">
            <a:normAutofit/>
          </a:bodyPr>
          <a:lstStyle/>
          <a:p>
            <a:pPr defTabSz="914400">
              <a:lnSpc>
                <a:spcPct val="90000"/>
              </a:lnSpc>
              <a:spcAft>
                <a:spcPts val="600"/>
              </a:spcAft>
              <a:buClr>
                <a:schemeClr val="accent1"/>
              </a:buClr>
              <a:buFont typeface="Calibri" panose="020F0502020204030204" pitchFamily="34" charset="0"/>
            </a:pPr>
            <a:r>
              <a:rPr lang="en-US" dirty="0" err="1">
                <a:solidFill>
                  <a:schemeClr val="tx1">
                    <a:lumMod val="75000"/>
                    <a:lumOff val="25000"/>
                  </a:schemeClr>
                </a:solidFill>
              </a:rPr>
              <a:t>M</a:t>
            </a:r>
            <a:r>
              <a:rPr lang="en-US" b="0" i="0" u="none" strike="noStrike" baseline="0" dirty="0" err="1">
                <a:solidFill>
                  <a:schemeClr val="tx1">
                    <a:lumMod val="75000"/>
                    <a:lumOff val="25000"/>
                  </a:schemeClr>
                </a:solidFill>
              </a:rPr>
              <a:t>akine</a:t>
            </a:r>
            <a:r>
              <a:rPr lang="en-US" b="0" i="0" u="none" strike="noStrike" baseline="0" dirty="0">
                <a:solidFill>
                  <a:schemeClr val="tx1">
                    <a:lumMod val="75000"/>
                    <a:lumOff val="25000"/>
                  </a:schemeClr>
                </a:solidFill>
              </a:rPr>
              <a:t> </a:t>
            </a:r>
            <a:r>
              <a:rPr lang="en-US" b="0" i="0" u="none" strike="noStrike" baseline="0" dirty="0" err="1">
                <a:solidFill>
                  <a:schemeClr val="tx1">
                    <a:lumMod val="75000"/>
                    <a:lumOff val="25000"/>
                  </a:schemeClr>
                </a:solidFill>
              </a:rPr>
              <a:t>öğrenmesi</a:t>
            </a:r>
            <a:r>
              <a:rPr lang="en-US" b="0" i="0" u="none" strike="noStrike" baseline="0" dirty="0">
                <a:solidFill>
                  <a:schemeClr val="tx1">
                    <a:lumMod val="75000"/>
                    <a:lumOff val="25000"/>
                  </a:schemeClr>
                </a:solidFill>
              </a:rPr>
              <a:t> </a:t>
            </a:r>
            <a:r>
              <a:rPr lang="en-US" b="0" i="0" u="none" strike="noStrike" baseline="0" dirty="0" err="1">
                <a:solidFill>
                  <a:schemeClr val="tx1">
                    <a:lumMod val="75000"/>
                    <a:lumOff val="25000"/>
                  </a:schemeClr>
                </a:solidFill>
              </a:rPr>
              <a:t>yöntemleri</a:t>
            </a:r>
            <a:r>
              <a:rPr lang="en-US" b="0" i="0" u="none" strike="noStrike" baseline="0" dirty="0">
                <a:solidFill>
                  <a:schemeClr val="tx1">
                    <a:lumMod val="75000"/>
                    <a:lumOff val="25000"/>
                  </a:schemeClr>
                </a:solidFill>
              </a:rPr>
              <a:t> </a:t>
            </a:r>
            <a:r>
              <a:rPr lang="en-US" b="0" i="0" u="none" strike="noStrike" baseline="0" dirty="0" err="1">
                <a:solidFill>
                  <a:schemeClr val="tx1">
                    <a:lumMod val="75000"/>
                    <a:lumOff val="25000"/>
                  </a:schemeClr>
                </a:solidFill>
              </a:rPr>
              <a:t>ise</a:t>
            </a:r>
            <a:r>
              <a:rPr lang="en-US" b="0" i="0" u="none" strike="noStrike" baseline="0" dirty="0">
                <a:solidFill>
                  <a:schemeClr val="tx1">
                    <a:lumMod val="75000"/>
                    <a:lumOff val="25000"/>
                  </a:schemeClr>
                </a:solidFill>
              </a:rPr>
              <a:t> </a:t>
            </a:r>
            <a:r>
              <a:rPr lang="en-US" b="0" i="0" u="none" strike="noStrike" baseline="0" dirty="0" err="1">
                <a:solidFill>
                  <a:schemeClr val="tx1">
                    <a:lumMod val="75000"/>
                    <a:lumOff val="25000"/>
                  </a:schemeClr>
                </a:solidFill>
              </a:rPr>
              <a:t>Pyhton</a:t>
            </a:r>
            <a:r>
              <a:rPr lang="en-US" b="0" i="0" u="none" strike="noStrike" baseline="0" dirty="0">
                <a:solidFill>
                  <a:schemeClr val="tx1">
                    <a:lumMod val="75000"/>
                    <a:lumOff val="25000"/>
                  </a:schemeClr>
                </a:solidFill>
              </a:rPr>
              <a:t> </a:t>
            </a:r>
            <a:r>
              <a:rPr lang="en-US" b="0" i="0" u="none" strike="noStrike" baseline="0" dirty="0" err="1">
                <a:solidFill>
                  <a:schemeClr val="tx1">
                    <a:lumMod val="75000"/>
                    <a:lumOff val="25000"/>
                  </a:schemeClr>
                </a:solidFill>
              </a:rPr>
              <a:t>ortamında</a:t>
            </a:r>
            <a:r>
              <a:rPr lang="en-US" b="0" i="0" u="none" strike="noStrike" baseline="0" dirty="0">
                <a:solidFill>
                  <a:schemeClr val="tx1">
                    <a:lumMod val="75000"/>
                    <a:lumOff val="25000"/>
                  </a:schemeClr>
                </a:solidFill>
              </a:rPr>
              <a:t> </a:t>
            </a:r>
            <a:r>
              <a:rPr lang="en-US" b="0" i="0" u="none" strike="noStrike" baseline="0" dirty="0" err="1">
                <a:solidFill>
                  <a:schemeClr val="tx1">
                    <a:lumMod val="75000"/>
                    <a:lumOff val="25000"/>
                  </a:schemeClr>
                </a:solidFill>
              </a:rPr>
              <a:t>kodlanmıştır</a:t>
            </a:r>
            <a:r>
              <a:rPr lang="en-US" b="0" i="0" u="none" strike="noStrike" baseline="0" dirty="0">
                <a:solidFill>
                  <a:schemeClr val="tx1">
                    <a:lumMod val="75000"/>
                    <a:lumOff val="25000"/>
                  </a:schemeClr>
                </a:solidFill>
              </a:rPr>
              <a:t>. Python </a:t>
            </a:r>
            <a:r>
              <a:rPr lang="en-US" b="0" i="0" u="none" strike="noStrike" baseline="0" dirty="0" err="1">
                <a:solidFill>
                  <a:schemeClr val="tx1">
                    <a:lumMod val="75000"/>
                    <a:lumOff val="25000"/>
                  </a:schemeClr>
                </a:solidFill>
              </a:rPr>
              <a:t>dili</a:t>
            </a:r>
            <a:r>
              <a:rPr lang="en-US" b="0" i="0" u="none" strike="noStrike" baseline="0" dirty="0">
                <a:solidFill>
                  <a:schemeClr val="tx1">
                    <a:lumMod val="75000"/>
                    <a:lumOff val="25000"/>
                  </a:schemeClr>
                </a:solidFill>
              </a:rPr>
              <a:t>, </a:t>
            </a:r>
            <a:r>
              <a:rPr lang="en-US" b="0" i="0" u="none" strike="noStrike" baseline="0" dirty="0" err="1">
                <a:solidFill>
                  <a:schemeClr val="tx1">
                    <a:lumMod val="75000"/>
                    <a:lumOff val="25000"/>
                  </a:schemeClr>
                </a:solidFill>
              </a:rPr>
              <a:t>yapay</a:t>
            </a:r>
            <a:r>
              <a:rPr lang="en-US" b="0" i="0" u="none" strike="noStrike" baseline="0" dirty="0">
                <a:solidFill>
                  <a:schemeClr val="tx1">
                    <a:lumMod val="75000"/>
                    <a:lumOff val="25000"/>
                  </a:schemeClr>
                </a:solidFill>
              </a:rPr>
              <a:t> </a:t>
            </a:r>
            <a:r>
              <a:rPr lang="en-US" b="0" i="0" u="none" strike="noStrike" baseline="0" dirty="0" err="1">
                <a:solidFill>
                  <a:schemeClr val="tx1">
                    <a:lumMod val="75000"/>
                    <a:lumOff val="25000"/>
                  </a:schemeClr>
                </a:solidFill>
              </a:rPr>
              <a:t>zeka</a:t>
            </a:r>
            <a:r>
              <a:rPr lang="en-US" b="0" i="0" u="none" strike="noStrike" baseline="0" dirty="0">
                <a:solidFill>
                  <a:schemeClr val="tx1">
                    <a:lumMod val="75000"/>
                    <a:lumOff val="25000"/>
                  </a:schemeClr>
                </a:solidFill>
              </a:rPr>
              <a:t> </a:t>
            </a:r>
            <a:r>
              <a:rPr lang="en-US" b="0" i="0" u="none" strike="noStrike" baseline="0" dirty="0" err="1">
                <a:solidFill>
                  <a:schemeClr val="tx1">
                    <a:lumMod val="75000"/>
                    <a:lumOff val="25000"/>
                  </a:schemeClr>
                </a:solidFill>
              </a:rPr>
              <a:t>ve</a:t>
            </a:r>
            <a:r>
              <a:rPr lang="en-US" b="0" i="0" u="none" strike="noStrike" baseline="0" dirty="0">
                <a:solidFill>
                  <a:schemeClr val="tx1">
                    <a:lumMod val="75000"/>
                    <a:lumOff val="25000"/>
                  </a:schemeClr>
                </a:solidFill>
              </a:rPr>
              <a:t> </a:t>
            </a:r>
            <a:r>
              <a:rPr lang="en-US" b="0" i="0" u="none" strike="noStrike" baseline="0" dirty="0" err="1">
                <a:solidFill>
                  <a:schemeClr val="tx1">
                    <a:lumMod val="75000"/>
                    <a:lumOff val="25000"/>
                  </a:schemeClr>
                </a:solidFill>
              </a:rPr>
              <a:t>makine</a:t>
            </a:r>
            <a:r>
              <a:rPr lang="en-US" b="0" i="0" u="none" strike="noStrike" baseline="0" dirty="0">
                <a:solidFill>
                  <a:schemeClr val="tx1">
                    <a:lumMod val="75000"/>
                    <a:lumOff val="25000"/>
                  </a:schemeClr>
                </a:solidFill>
              </a:rPr>
              <a:t> </a:t>
            </a:r>
            <a:r>
              <a:rPr lang="en-US" b="0" i="0" u="none" strike="noStrike" baseline="0" dirty="0" err="1">
                <a:solidFill>
                  <a:schemeClr val="tx1">
                    <a:lumMod val="75000"/>
                    <a:lumOff val="25000"/>
                  </a:schemeClr>
                </a:solidFill>
              </a:rPr>
              <a:t>öğrenmesi</a:t>
            </a:r>
            <a:r>
              <a:rPr lang="en-US" b="0" i="0" u="none" strike="noStrike" baseline="0" dirty="0">
                <a:solidFill>
                  <a:schemeClr val="tx1">
                    <a:lumMod val="75000"/>
                    <a:lumOff val="25000"/>
                  </a:schemeClr>
                </a:solidFill>
              </a:rPr>
              <a:t> </a:t>
            </a:r>
            <a:r>
              <a:rPr lang="en-US" b="0" i="0" u="none" strike="noStrike" baseline="0" dirty="0" err="1">
                <a:solidFill>
                  <a:schemeClr val="tx1">
                    <a:lumMod val="75000"/>
                    <a:lumOff val="25000"/>
                  </a:schemeClr>
                </a:solidFill>
              </a:rPr>
              <a:t>uygulamalarında</a:t>
            </a:r>
            <a:r>
              <a:rPr lang="en-US" b="0" i="0" u="none" strike="noStrike" baseline="0" dirty="0">
                <a:solidFill>
                  <a:schemeClr val="tx1">
                    <a:lumMod val="75000"/>
                    <a:lumOff val="25000"/>
                  </a:schemeClr>
                </a:solidFill>
              </a:rPr>
              <a:t> </a:t>
            </a:r>
            <a:r>
              <a:rPr lang="en-US" b="0" i="0" u="none" strike="noStrike" baseline="0" dirty="0" err="1">
                <a:solidFill>
                  <a:schemeClr val="tx1">
                    <a:lumMod val="75000"/>
                    <a:lumOff val="25000"/>
                  </a:schemeClr>
                </a:solidFill>
              </a:rPr>
              <a:t>oldukça</a:t>
            </a:r>
            <a:r>
              <a:rPr lang="en-US" b="0" i="0" u="none" strike="noStrike" baseline="0" dirty="0">
                <a:solidFill>
                  <a:schemeClr val="tx1">
                    <a:lumMod val="75000"/>
                    <a:lumOff val="25000"/>
                  </a:schemeClr>
                </a:solidFill>
              </a:rPr>
              <a:t> </a:t>
            </a:r>
            <a:r>
              <a:rPr lang="en-US" b="0" i="0" u="none" strike="noStrike" baseline="0" dirty="0" err="1">
                <a:solidFill>
                  <a:schemeClr val="tx1">
                    <a:lumMod val="75000"/>
                    <a:lumOff val="25000"/>
                  </a:schemeClr>
                </a:solidFill>
              </a:rPr>
              <a:t>popüler</a:t>
            </a:r>
            <a:r>
              <a:rPr lang="en-US" b="0" i="0" u="none" strike="noStrike" baseline="0" dirty="0">
                <a:solidFill>
                  <a:schemeClr val="tx1">
                    <a:lumMod val="75000"/>
                    <a:lumOff val="25000"/>
                  </a:schemeClr>
                </a:solidFill>
              </a:rPr>
              <a:t> </a:t>
            </a:r>
            <a:r>
              <a:rPr lang="en-US" b="0" i="0" u="none" strike="noStrike" baseline="0" dirty="0" err="1">
                <a:solidFill>
                  <a:schemeClr val="tx1">
                    <a:lumMod val="75000"/>
                    <a:lumOff val="25000"/>
                  </a:schemeClr>
                </a:solidFill>
              </a:rPr>
              <a:t>ve</a:t>
            </a:r>
            <a:r>
              <a:rPr lang="en-US" b="0" i="0" u="none" strike="noStrike" baseline="0" dirty="0">
                <a:solidFill>
                  <a:schemeClr val="tx1">
                    <a:lumMod val="75000"/>
                    <a:lumOff val="25000"/>
                  </a:schemeClr>
                </a:solidFill>
              </a:rPr>
              <a:t> </a:t>
            </a:r>
            <a:r>
              <a:rPr lang="en-US" b="0" i="0" u="none" strike="noStrike" baseline="0" dirty="0" err="1">
                <a:solidFill>
                  <a:schemeClr val="tx1">
                    <a:lumMod val="75000"/>
                    <a:lumOff val="25000"/>
                  </a:schemeClr>
                </a:solidFill>
              </a:rPr>
              <a:t>kullanışlı</a:t>
            </a:r>
            <a:r>
              <a:rPr lang="en-US" b="0" i="0" u="none" strike="noStrike" baseline="0" dirty="0">
                <a:solidFill>
                  <a:schemeClr val="tx1">
                    <a:lumMod val="75000"/>
                    <a:lumOff val="25000"/>
                  </a:schemeClr>
                </a:solidFill>
              </a:rPr>
              <a:t> </a:t>
            </a:r>
            <a:r>
              <a:rPr lang="en-US" b="0" i="0" u="none" strike="noStrike" baseline="0" dirty="0" err="1">
                <a:solidFill>
                  <a:schemeClr val="tx1">
                    <a:lumMod val="75000"/>
                    <a:lumOff val="25000"/>
                  </a:schemeClr>
                </a:solidFill>
              </a:rPr>
              <a:t>bir</a:t>
            </a:r>
            <a:r>
              <a:rPr lang="en-US" b="0" i="0" u="none" strike="noStrike" baseline="0" dirty="0">
                <a:solidFill>
                  <a:schemeClr val="tx1">
                    <a:lumMod val="75000"/>
                    <a:lumOff val="25000"/>
                  </a:schemeClr>
                </a:solidFill>
              </a:rPr>
              <a:t> </a:t>
            </a:r>
            <a:r>
              <a:rPr lang="en-US" b="0" i="0" u="none" strike="noStrike" baseline="0" dirty="0" err="1">
                <a:solidFill>
                  <a:schemeClr val="tx1">
                    <a:lumMod val="75000"/>
                    <a:lumOff val="25000"/>
                  </a:schemeClr>
                </a:solidFill>
              </a:rPr>
              <a:t>dildir</a:t>
            </a:r>
            <a:r>
              <a:rPr lang="en-US" b="0" i="0" u="none" strike="noStrike" baseline="0" dirty="0">
                <a:solidFill>
                  <a:schemeClr val="tx1">
                    <a:lumMod val="75000"/>
                    <a:lumOff val="25000"/>
                  </a:schemeClr>
                </a:solidFill>
              </a:rPr>
              <a:t>. </a:t>
            </a:r>
            <a:endParaRPr lang="en-US" dirty="0">
              <a:solidFill>
                <a:schemeClr val="tx1">
                  <a:lumMod val="75000"/>
                  <a:lumOff val="25000"/>
                </a:schemeClr>
              </a:solidFill>
            </a:endParaRPr>
          </a:p>
        </p:txBody>
      </p:sp>
      <p:sp>
        <p:nvSpPr>
          <p:cNvPr id="22" name="Rectangle 21">
            <a:extLst>
              <a:ext uri="{FF2B5EF4-FFF2-40B4-BE49-F238E27FC236}">
                <a16:creationId xmlns:a16="http://schemas.microsoft.com/office/drawing/2014/main" id="{1E299956-A9E7-4FC1-A0B1-D590CA9730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Rectangle 23">
            <a:extLst>
              <a:ext uri="{FF2B5EF4-FFF2-40B4-BE49-F238E27FC236}">
                <a16:creationId xmlns:a16="http://schemas.microsoft.com/office/drawing/2014/main" id="{17FC539C-B783-4B03-9F9E-D13430F3F6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9481605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7D379150-F6B4-45C8-BE10-6B278AD400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5FFCF544-A370-4A5D-A95F-CA6E0E7191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6" name="Straight Connector 15">
            <a:extLst>
              <a:ext uri="{FF2B5EF4-FFF2-40B4-BE49-F238E27FC236}">
                <a16:creationId xmlns:a16="http://schemas.microsoft.com/office/drawing/2014/main" id="{6EEB3B97-A638-498B-8083-54191CE71E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8" name="Rectangle 17">
            <a:extLst>
              <a:ext uri="{FF2B5EF4-FFF2-40B4-BE49-F238E27FC236}">
                <a16:creationId xmlns:a16="http://schemas.microsoft.com/office/drawing/2014/main" id="{284B70D5-875B-433D-BDBD-1522A85D6C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Metin kutusu 2">
            <a:extLst>
              <a:ext uri="{FF2B5EF4-FFF2-40B4-BE49-F238E27FC236}">
                <a16:creationId xmlns:a16="http://schemas.microsoft.com/office/drawing/2014/main" id="{19CF4B6F-45D2-F734-CC67-69821DC4BA0B}"/>
              </a:ext>
            </a:extLst>
          </p:cNvPr>
          <p:cNvSpPr txBox="1"/>
          <p:nvPr/>
        </p:nvSpPr>
        <p:spPr>
          <a:xfrm>
            <a:off x="7859485" y="634946"/>
            <a:ext cx="3690257" cy="1450757"/>
          </a:xfrm>
          <a:prstGeom prst="rect">
            <a:avLst/>
          </a:prstGeom>
        </p:spPr>
        <p:txBody>
          <a:bodyPr vert="horz" lIns="91440" tIns="45720" rIns="91440" bIns="45720" rtlCol="0" anchor="b">
            <a:normAutofit/>
          </a:bodyPr>
          <a:lstStyle/>
          <a:p>
            <a:pPr defTabSz="914400">
              <a:lnSpc>
                <a:spcPct val="85000"/>
              </a:lnSpc>
              <a:spcBef>
                <a:spcPct val="0"/>
              </a:spcBef>
              <a:spcAft>
                <a:spcPts val="600"/>
              </a:spcAft>
            </a:pPr>
            <a:r>
              <a:rPr lang="en-US" sz="3700" b="1" i="0" u="none" strike="noStrike" spc="-50" dirty="0" err="1">
                <a:solidFill>
                  <a:schemeClr val="tx1">
                    <a:lumMod val="75000"/>
                    <a:lumOff val="25000"/>
                  </a:schemeClr>
                </a:solidFill>
                <a:latin typeface="+mj-lt"/>
                <a:ea typeface="+mj-ea"/>
                <a:cs typeface="+mj-cs"/>
              </a:rPr>
              <a:t>Araştırma</a:t>
            </a:r>
            <a:r>
              <a:rPr lang="en-US" sz="3700" b="1" i="0" u="none" strike="noStrike" spc="-50" dirty="0">
                <a:solidFill>
                  <a:schemeClr val="tx1">
                    <a:lumMod val="75000"/>
                    <a:lumOff val="25000"/>
                  </a:schemeClr>
                </a:solidFill>
                <a:latin typeface="+mj-lt"/>
                <a:ea typeface="+mj-ea"/>
                <a:cs typeface="+mj-cs"/>
              </a:rPr>
              <a:t> </a:t>
            </a:r>
            <a:r>
              <a:rPr lang="en-US" sz="3700" b="1" i="0" u="none" strike="noStrike" spc="-50" dirty="0" err="1">
                <a:solidFill>
                  <a:schemeClr val="tx1">
                    <a:lumMod val="75000"/>
                    <a:lumOff val="25000"/>
                  </a:schemeClr>
                </a:solidFill>
                <a:latin typeface="+mj-lt"/>
                <a:ea typeface="+mj-ea"/>
                <a:cs typeface="+mj-cs"/>
              </a:rPr>
              <a:t>Sonuçları</a:t>
            </a:r>
            <a:r>
              <a:rPr lang="en-US" sz="3700" b="1" i="0" u="none" strike="noStrike" spc="-50" dirty="0">
                <a:solidFill>
                  <a:schemeClr val="tx1">
                    <a:lumMod val="75000"/>
                    <a:lumOff val="25000"/>
                  </a:schemeClr>
                </a:solidFill>
                <a:latin typeface="+mj-lt"/>
                <a:ea typeface="+mj-ea"/>
                <a:cs typeface="+mj-cs"/>
              </a:rPr>
              <a:t> </a:t>
            </a:r>
            <a:r>
              <a:rPr lang="en-US" sz="3700" b="1" i="0" u="none" strike="noStrike" spc="-50" dirty="0" err="1">
                <a:solidFill>
                  <a:schemeClr val="tx1">
                    <a:lumMod val="75000"/>
                    <a:lumOff val="25000"/>
                  </a:schemeClr>
                </a:solidFill>
                <a:latin typeface="+mj-lt"/>
                <a:ea typeface="+mj-ea"/>
                <a:cs typeface="+mj-cs"/>
              </a:rPr>
              <a:t>ve</a:t>
            </a:r>
            <a:r>
              <a:rPr lang="en-US" sz="3700" b="1" i="0" u="none" strike="noStrike" spc="-50" dirty="0">
                <a:solidFill>
                  <a:schemeClr val="tx1">
                    <a:lumMod val="75000"/>
                    <a:lumOff val="25000"/>
                  </a:schemeClr>
                </a:solidFill>
                <a:latin typeface="+mj-lt"/>
                <a:ea typeface="+mj-ea"/>
                <a:cs typeface="+mj-cs"/>
              </a:rPr>
              <a:t> </a:t>
            </a:r>
            <a:r>
              <a:rPr lang="en-US" sz="3700" b="1" i="0" u="none" strike="noStrike" spc="-50" dirty="0" err="1">
                <a:solidFill>
                  <a:schemeClr val="tx1">
                    <a:lumMod val="75000"/>
                    <a:lumOff val="25000"/>
                  </a:schemeClr>
                </a:solidFill>
                <a:latin typeface="+mj-lt"/>
                <a:ea typeface="+mj-ea"/>
                <a:cs typeface="+mj-cs"/>
              </a:rPr>
              <a:t>Tartışma</a:t>
            </a:r>
            <a:r>
              <a:rPr lang="en-US" sz="3700" b="1" i="0" u="none" strike="noStrike" spc="-50" dirty="0">
                <a:solidFill>
                  <a:schemeClr val="tx1">
                    <a:lumMod val="75000"/>
                    <a:lumOff val="25000"/>
                  </a:schemeClr>
                </a:solidFill>
                <a:latin typeface="+mj-lt"/>
                <a:ea typeface="+mj-ea"/>
                <a:cs typeface="+mj-cs"/>
              </a:rPr>
              <a:t> </a:t>
            </a:r>
            <a:endParaRPr lang="en-US" sz="3700" spc="-50" dirty="0">
              <a:solidFill>
                <a:schemeClr val="tx1">
                  <a:lumMod val="75000"/>
                  <a:lumOff val="25000"/>
                </a:schemeClr>
              </a:solidFill>
              <a:latin typeface="+mj-lt"/>
              <a:ea typeface="+mj-ea"/>
              <a:cs typeface="+mj-cs"/>
            </a:endParaRPr>
          </a:p>
        </p:txBody>
      </p:sp>
      <p:pic>
        <p:nvPicPr>
          <p:cNvPr id="7" name="Resim 6" descr="tablo içeren bir resim&#10;&#10;Açıklama otomatik olarak oluşturuldu">
            <a:extLst>
              <a:ext uri="{FF2B5EF4-FFF2-40B4-BE49-F238E27FC236}">
                <a16:creationId xmlns:a16="http://schemas.microsoft.com/office/drawing/2014/main" id="{E56AD757-8934-C804-FCD5-76BEDE65FF74}"/>
              </a:ext>
            </a:extLst>
          </p:cNvPr>
          <p:cNvPicPr>
            <a:picLocks noChangeAspect="1"/>
          </p:cNvPicPr>
          <p:nvPr/>
        </p:nvPicPr>
        <p:blipFill>
          <a:blip r:embed="rId2"/>
          <a:stretch>
            <a:fillRect/>
          </a:stretch>
        </p:blipFill>
        <p:spPr>
          <a:xfrm>
            <a:off x="633999" y="883581"/>
            <a:ext cx="6909801" cy="4729537"/>
          </a:xfrm>
          <a:prstGeom prst="rect">
            <a:avLst/>
          </a:prstGeom>
        </p:spPr>
      </p:pic>
      <p:cxnSp>
        <p:nvCxnSpPr>
          <p:cNvPr id="20" name="Straight Connector 19">
            <a:extLst>
              <a:ext uri="{FF2B5EF4-FFF2-40B4-BE49-F238E27FC236}">
                <a16:creationId xmlns:a16="http://schemas.microsoft.com/office/drawing/2014/main" id="{C947DF4A-614C-4B4C-8B80-E5B9D8E8CFE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92143" y="2085703"/>
            <a:ext cx="3566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5" name="Metin kutusu 4">
            <a:extLst>
              <a:ext uri="{FF2B5EF4-FFF2-40B4-BE49-F238E27FC236}">
                <a16:creationId xmlns:a16="http://schemas.microsoft.com/office/drawing/2014/main" id="{3B893F24-4141-84F6-B31A-BE00F9855A9E}"/>
              </a:ext>
            </a:extLst>
          </p:cNvPr>
          <p:cNvSpPr txBox="1"/>
          <p:nvPr/>
        </p:nvSpPr>
        <p:spPr>
          <a:xfrm>
            <a:off x="7859485" y="2198914"/>
            <a:ext cx="3690257" cy="3670180"/>
          </a:xfrm>
          <a:prstGeom prst="rect">
            <a:avLst/>
          </a:prstGeom>
        </p:spPr>
        <p:txBody>
          <a:bodyPr vert="horz" lIns="0" tIns="45720" rIns="0" bIns="45720" rtlCol="0">
            <a:normAutofit/>
          </a:bodyPr>
          <a:lstStyle/>
          <a:p>
            <a:pPr defTabSz="914400">
              <a:lnSpc>
                <a:spcPct val="90000"/>
              </a:lnSpc>
              <a:spcAft>
                <a:spcPts val="600"/>
              </a:spcAft>
              <a:buClr>
                <a:schemeClr val="accent1"/>
              </a:buClr>
              <a:buFont typeface="Calibri" panose="020F0502020204030204" pitchFamily="34" charset="0"/>
            </a:pPr>
            <a:r>
              <a:rPr lang="tr-TR" sz="1400" b="0" i="0" dirty="0">
                <a:solidFill>
                  <a:srgbClr val="000000"/>
                </a:solidFill>
                <a:effectLst/>
                <a:latin typeface="Arial" panose="020B0604020202020204" pitchFamily="34" charset="0"/>
              </a:rPr>
              <a:t>Makine </a:t>
            </a:r>
            <a:r>
              <a:rPr lang="tr-TR" sz="1400" b="1" i="0" dirty="0">
                <a:solidFill>
                  <a:srgbClr val="000000"/>
                </a:solidFill>
                <a:effectLst/>
                <a:latin typeface="Arial" panose="020B0604020202020204" pitchFamily="34" charset="0"/>
              </a:rPr>
              <a:t>öğrenimi</a:t>
            </a:r>
            <a:r>
              <a:rPr lang="tr-TR" sz="1400" b="0" i="0" dirty="0">
                <a:solidFill>
                  <a:srgbClr val="000000"/>
                </a:solidFill>
                <a:effectLst/>
                <a:latin typeface="Arial" panose="020B0604020202020204" pitchFamily="34" charset="0"/>
              </a:rPr>
              <a:t> ile yapılan </a:t>
            </a:r>
            <a:r>
              <a:rPr lang="tr-TR" sz="1400" b="1" i="0" dirty="0">
                <a:solidFill>
                  <a:srgbClr val="000000"/>
                </a:solidFill>
                <a:effectLst/>
                <a:latin typeface="Arial" panose="020B0604020202020204" pitchFamily="34" charset="0"/>
              </a:rPr>
              <a:t>testlerde</a:t>
            </a:r>
            <a:r>
              <a:rPr lang="tr-TR" sz="1400" b="0" i="0" dirty="0">
                <a:solidFill>
                  <a:srgbClr val="000000"/>
                </a:solidFill>
                <a:effectLst/>
                <a:latin typeface="Arial" panose="020B0604020202020204" pitchFamily="34" charset="0"/>
              </a:rPr>
              <a:t> R2, MSE, RMSE ve </a:t>
            </a:r>
            <a:r>
              <a:rPr lang="tr-TR" sz="1400" b="1" i="0" dirty="0">
                <a:solidFill>
                  <a:srgbClr val="000000"/>
                </a:solidFill>
                <a:effectLst/>
                <a:latin typeface="Arial" panose="020B0604020202020204" pitchFamily="34" charset="0"/>
              </a:rPr>
              <a:t>MAE, modellerin performansını değerlendirmeye dayalıdır.</a:t>
            </a:r>
            <a:r>
              <a:rPr lang="tr-TR" sz="1400" b="0" i="0" dirty="0">
                <a:solidFill>
                  <a:srgbClr val="000000"/>
                </a:solidFill>
                <a:effectLst/>
                <a:latin typeface="Arial" panose="020B0604020202020204" pitchFamily="34" charset="0"/>
              </a:rPr>
              <a:t> Hava kirliliği </a:t>
            </a:r>
            <a:r>
              <a:rPr lang="tr-TR" sz="1400" b="1" i="0" dirty="0">
                <a:solidFill>
                  <a:srgbClr val="000000"/>
                </a:solidFill>
                <a:effectLst/>
                <a:latin typeface="Arial" panose="020B0604020202020204" pitchFamily="34" charset="0"/>
              </a:rPr>
              <a:t>değerlendirme analizinin ortalama değerleri</a:t>
            </a:r>
            <a:r>
              <a:rPr lang="tr-TR" sz="1400" b="0" i="0" dirty="0">
                <a:solidFill>
                  <a:srgbClr val="000000"/>
                </a:solidFill>
                <a:effectLst/>
                <a:latin typeface="Arial" panose="020B0604020202020204" pitchFamily="34" charset="0"/>
              </a:rPr>
              <a:t> Tablo 4</a:t>
            </a:r>
            <a:r>
              <a:rPr lang="tr-TR" sz="1400" b="1" i="0" dirty="0">
                <a:solidFill>
                  <a:srgbClr val="000000"/>
                </a:solidFill>
                <a:effectLst/>
                <a:latin typeface="Arial" panose="020B0604020202020204" pitchFamily="34" charset="0"/>
              </a:rPr>
              <a:t>'te</a:t>
            </a:r>
            <a:r>
              <a:rPr lang="tr-TR" sz="1400" b="0" i="0" dirty="0">
                <a:solidFill>
                  <a:srgbClr val="000000"/>
                </a:solidFill>
                <a:effectLst/>
                <a:latin typeface="Arial" panose="020B0604020202020204" pitchFamily="34" charset="0"/>
              </a:rPr>
              <a:t> gösterilmiştir. Rastgele Orman ve Karar Ağacı yöntemleri en yüksek R2, en düşük MSE ve MAE </a:t>
            </a:r>
            <a:r>
              <a:rPr lang="tr-TR" sz="1400" b="1" i="0" dirty="0">
                <a:solidFill>
                  <a:srgbClr val="000000"/>
                </a:solidFill>
                <a:effectLst/>
                <a:latin typeface="Arial" panose="020B0604020202020204" pitchFamily="34" charset="0"/>
              </a:rPr>
              <a:t>oranına</a:t>
            </a:r>
            <a:r>
              <a:rPr lang="tr-TR" sz="1400" b="0" i="0" dirty="0">
                <a:solidFill>
                  <a:srgbClr val="000000"/>
                </a:solidFill>
                <a:effectLst/>
                <a:latin typeface="Arial" panose="020B0604020202020204" pitchFamily="34" charset="0"/>
              </a:rPr>
              <a:t> sahiptir. </a:t>
            </a:r>
            <a:r>
              <a:rPr lang="tr-TR" sz="1400" b="1" i="0" dirty="0">
                <a:solidFill>
                  <a:srgbClr val="000000"/>
                </a:solidFill>
                <a:effectLst/>
                <a:latin typeface="Arial" panose="020B0604020202020204" pitchFamily="34" charset="0"/>
              </a:rPr>
              <a:t>En başarılı model parametreleri,</a:t>
            </a:r>
            <a:r>
              <a:rPr lang="tr-TR" sz="1400" b="0" i="0" dirty="0">
                <a:solidFill>
                  <a:srgbClr val="000000"/>
                </a:solidFill>
                <a:effectLst/>
                <a:latin typeface="Arial" panose="020B0604020202020204" pitchFamily="34" charset="0"/>
              </a:rPr>
              <a:t> R2 değerinin </a:t>
            </a:r>
            <a:r>
              <a:rPr lang="tr-TR" sz="1400" b="1" i="0" dirty="0">
                <a:solidFill>
                  <a:srgbClr val="000000"/>
                </a:solidFill>
                <a:effectLst/>
                <a:latin typeface="Arial" panose="020B0604020202020204" pitchFamily="34" charset="0"/>
              </a:rPr>
              <a:t>1'e ve</a:t>
            </a:r>
            <a:r>
              <a:rPr lang="tr-TR" sz="1400" b="0" i="0" dirty="0">
                <a:solidFill>
                  <a:srgbClr val="000000"/>
                </a:solidFill>
                <a:effectLst/>
                <a:latin typeface="Arial" panose="020B0604020202020204" pitchFamily="34" charset="0"/>
              </a:rPr>
              <a:t> MSE değerinin </a:t>
            </a:r>
            <a:r>
              <a:rPr lang="tr-TR" sz="1400" b="1" i="0" dirty="0">
                <a:solidFill>
                  <a:srgbClr val="000000"/>
                </a:solidFill>
                <a:effectLst/>
                <a:latin typeface="Arial" panose="020B0604020202020204" pitchFamily="34" charset="0"/>
              </a:rPr>
              <a:t>sıfıra</a:t>
            </a:r>
            <a:r>
              <a:rPr lang="tr-TR" sz="1400" b="0" i="0" dirty="0">
                <a:solidFill>
                  <a:srgbClr val="000000"/>
                </a:solidFill>
                <a:effectLst/>
                <a:latin typeface="Arial" panose="020B0604020202020204" pitchFamily="34" charset="0"/>
              </a:rPr>
              <a:t> yaklaştığı modeller </a:t>
            </a:r>
            <a:r>
              <a:rPr lang="tr-TR" sz="1400" b="1" i="0" dirty="0">
                <a:solidFill>
                  <a:srgbClr val="000000"/>
                </a:solidFill>
                <a:effectLst/>
                <a:latin typeface="Arial" panose="020B0604020202020204" pitchFamily="34" charset="0"/>
              </a:rPr>
              <a:t>tarafından temsil edilmektedir. Makine öğrenimi modelleri</a:t>
            </a:r>
            <a:r>
              <a:rPr lang="tr-TR" sz="1400" b="0" i="0" dirty="0">
                <a:solidFill>
                  <a:srgbClr val="000000"/>
                </a:solidFill>
                <a:effectLst/>
                <a:latin typeface="Arial" panose="020B0604020202020204" pitchFamily="34" charset="0"/>
              </a:rPr>
              <a:t> arasında en iyi sonuçları </a:t>
            </a:r>
            <a:r>
              <a:rPr lang="tr-TR" sz="1400" b="1" i="0" dirty="0" err="1">
                <a:solidFill>
                  <a:srgbClr val="000000"/>
                </a:solidFill>
                <a:effectLst/>
                <a:latin typeface="Arial" panose="020B0604020202020204" pitchFamily="34" charset="0"/>
              </a:rPr>
              <a:t>Random</a:t>
            </a:r>
            <a:r>
              <a:rPr lang="tr-TR" sz="1400" b="1" i="0" dirty="0">
                <a:solidFill>
                  <a:srgbClr val="000000"/>
                </a:solidFill>
                <a:effectLst/>
                <a:latin typeface="Arial" panose="020B0604020202020204" pitchFamily="34" charset="0"/>
              </a:rPr>
              <a:t> </a:t>
            </a:r>
            <a:r>
              <a:rPr lang="tr-TR" sz="1400" b="1" i="0" dirty="0" err="1">
                <a:solidFill>
                  <a:srgbClr val="000000"/>
                </a:solidFill>
                <a:effectLst/>
                <a:latin typeface="Arial" panose="020B0604020202020204" pitchFamily="34" charset="0"/>
              </a:rPr>
              <a:t>Forest</a:t>
            </a:r>
            <a:r>
              <a:rPr lang="tr-TR" sz="1400" b="1" i="0" dirty="0">
                <a:solidFill>
                  <a:srgbClr val="000000"/>
                </a:solidFill>
                <a:effectLst/>
                <a:latin typeface="Arial" panose="020B0604020202020204" pitchFamily="34" charset="0"/>
              </a:rPr>
              <a:t> ve </a:t>
            </a:r>
            <a:r>
              <a:rPr lang="tr-TR" sz="1400" b="1" i="0" dirty="0" err="1">
                <a:solidFill>
                  <a:srgbClr val="000000"/>
                </a:solidFill>
                <a:effectLst/>
                <a:latin typeface="Arial" panose="020B0604020202020204" pitchFamily="34" charset="0"/>
              </a:rPr>
              <a:t>Decision</a:t>
            </a:r>
            <a:r>
              <a:rPr lang="tr-TR" sz="1400" b="1" i="0" dirty="0">
                <a:solidFill>
                  <a:srgbClr val="000000"/>
                </a:solidFill>
                <a:effectLst/>
                <a:latin typeface="Arial" panose="020B0604020202020204" pitchFamily="34" charset="0"/>
              </a:rPr>
              <a:t> </a:t>
            </a:r>
            <a:r>
              <a:rPr lang="tr-TR" sz="1400" b="1" i="0" dirty="0" err="1">
                <a:solidFill>
                  <a:srgbClr val="000000"/>
                </a:solidFill>
                <a:effectLst/>
                <a:latin typeface="Arial" panose="020B0604020202020204" pitchFamily="34" charset="0"/>
              </a:rPr>
              <a:t>Tree</a:t>
            </a:r>
            <a:r>
              <a:rPr lang="tr-TR" sz="1400" b="1" i="0" dirty="0">
                <a:solidFill>
                  <a:srgbClr val="000000"/>
                </a:solidFill>
                <a:effectLst/>
                <a:latin typeface="Arial" panose="020B0604020202020204" pitchFamily="34" charset="0"/>
              </a:rPr>
              <a:t> değerleri verdi. Doğruluk 0 olduğunda doğrusal regresyon</a:t>
            </a:r>
            <a:r>
              <a:rPr lang="tr-TR" sz="1400" b="0" i="0" dirty="0">
                <a:solidFill>
                  <a:srgbClr val="000000"/>
                </a:solidFill>
                <a:effectLst/>
                <a:latin typeface="Arial" panose="020B0604020202020204" pitchFamily="34" charset="0"/>
              </a:rPr>
              <a:t> yöntemi </a:t>
            </a:r>
            <a:r>
              <a:rPr lang="tr-TR" sz="1400" b="1" i="0" dirty="0">
                <a:solidFill>
                  <a:srgbClr val="000000"/>
                </a:solidFill>
                <a:effectLst/>
                <a:latin typeface="Arial" panose="020B0604020202020204" pitchFamily="34" charset="0"/>
              </a:rPr>
              <a:t>çok</a:t>
            </a:r>
            <a:r>
              <a:rPr lang="tr-TR" sz="1400" b="0" i="0" dirty="0">
                <a:solidFill>
                  <a:srgbClr val="000000"/>
                </a:solidFill>
                <a:effectLst/>
                <a:latin typeface="Arial" panose="020B0604020202020204" pitchFamily="34" charset="0"/>
              </a:rPr>
              <a:t> kötü performans </a:t>
            </a:r>
            <a:r>
              <a:rPr lang="tr-TR" sz="1400" b="1" i="0" dirty="0">
                <a:solidFill>
                  <a:srgbClr val="000000"/>
                </a:solidFill>
                <a:effectLst/>
                <a:latin typeface="Arial" panose="020B0604020202020204" pitchFamily="34" charset="0"/>
              </a:rPr>
              <a:t>gösteriyor.</a:t>
            </a:r>
            <a:r>
              <a:rPr lang="tr-TR" sz="1400" b="0" i="0" dirty="0">
                <a:solidFill>
                  <a:srgbClr val="000000"/>
                </a:solidFill>
                <a:effectLst/>
                <a:latin typeface="Arial" panose="020B0604020202020204" pitchFamily="34" charset="0"/>
              </a:rPr>
              <a:t> Ayrıca deneysel sonuçlar, makine öğrenme yöntemlerinin </a:t>
            </a:r>
            <a:r>
              <a:rPr lang="tr-TR" sz="1400" b="1" i="0" dirty="0">
                <a:solidFill>
                  <a:srgbClr val="000000"/>
                </a:solidFill>
                <a:effectLst/>
                <a:latin typeface="Arial" panose="020B0604020202020204" pitchFamily="34" charset="0"/>
              </a:rPr>
              <a:t>(</a:t>
            </a:r>
            <a:r>
              <a:rPr lang="tr-TR" sz="1400" b="1" i="0" dirty="0" err="1">
                <a:solidFill>
                  <a:srgbClr val="000000"/>
                </a:solidFill>
                <a:effectLst/>
                <a:latin typeface="Arial" panose="020B0604020202020204" pitchFamily="34" charset="0"/>
              </a:rPr>
              <a:t>Random</a:t>
            </a:r>
            <a:r>
              <a:rPr lang="tr-TR" sz="1400" b="1" i="0" dirty="0">
                <a:solidFill>
                  <a:srgbClr val="000000"/>
                </a:solidFill>
                <a:effectLst/>
                <a:latin typeface="Arial" panose="020B0604020202020204" pitchFamily="34" charset="0"/>
              </a:rPr>
              <a:t> </a:t>
            </a:r>
            <a:r>
              <a:rPr lang="tr-TR" sz="1400" b="1" i="0" dirty="0" err="1">
                <a:solidFill>
                  <a:srgbClr val="000000"/>
                </a:solidFill>
                <a:effectLst/>
                <a:latin typeface="Arial" panose="020B0604020202020204" pitchFamily="34" charset="0"/>
              </a:rPr>
              <a:t>Forest</a:t>
            </a:r>
            <a:r>
              <a:rPr lang="tr-TR" sz="1400" b="1" i="0" dirty="0">
                <a:solidFill>
                  <a:srgbClr val="000000"/>
                </a:solidFill>
                <a:effectLst/>
                <a:latin typeface="Arial" panose="020B0604020202020204" pitchFamily="34" charset="0"/>
              </a:rPr>
              <a:t>()</a:t>
            </a:r>
            <a:r>
              <a:rPr lang="tr-TR" sz="1400" b="0" i="0" dirty="0">
                <a:solidFill>
                  <a:srgbClr val="000000"/>
                </a:solidFill>
                <a:effectLst/>
                <a:latin typeface="Arial" panose="020B0604020202020204" pitchFamily="34" charset="0"/>
              </a:rPr>
              <a:t> ve </a:t>
            </a:r>
            <a:r>
              <a:rPr lang="tr-TR" sz="1400" b="1" i="0" dirty="0" err="1">
                <a:solidFill>
                  <a:srgbClr val="000000"/>
                </a:solidFill>
                <a:effectLst/>
                <a:latin typeface="Arial" panose="020B0604020202020204" pitchFamily="34" charset="0"/>
              </a:rPr>
              <a:t>Decision</a:t>
            </a:r>
            <a:r>
              <a:rPr lang="tr-TR" sz="1400" b="1" i="0" dirty="0">
                <a:solidFill>
                  <a:srgbClr val="000000"/>
                </a:solidFill>
                <a:effectLst/>
                <a:latin typeface="Arial" panose="020B0604020202020204" pitchFamily="34" charset="0"/>
              </a:rPr>
              <a:t> </a:t>
            </a:r>
            <a:r>
              <a:rPr lang="tr-TR" sz="1400" b="1" i="0" dirty="0" err="1">
                <a:solidFill>
                  <a:srgbClr val="000000"/>
                </a:solidFill>
                <a:effectLst/>
                <a:latin typeface="Arial" panose="020B0604020202020204" pitchFamily="34" charset="0"/>
              </a:rPr>
              <a:t>Tree</a:t>
            </a:r>
            <a:r>
              <a:rPr lang="tr-TR" sz="1400" b="1" i="0" dirty="0">
                <a:solidFill>
                  <a:srgbClr val="000000"/>
                </a:solidFill>
                <a:effectLst/>
                <a:latin typeface="Arial" panose="020B0604020202020204" pitchFamily="34" charset="0"/>
              </a:rPr>
              <a:t>())</a:t>
            </a:r>
            <a:r>
              <a:rPr lang="tr-TR" sz="1400" b="0" i="0" dirty="0">
                <a:solidFill>
                  <a:srgbClr val="000000"/>
                </a:solidFill>
                <a:effectLst/>
                <a:latin typeface="Arial" panose="020B0604020202020204" pitchFamily="34" charset="0"/>
              </a:rPr>
              <a:t> yüksek doğruluk elde </a:t>
            </a:r>
            <a:r>
              <a:rPr lang="tr-TR" sz="1400" b="1" i="0" dirty="0">
                <a:solidFill>
                  <a:srgbClr val="000000"/>
                </a:solidFill>
                <a:effectLst/>
                <a:latin typeface="Arial" panose="020B0604020202020204" pitchFamily="34" charset="0"/>
              </a:rPr>
              <a:t>ettiğini gösterdi.</a:t>
            </a:r>
            <a:endParaRPr lang="en-US" sz="1400" dirty="0">
              <a:solidFill>
                <a:schemeClr val="tx1">
                  <a:lumMod val="75000"/>
                  <a:lumOff val="25000"/>
                </a:schemeClr>
              </a:solidFill>
            </a:endParaRPr>
          </a:p>
        </p:txBody>
      </p:sp>
      <p:sp>
        <p:nvSpPr>
          <p:cNvPr id="22" name="Rectangle 21">
            <a:extLst>
              <a:ext uri="{FF2B5EF4-FFF2-40B4-BE49-F238E27FC236}">
                <a16:creationId xmlns:a16="http://schemas.microsoft.com/office/drawing/2014/main" id="{1E299956-A9E7-4FC1-A0B1-D590CA9730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Rectangle 23">
            <a:extLst>
              <a:ext uri="{FF2B5EF4-FFF2-40B4-BE49-F238E27FC236}">
                <a16:creationId xmlns:a16="http://schemas.microsoft.com/office/drawing/2014/main" id="{17FC539C-B783-4B03-9F9E-D13430F3F6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5256437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9">
            <a:extLst>
              <a:ext uri="{FF2B5EF4-FFF2-40B4-BE49-F238E27FC236}">
                <a16:creationId xmlns:a16="http://schemas.microsoft.com/office/drawing/2014/main" id="{13FE9996-7EAC-4679-B37D-C1045F42F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11">
            <a:extLst>
              <a:ext uri="{FF2B5EF4-FFF2-40B4-BE49-F238E27FC236}">
                <a16:creationId xmlns:a16="http://schemas.microsoft.com/office/drawing/2014/main" id="{761DF1FE-5CC8-43D2-A76C-93C76EEDE1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4" name="Straight Connector 13">
            <a:extLst>
              <a:ext uri="{FF2B5EF4-FFF2-40B4-BE49-F238E27FC236}">
                <a16:creationId xmlns:a16="http://schemas.microsoft.com/office/drawing/2014/main" id="{E161BEBD-A23C-409E-ABC7-73F9EDC02F2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25" name="Rectangle 15">
            <a:extLst>
              <a:ext uri="{FF2B5EF4-FFF2-40B4-BE49-F238E27FC236}">
                <a16:creationId xmlns:a16="http://schemas.microsoft.com/office/drawing/2014/main" id="{35230A27-1553-42F8-99D7-829868E137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17">
            <a:extLst>
              <a:ext uri="{FF2B5EF4-FFF2-40B4-BE49-F238E27FC236}">
                <a16:creationId xmlns:a16="http://schemas.microsoft.com/office/drawing/2014/main" id="{A772232D-B4D6-429F-B3D1-2D9891B85E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bg2"/>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Metin kutusu 4">
            <a:extLst>
              <a:ext uri="{FF2B5EF4-FFF2-40B4-BE49-F238E27FC236}">
                <a16:creationId xmlns:a16="http://schemas.microsoft.com/office/drawing/2014/main" id="{EF84E423-2B3E-E7BF-5B27-A7D92FE01A57}"/>
              </a:ext>
            </a:extLst>
          </p:cNvPr>
          <p:cNvSpPr txBox="1"/>
          <p:nvPr/>
        </p:nvSpPr>
        <p:spPr>
          <a:xfrm>
            <a:off x="965030" y="963997"/>
            <a:ext cx="3254691" cy="4938361"/>
          </a:xfrm>
          <a:prstGeom prst="rect">
            <a:avLst/>
          </a:prstGeom>
        </p:spPr>
        <p:txBody>
          <a:bodyPr vert="horz" lIns="91440" tIns="45720" rIns="91440" bIns="45720" rtlCol="0" anchor="ctr">
            <a:normAutofit/>
          </a:bodyPr>
          <a:lstStyle/>
          <a:p>
            <a:pPr algn="r" defTabSz="914400">
              <a:lnSpc>
                <a:spcPct val="85000"/>
              </a:lnSpc>
              <a:spcBef>
                <a:spcPct val="0"/>
              </a:spcBef>
              <a:spcAft>
                <a:spcPts val="600"/>
              </a:spcAft>
            </a:pPr>
            <a:r>
              <a:rPr lang="en-US" sz="4400" b="1" i="0" u="none" strike="noStrike" spc="-50" dirty="0" err="1">
                <a:solidFill>
                  <a:schemeClr val="tx1">
                    <a:lumMod val="75000"/>
                    <a:lumOff val="25000"/>
                  </a:schemeClr>
                </a:solidFill>
                <a:latin typeface="+mj-lt"/>
                <a:ea typeface="+mj-ea"/>
                <a:cs typeface="+mj-cs"/>
              </a:rPr>
              <a:t>Sonuç</a:t>
            </a:r>
            <a:r>
              <a:rPr lang="en-US" sz="4400" b="1" i="0" u="none" strike="noStrike" spc="-50" dirty="0">
                <a:solidFill>
                  <a:schemeClr val="tx1">
                    <a:lumMod val="75000"/>
                    <a:lumOff val="25000"/>
                  </a:schemeClr>
                </a:solidFill>
                <a:latin typeface="+mj-lt"/>
                <a:ea typeface="+mj-ea"/>
                <a:cs typeface="+mj-cs"/>
              </a:rPr>
              <a:t> </a:t>
            </a:r>
            <a:endParaRPr lang="en-US" sz="4400" spc="-50" dirty="0">
              <a:solidFill>
                <a:schemeClr val="tx1">
                  <a:lumMod val="75000"/>
                  <a:lumOff val="25000"/>
                </a:schemeClr>
              </a:solidFill>
              <a:latin typeface="+mj-lt"/>
              <a:ea typeface="+mj-ea"/>
              <a:cs typeface="+mj-cs"/>
            </a:endParaRPr>
          </a:p>
        </p:txBody>
      </p:sp>
      <p:cxnSp>
        <p:nvCxnSpPr>
          <p:cNvPr id="27" name="Straight Connector 19">
            <a:extLst>
              <a:ext uri="{FF2B5EF4-FFF2-40B4-BE49-F238E27FC236}">
                <a16:creationId xmlns:a16="http://schemas.microsoft.com/office/drawing/2014/main" id="{02CC3441-26B3-4381-B3DF-8AE3C288BC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0251" y="2057399"/>
            <a:ext cx="0" cy="274320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3" name="Metin kutusu 2">
            <a:extLst>
              <a:ext uri="{FF2B5EF4-FFF2-40B4-BE49-F238E27FC236}">
                <a16:creationId xmlns:a16="http://schemas.microsoft.com/office/drawing/2014/main" id="{3B2FC82E-D43A-5B11-CE04-98641467B34A}"/>
              </a:ext>
            </a:extLst>
          </p:cNvPr>
          <p:cNvSpPr txBox="1"/>
          <p:nvPr/>
        </p:nvSpPr>
        <p:spPr>
          <a:xfrm>
            <a:off x="5134882" y="963507"/>
            <a:ext cx="6135097" cy="4938851"/>
          </a:xfrm>
          <a:prstGeom prst="rect">
            <a:avLst/>
          </a:prstGeom>
        </p:spPr>
        <p:txBody>
          <a:bodyPr vert="horz" lIns="0" tIns="45720" rIns="0" bIns="45720" rtlCol="0" anchor="ctr">
            <a:normAutofit/>
          </a:bodyPr>
          <a:lstStyle/>
          <a:p>
            <a:pPr defTabSz="914400">
              <a:lnSpc>
                <a:spcPct val="90000"/>
              </a:lnSpc>
              <a:spcAft>
                <a:spcPts val="600"/>
              </a:spcAft>
              <a:buClr>
                <a:schemeClr val="accent1"/>
              </a:buClr>
              <a:buFont typeface="Calibri" panose="020F0502020204030204" pitchFamily="34" charset="0"/>
            </a:pPr>
            <a:r>
              <a:rPr lang="en-US" b="0" i="0" dirty="0">
                <a:solidFill>
                  <a:schemeClr val="tx1">
                    <a:lumMod val="75000"/>
                    <a:lumOff val="25000"/>
                  </a:schemeClr>
                </a:solidFill>
                <a:effectLst/>
              </a:rPr>
              <a:t>Bu </a:t>
            </a:r>
            <a:r>
              <a:rPr lang="en-US" b="1" i="0" dirty="0" err="1">
                <a:solidFill>
                  <a:schemeClr val="tx1">
                    <a:lumMod val="75000"/>
                    <a:lumOff val="25000"/>
                  </a:schemeClr>
                </a:solidFill>
                <a:effectLst/>
              </a:rPr>
              <a:t>çalışma</a:t>
            </a:r>
            <a:r>
              <a:rPr lang="en-US" b="1" i="0" dirty="0">
                <a:solidFill>
                  <a:schemeClr val="tx1">
                    <a:lumMod val="75000"/>
                    <a:lumOff val="25000"/>
                  </a:schemeClr>
                </a:solidFill>
                <a:effectLst/>
              </a:rPr>
              <a:t>,</a:t>
            </a:r>
            <a:r>
              <a:rPr lang="en-US" b="0" i="0" dirty="0">
                <a:solidFill>
                  <a:schemeClr val="tx1">
                    <a:lumMod val="75000"/>
                    <a:lumOff val="25000"/>
                  </a:schemeClr>
                </a:solidFill>
                <a:effectLst/>
              </a:rPr>
              <a:t> </a:t>
            </a:r>
            <a:r>
              <a:rPr lang="en-US" b="0" i="0" dirty="0" err="1">
                <a:solidFill>
                  <a:schemeClr val="tx1">
                    <a:lumMod val="75000"/>
                    <a:lumOff val="25000"/>
                  </a:schemeClr>
                </a:solidFill>
                <a:effectLst/>
              </a:rPr>
              <a:t>çeşitli</a:t>
            </a:r>
            <a:r>
              <a:rPr lang="en-US" b="0" i="0" dirty="0">
                <a:solidFill>
                  <a:schemeClr val="tx1">
                    <a:lumMod val="75000"/>
                    <a:lumOff val="25000"/>
                  </a:schemeClr>
                </a:solidFill>
                <a:effectLst/>
              </a:rPr>
              <a:t> </a:t>
            </a:r>
            <a:r>
              <a:rPr lang="en-US" b="0" i="0" dirty="0" err="1">
                <a:solidFill>
                  <a:schemeClr val="tx1">
                    <a:lumMod val="75000"/>
                    <a:lumOff val="25000"/>
                  </a:schemeClr>
                </a:solidFill>
                <a:effectLst/>
              </a:rPr>
              <a:t>meteorolojik</a:t>
            </a:r>
            <a:r>
              <a:rPr lang="en-US" b="0" i="0" dirty="0">
                <a:solidFill>
                  <a:schemeClr val="tx1">
                    <a:lumMod val="75000"/>
                    <a:lumOff val="25000"/>
                  </a:schemeClr>
                </a:solidFill>
                <a:effectLst/>
              </a:rPr>
              <a:t> </a:t>
            </a:r>
            <a:r>
              <a:rPr lang="en-US" b="0" i="0" dirty="0" err="1">
                <a:solidFill>
                  <a:schemeClr val="tx1">
                    <a:lumMod val="75000"/>
                    <a:lumOff val="25000"/>
                  </a:schemeClr>
                </a:solidFill>
                <a:effectLst/>
              </a:rPr>
              <a:t>parametreler</a:t>
            </a:r>
            <a:r>
              <a:rPr lang="en-US" b="0" i="0" dirty="0">
                <a:solidFill>
                  <a:schemeClr val="tx1">
                    <a:lumMod val="75000"/>
                    <a:lumOff val="25000"/>
                  </a:schemeClr>
                </a:solidFill>
                <a:effectLst/>
              </a:rPr>
              <a:t> </a:t>
            </a:r>
            <a:r>
              <a:rPr lang="en-US" b="1" i="0" dirty="0" err="1">
                <a:solidFill>
                  <a:schemeClr val="tx1">
                    <a:lumMod val="75000"/>
                    <a:lumOff val="25000"/>
                  </a:schemeClr>
                </a:solidFill>
                <a:effectLst/>
              </a:rPr>
              <a:t>ile</a:t>
            </a:r>
            <a:r>
              <a:rPr lang="en-US" b="0" i="0" dirty="0">
                <a:solidFill>
                  <a:schemeClr val="tx1">
                    <a:lumMod val="75000"/>
                    <a:lumOff val="25000"/>
                  </a:schemeClr>
                </a:solidFill>
                <a:effectLst/>
              </a:rPr>
              <a:t> </a:t>
            </a:r>
            <a:r>
              <a:rPr lang="en-US" b="0" i="0" dirty="0" err="1">
                <a:solidFill>
                  <a:schemeClr val="tx1">
                    <a:lumMod val="75000"/>
                    <a:lumOff val="25000"/>
                  </a:schemeClr>
                </a:solidFill>
                <a:effectLst/>
              </a:rPr>
              <a:t>hava</a:t>
            </a:r>
            <a:r>
              <a:rPr lang="en-US" b="0" i="0" dirty="0">
                <a:solidFill>
                  <a:schemeClr val="tx1">
                    <a:lumMod val="75000"/>
                    <a:lumOff val="25000"/>
                  </a:schemeClr>
                </a:solidFill>
                <a:effectLst/>
              </a:rPr>
              <a:t> </a:t>
            </a:r>
            <a:r>
              <a:rPr lang="en-US" b="0" i="0" dirty="0" err="1">
                <a:solidFill>
                  <a:schemeClr val="tx1">
                    <a:lumMod val="75000"/>
                    <a:lumOff val="25000"/>
                  </a:schemeClr>
                </a:solidFill>
                <a:effectLst/>
              </a:rPr>
              <a:t>kirliliği</a:t>
            </a:r>
            <a:r>
              <a:rPr lang="en-US" b="0" i="0" dirty="0">
                <a:solidFill>
                  <a:schemeClr val="tx1">
                    <a:lumMod val="75000"/>
                    <a:lumOff val="25000"/>
                  </a:schemeClr>
                </a:solidFill>
                <a:effectLst/>
              </a:rPr>
              <a:t> </a:t>
            </a:r>
            <a:r>
              <a:rPr lang="en-US" b="0" i="0" dirty="0" err="1">
                <a:solidFill>
                  <a:schemeClr val="tx1">
                    <a:lumMod val="75000"/>
                    <a:lumOff val="25000"/>
                  </a:schemeClr>
                </a:solidFill>
                <a:effectLst/>
              </a:rPr>
              <a:t>arasındaki</a:t>
            </a:r>
            <a:r>
              <a:rPr lang="en-US" b="0" i="0" dirty="0">
                <a:solidFill>
                  <a:schemeClr val="tx1">
                    <a:lumMod val="75000"/>
                    <a:lumOff val="25000"/>
                  </a:schemeClr>
                </a:solidFill>
                <a:effectLst/>
              </a:rPr>
              <a:t> </a:t>
            </a:r>
            <a:r>
              <a:rPr lang="en-US" b="1" i="0" dirty="0" err="1">
                <a:solidFill>
                  <a:schemeClr val="tx1">
                    <a:lumMod val="75000"/>
                    <a:lumOff val="25000"/>
                  </a:schemeClr>
                </a:solidFill>
                <a:effectLst/>
              </a:rPr>
              <a:t>ilişkiyi</a:t>
            </a:r>
            <a:r>
              <a:rPr lang="en-US" b="1" i="0" dirty="0">
                <a:solidFill>
                  <a:schemeClr val="tx1">
                    <a:lumMod val="75000"/>
                    <a:lumOff val="25000"/>
                  </a:schemeClr>
                </a:solidFill>
                <a:effectLst/>
              </a:rPr>
              <a:t> </a:t>
            </a:r>
            <a:r>
              <a:rPr lang="en-US" b="1" i="0" dirty="0" err="1">
                <a:solidFill>
                  <a:schemeClr val="tx1">
                    <a:lumMod val="75000"/>
                    <a:lumOff val="25000"/>
                  </a:schemeClr>
                </a:solidFill>
                <a:effectLst/>
              </a:rPr>
              <a:t>araştırmıştır</a:t>
            </a:r>
            <a:r>
              <a:rPr lang="en-US" b="1" i="0" dirty="0">
                <a:solidFill>
                  <a:schemeClr val="tx1">
                    <a:lumMod val="75000"/>
                    <a:lumOff val="25000"/>
                  </a:schemeClr>
                </a:solidFill>
                <a:effectLst/>
              </a:rPr>
              <a:t>.</a:t>
            </a:r>
            <a:r>
              <a:rPr lang="en-US" b="0" i="0" dirty="0">
                <a:solidFill>
                  <a:schemeClr val="tx1">
                    <a:lumMod val="75000"/>
                    <a:lumOff val="25000"/>
                  </a:schemeClr>
                </a:solidFill>
                <a:effectLst/>
              </a:rPr>
              <a:t> Bu </a:t>
            </a:r>
            <a:r>
              <a:rPr lang="en-US" b="1" i="0" dirty="0" err="1">
                <a:solidFill>
                  <a:schemeClr val="tx1">
                    <a:lumMod val="75000"/>
                    <a:lumOff val="25000"/>
                  </a:schemeClr>
                </a:solidFill>
                <a:effectLst/>
              </a:rPr>
              <a:t>amaçla</a:t>
            </a:r>
            <a:r>
              <a:rPr lang="en-US" b="1" i="0" dirty="0">
                <a:solidFill>
                  <a:schemeClr val="tx1">
                    <a:lumMod val="75000"/>
                    <a:lumOff val="25000"/>
                  </a:schemeClr>
                </a:solidFill>
                <a:effectLst/>
              </a:rPr>
              <a:t> </a:t>
            </a:r>
            <a:r>
              <a:rPr lang="en-US" b="1" i="0" dirty="0" err="1">
                <a:solidFill>
                  <a:schemeClr val="tx1">
                    <a:lumMod val="75000"/>
                    <a:lumOff val="25000"/>
                  </a:schemeClr>
                </a:solidFill>
                <a:effectLst/>
              </a:rPr>
              <a:t>hava</a:t>
            </a:r>
            <a:r>
              <a:rPr lang="en-US" b="1" i="0" dirty="0">
                <a:solidFill>
                  <a:schemeClr val="tx1">
                    <a:lumMod val="75000"/>
                    <a:lumOff val="25000"/>
                  </a:schemeClr>
                </a:solidFill>
                <a:effectLst/>
              </a:rPr>
              <a:t> </a:t>
            </a:r>
            <a:r>
              <a:rPr lang="en-US" b="1" i="0" dirty="0" err="1">
                <a:solidFill>
                  <a:schemeClr val="tx1">
                    <a:lumMod val="75000"/>
                    <a:lumOff val="25000"/>
                  </a:schemeClr>
                </a:solidFill>
                <a:effectLst/>
              </a:rPr>
              <a:t>kirliliği</a:t>
            </a:r>
            <a:r>
              <a:rPr lang="en-US" b="0" i="0" dirty="0">
                <a:solidFill>
                  <a:schemeClr val="tx1">
                    <a:lumMod val="75000"/>
                    <a:lumOff val="25000"/>
                  </a:schemeClr>
                </a:solidFill>
                <a:effectLst/>
              </a:rPr>
              <a:t> </a:t>
            </a:r>
            <a:r>
              <a:rPr lang="en-US" b="0" i="0" dirty="0" err="1">
                <a:solidFill>
                  <a:schemeClr val="tx1">
                    <a:lumMod val="75000"/>
                    <a:lumOff val="25000"/>
                  </a:schemeClr>
                </a:solidFill>
                <a:effectLst/>
              </a:rPr>
              <a:t>beş</a:t>
            </a:r>
            <a:r>
              <a:rPr lang="en-US" b="0" i="0" dirty="0">
                <a:solidFill>
                  <a:schemeClr val="tx1">
                    <a:lumMod val="75000"/>
                    <a:lumOff val="25000"/>
                  </a:schemeClr>
                </a:solidFill>
                <a:effectLst/>
              </a:rPr>
              <a:t> </a:t>
            </a:r>
            <a:r>
              <a:rPr lang="en-US" b="0" i="0" dirty="0" err="1">
                <a:solidFill>
                  <a:schemeClr val="tx1">
                    <a:lumMod val="75000"/>
                    <a:lumOff val="25000"/>
                  </a:schemeClr>
                </a:solidFill>
                <a:effectLst/>
              </a:rPr>
              <a:t>farklı</a:t>
            </a:r>
            <a:r>
              <a:rPr lang="en-US" b="0" i="0" dirty="0">
                <a:solidFill>
                  <a:schemeClr val="tx1">
                    <a:lumMod val="75000"/>
                    <a:lumOff val="25000"/>
                  </a:schemeClr>
                </a:solidFill>
                <a:effectLst/>
              </a:rPr>
              <a:t> </a:t>
            </a:r>
            <a:r>
              <a:rPr lang="en-US" b="0" i="0" dirty="0" err="1">
                <a:solidFill>
                  <a:schemeClr val="tx1">
                    <a:lumMod val="75000"/>
                    <a:lumOff val="25000"/>
                  </a:schemeClr>
                </a:solidFill>
                <a:effectLst/>
              </a:rPr>
              <a:t>makine</a:t>
            </a:r>
            <a:r>
              <a:rPr lang="en-US" b="0" i="0" dirty="0">
                <a:solidFill>
                  <a:schemeClr val="tx1">
                    <a:lumMod val="75000"/>
                    <a:lumOff val="25000"/>
                  </a:schemeClr>
                </a:solidFill>
                <a:effectLst/>
              </a:rPr>
              <a:t> </a:t>
            </a:r>
            <a:r>
              <a:rPr lang="en-US" b="1" i="0" dirty="0" err="1">
                <a:solidFill>
                  <a:schemeClr val="tx1">
                    <a:lumMod val="75000"/>
                    <a:lumOff val="25000"/>
                  </a:schemeClr>
                </a:solidFill>
                <a:effectLst/>
              </a:rPr>
              <a:t>öğrenme</a:t>
            </a:r>
            <a:r>
              <a:rPr lang="en-US" b="0" i="0" dirty="0">
                <a:solidFill>
                  <a:schemeClr val="tx1">
                    <a:lumMod val="75000"/>
                    <a:lumOff val="25000"/>
                  </a:schemeClr>
                </a:solidFill>
                <a:effectLst/>
              </a:rPr>
              <a:t> </a:t>
            </a:r>
            <a:r>
              <a:rPr lang="en-US" b="0" i="0" dirty="0" err="1">
                <a:solidFill>
                  <a:schemeClr val="tx1">
                    <a:lumMod val="75000"/>
                    <a:lumOff val="25000"/>
                  </a:schemeClr>
                </a:solidFill>
                <a:effectLst/>
              </a:rPr>
              <a:t>modeli</a:t>
            </a:r>
            <a:r>
              <a:rPr lang="en-US" b="0" i="0" dirty="0">
                <a:solidFill>
                  <a:schemeClr val="tx1">
                    <a:lumMod val="75000"/>
                    <a:lumOff val="25000"/>
                  </a:schemeClr>
                </a:solidFill>
                <a:effectLst/>
              </a:rPr>
              <a:t> </a:t>
            </a:r>
            <a:r>
              <a:rPr lang="en-US" b="1" i="0" dirty="0" err="1">
                <a:solidFill>
                  <a:schemeClr val="tx1">
                    <a:lumMod val="75000"/>
                    <a:lumOff val="25000"/>
                  </a:schemeClr>
                </a:solidFill>
                <a:effectLst/>
              </a:rPr>
              <a:t>ile</a:t>
            </a:r>
            <a:r>
              <a:rPr lang="en-US" b="1" i="0" dirty="0">
                <a:solidFill>
                  <a:schemeClr val="tx1">
                    <a:lumMod val="75000"/>
                    <a:lumOff val="25000"/>
                  </a:schemeClr>
                </a:solidFill>
                <a:effectLst/>
              </a:rPr>
              <a:t> </a:t>
            </a:r>
            <a:r>
              <a:rPr lang="en-US" b="1" i="0" dirty="0" err="1">
                <a:solidFill>
                  <a:schemeClr val="tx1">
                    <a:lumMod val="75000"/>
                    <a:lumOff val="25000"/>
                  </a:schemeClr>
                </a:solidFill>
                <a:effectLst/>
              </a:rPr>
              <a:t>değerlendirilmiş</a:t>
            </a:r>
            <a:r>
              <a:rPr lang="en-US" b="0" i="0" dirty="0">
                <a:solidFill>
                  <a:schemeClr val="tx1">
                    <a:lumMod val="75000"/>
                    <a:lumOff val="25000"/>
                  </a:schemeClr>
                </a:solidFill>
                <a:effectLst/>
              </a:rPr>
              <a:t> </a:t>
            </a:r>
            <a:r>
              <a:rPr lang="en-US" b="0" i="0" dirty="0" err="1">
                <a:solidFill>
                  <a:schemeClr val="tx1">
                    <a:lumMod val="75000"/>
                    <a:lumOff val="25000"/>
                  </a:schemeClr>
                </a:solidFill>
                <a:effectLst/>
              </a:rPr>
              <a:t>ve</a:t>
            </a:r>
            <a:r>
              <a:rPr lang="en-US" b="0" i="0" dirty="0">
                <a:solidFill>
                  <a:schemeClr val="tx1">
                    <a:lumMod val="75000"/>
                    <a:lumOff val="25000"/>
                  </a:schemeClr>
                </a:solidFill>
                <a:effectLst/>
              </a:rPr>
              <a:t> model </a:t>
            </a:r>
            <a:r>
              <a:rPr lang="en-US" b="0" i="0" dirty="0" err="1">
                <a:solidFill>
                  <a:schemeClr val="tx1">
                    <a:lumMod val="75000"/>
                    <a:lumOff val="25000"/>
                  </a:schemeClr>
                </a:solidFill>
                <a:effectLst/>
              </a:rPr>
              <a:t>sonuçları</a:t>
            </a:r>
            <a:r>
              <a:rPr lang="en-US" b="0" i="0" dirty="0">
                <a:solidFill>
                  <a:schemeClr val="tx1">
                    <a:lumMod val="75000"/>
                    <a:lumOff val="25000"/>
                  </a:schemeClr>
                </a:solidFill>
                <a:effectLst/>
              </a:rPr>
              <a:t> </a:t>
            </a:r>
            <a:r>
              <a:rPr lang="en-US" b="0" i="0" dirty="0" err="1">
                <a:solidFill>
                  <a:schemeClr val="tx1">
                    <a:lumMod val="75000"/>
                    <a:lumOff val="25000"/>
                  </a:schemeClr>
                </a:solidFill>
                <a:effectLst/>
              </a:rPr>
              <a:t>karşılaştırılmıştır</a:t>
            </a:r>
            <a:r>
              <a:rPr lang="en-US" b="0" i="0" dirty="0">
                <a:solidFill>
                  <a:schemeClr val="tx1">
                    <a:lumMod val="75000"/>
                    <a:lumOff val="25000"/>
                  </a:schemeClr>
                </a:solidFill>
                <a:effectLst/>
              </a:rPr>
              <a:t>. </a:t>
            </a:r>
            <a:r>
              <a:rPr lang="en-US" b="1" i="0" dirty="0">
                <a:solidFill>
                  <a:schemeClr val="tx1">
                    <a:lumMod val="75000"/>
                    <a:lumOff val="25000"/>
                  </a:schemeClr>
                </a:solidFill>
                <a:effectLst/>
              </a:rPr>
              <a:t>Min-Max</a:t>
            </a:r>
            <a:r>
              <a:rPr lang="en-US" b="0" i="0" dirty="0">
                <a:solidFill>
                  <a:schemeClr val="tx1">
                    <a:lumMod val="75000"/>
                    <a:lumOff val="25000"/>
                  </a:schemeClr>
                </a:solidFill>
                <a:effectLst/>
              </a:rPr>
              <a:t> (Min-Max) </a:t>
            </a:r>
            <a:r>
              <a:rPr lang="en-US" b="1" i="0" dirty="0" err="1">
                <a:solidFill>
                  <a:schemeClr val="tx1">
                    <a:lumMod val="75000"/>
                    <a:lumOff val="25000"/>
                  </a:schemeClr>
                </a:solidFill>
                <a:effectLst/>
              </a:rPr>
              <a:t>normalleştirme</a:t>
            </a:r>
            <a:r>
              <a:rPr lang="en-US" b="1" i="0" dirty="0">
                <a:solidFill>
                  <a:schemeClr val="tx1">
                    <a:lumMod val="75000"/>
                    <a:lumOff val="25000"/>
                  </a:schemeClr>
                </a:solidFill>
                <a:effectLst/>
              </a:rPr>
              <a:t> </a:t>
            </a:r>
            <a:r>
              <a:rPr lang="en-US" b="1" i="0" dirty="0" err="1">
                <a:solidFill>
                  <a:schemeClr val="tx1">
                    <a:lumMod val="75000"/>
                    <a:lumOff val="25000"/>
                  </a:schemeClr>
                </a:solidFill>
                <a:effectLst/>
              </a:rPr>
              <a:t>tekniği</a:t>
            </a:r>
            <a:r>
              <a:rPr lang="en-US" b="0" i="0" dirty="0">
                <a:solidFill>
                  <a:schemeClr val="tx1">
                    <a:lumMod val="75000"/>
                    <a:lumOff val="25000"/>
                  </a:schemeClr>
                </a:solidFill>
                <a:effectLst/>
              </a:rPr>
              <a:t> </a:t>
            </a:r>
            <a:r>
              <a:rPr lang="en-US" b="0" i="0" dirty="0" err="1">
                <a:solidFill>
                  <a:schemeClr val="tx1">
                    <a:lumMod val="75000"/>
                    <a:lumOff val="25000"/>
                  </a:schemeClr>
                </a:solidFill>
                <a:effectLst/>
              </a:rPr>
              <a:t>öğrenme</a:t>
            </a:r>
            <a:r>
              <a:rPr lang="en-US" b="0" i="0" dirty="0">
                <a:solidFill>
                  <a:schemeClr val="tx1">
                    <a:lumMod val="75000"/>
                    <a:lumOff val="25000"/>
                  </a:schemeClr>
                </a:solidFill>
                <a:effectLst/>
              </a:rPr>
              <a:t> </a:t>
            </a:r>
            <a:r>
              <a:rPr lang="en-US" b="0" i="0" dirty="0" err="1">
                <a:solidFill>
                  <a:schemeClr val="tx1">
                    <a:lumMod val="75000"/>
                    <a:lumOff val="25000"/>
                  </a:schemeClr>
                </a:solidFill>
                <a:effectLst/>
              </a:rPr>
              <a:t>yöntemleri</a:t>
            </a:r>
            <a:r>
              <a:rPr lang="en-US" b="0" i="0" dirty="0">
                <a:solidFill>
                  <a:schemeClr val="tx1">
                    <a:lumMod val="75000"/>
                    <a:lumOff val="25000"/>
                  </a:schemeClr>
                </a:solidFill>
                <a:effectLst/>
              </a:rPr>
              <a:t> </a:t>
            </a:r>
            <a:r>
              <a:rPr lang="en-US" b="0" i="0" dirty="0" err="1">
                <a:solidFill>
                  <a:schemeClr val="tx1">
                    <a:lumMod val="75000"/>
                    <a:lumOff val="25000"/>
                  </a:schemeClr>
                </a:solidFill>
                <a:effectLst/>
              </a:rPr>
              <a:t>ile</a:t>
            </a:r>
            <a:r>
              <a:rPr lang="en-US" b="0" i="0" dirty="0">
                <a:solidFill>
                  <a:schemeClr val="tx1">
                    <a:lumMod val="75000"/>
                    <a:lumOff val="25000"/>
                  </a:schemeClr>
                </a:solidFill>
                <a:effectLst/>
              </a:rPr>
              <a:t> </a:t>
            </a:r>
            <a:r>
              <a:rPr lang="en-US" b="0" i="0" dirty="0" err="1">
                <a:solidFill>
                  <a:schemeClr val="tx1">
                    <a:lumMod val="75000"/>
                    <a:lumOff val="25000"/>
                  </a:schemeClr>
                </a:solidFill>
                <a:effectLst/>
              </a:rPr>
              <a:t>birlikte</a:t>
            </a:r>
            <a:r>
              <a:rPr lang="en-US" b="0" i="0" dirty="0">
                <a:solidFill>
                  <a:schemeClr val="tx1">
                    <a:lumMod val="75000"/>
                    <a:lumOff val="25000"/>
                  </a:schemeClr>
                </a:solidFill>
                <a:effectLst/>
              </a:rPr>
              <a:t> </a:t>
            </a:r>
            <a:r>
              <a:rPr lang="en-US" b="0" i="0" dirty="0" err="1">
                <a:solidFill>
                  <a:schemeClr val="tx1">
                    <a:lumMod val="75000"/>
                    <a:lumOff val="25000"/>
                  </a:schemeClr>
                </a:solidFill>
                <a:effectLst/>
              </a:rPr>
              <a:t>kullanılmıştır</a:t>
            </a:r>
            <a:r>
              <a:rPr lang="en-US" b="0" i="0" dirty="0">
                <a:solidFill>
                  <a:schemeClr val="tx1">
                    <a:lumMod val="75000"/>
                    <a:lumOff val="25000"/>
                  </a:schemeClr>
                </a:solidFill>
                <a:effectLst/>
              </a:rPr>
              <a:t>. </a:t>
            </a:r>
            <a:r>
              <a:rPr lang="en-US" b="0" i="0" dirty="0" err="1">
                <a:solidFill>
                  <a:schemeClr val="tx1">
                    <a:lumMod val="75000"/>
                    <a:lumOff val="25000"/>
                  </a:schemeClr>
                </a:solidFill>
                <a:effectLst/>
              </a:rPr>
              <a:t>Analizde</a:t>
            </a:r>
            <a:r>
              <a:rPr lang="en-US" b="0" i="0" dirty="0">
                <a:solidFill>
                  <a:schemeClr val="tx1">
                    <a:lumMod val="75000"/>
                    <a:lumOff val="25000"/>
                  </a:schemeClr>
                </a:solidFill>
                <a:effectLst/>
              </a:rPr>
              <a:t> </a:t>
            </a:r>
            <a:r>
              <a:rPr lang="en-US" b="0" i="0" dirty="0" err="1">
                <a:solidFill>
                  <a:schemeClr val="tx1">
                    <a:lumMod val="75000"/>
                    <a:lumOff val="25000"/>
                  </a:schemeClr>
                </a:solidFill>
                <a:effectLst/>
              </a:rPr>
              <a:t>kullanılan</a:t>
            </a:r>
            <a:r>
              <a:rPr lang="en-US" b="0" i="0" dirty="0">
                <a:solidFill>
                  <a:schemeClr val="tx1">
                    <a:lumMod val="75000"/>
                    <a:lumOff val="25000"/>
                  </a:schemeClr>
                </a:solidFill>
                <a:effectLst/>
              </a:rPr>
              <a:t> </a:t>
            </a:r>
            <a:r>
              <a:rPr lang="en-US" b="0" i="0" dirty="0" err="1">
                <a:solidFill>
                  <a:schemeClr val="tx1">
                    <a:lumMod val="75000"/>
                    <a:lumOff val="25000"/>
                  </a:schemeClr>
                </a:solidFill>
                <a:effectLst/>
              </a:rPr>
              <a:t>makine</a:t>
            </a:r>
            <a:r>
              <a:rPr lang="en-US" b="0" i="0" dirty="0">
                <a:solidFill>
                  <a:schemeClr val="tx1">
                    <a:lumMod val="75000"/>
                    <a:lumOff val="25000"/>
                  </a:schemeClr>
                </a:solidFill>
                <a:effectLst/>
              </a:rPr>
              <a:t> </a:t>
            </a:r>
            <a:r>
              <a:rPr lang="en-US" b="0" i="0" dirty="0" err="1">
                <a:solidFill>
                  <a:schemeClr val="tx1">
                    <a:lumMod val="75000"/>
                    <a:lumOff val="25000"/>
                  </a:schemeClr>
                </a:solidFill>
                <a:effectLst/>
              </a:rPr>
              <a:t>öğrenmesi</a:t>
            </a:r>
            <a:r>
              <a:rPr lang="en-US" b="0" i="0" dirty="0">
                <a:solidFill>
                  <a:schemeClr val="tx1">
                    <a:lumMod val="75000"/>
                    <a:lumOff val="25000"/>
                  </a:schemeClr>
                </a:solidFill>
                <a:effectLst/>
              </a:rPr>
              <a:t> </a:t>
            </a:r>
            <a:r>
              <a:rPr lang="en-US" b="0" i="0" dirty="0" err="1">
                <a:solidFill>
                  <a:schemeClr val="tx1">
                    <a:lumMod val="75000"/>
                    <a:lumOff val="25000"/>
                  </a:schemeClr>
                </a:solidFill>
                <a:effectLst/>
              </a:rPr>
              <a:t>yöntemleri</a:t>
            </a:r>
            <a:r>
              <a:rPr lang="en-US" b="0" i="0" dirty="0">
                <a:solidFill>
                  <a:schemeClr val="tx1">
                    <a:lumMod val="75000"/>
                    <a:lumOff val="25000"/>
                  </a:schemeClr>
                </a:solidFill>
                <a:effectLst/>
              </a:rPr>
              <a:t> </a:t>
            </a:r>
            <a:r>
              <a:rPr lang="en-US" b="0" i="0" dirty="0" err="1">
                <a:solidFill>
                  <a:schemeClr val="tx1">
                    <a:lumMod val="75000"/>
                    <a:lumOff val="25000"/>
                  </a:schemeClr>
                </a:solidFill>
                <a:effectLst/>
              </a:rPr>
              <a:t>için</a:t>
            </a:r>
            <a:r>
              <a:rPr lang="en-US" b="0" i="0" dirty="0">
                <a:solidFill>
                  <a:schemeClr val="tx1">
                    <a:lumMod val="75000"/>
                    <a:lumOff val="25000"/>
                  </a:schemeClr>
                </a:solidFill>
                <a:effectLst/>
              </a:rPr>
              <a:t> 2015-2018 </a:t>
            </a:r>
            <a:r>
              <a:rPr lang="en-US" b="1" i="0" dirty="0" err="1">
                <a:solidFill>
                  <a:schemeClr val="tx1">
                    <a:lumMod val="75000"/>
                    <a:lumOff val="25000"/>
                  </a:schemeClr>
                </a:solidFill>
                <a:effectLst/>
              </a:rPr>
              <a:t>yıllarında</a:t>
            </a:r>
            <a:r>
              <a:rPr lang="en-US" b="0" i="0" dirty="0">
                <a:solidFill>
                  <a:schemeClr val="tx1">
                    <a:lumMod val="75000"/>
                    <a:lumOff val="25000"/>
                  </a:schemeClr>
                </a:solidFill>
                <a:effectLst/>
              </a:rPr>
              <a:t> </a:t>
            </a:r>
            <a:r>
              <a:rPr lang="en-US" b="0" i="0" dirty="0" err="1">
                <a:solidFill>
                  <a:schemeClr val="tx1">
                    <a:lumMod val="75000"/>
                    <a:lumOff val="25000"/>
                  </a:schemeClr>
                </a:solidFill>
                <a:effectLst/>
              </a:rPr>
              <a:t>toplam</a:t>
            </a:r>
            <a:r>
              <a:rPr lang="en-US" b="0" i="0" dirty="0">
                <a:solidFill>
                  <a:schemeClr val="tx1">
                    <a:lumMod val="75000"/>
                    <a:lumOff val="25000"/>
                  </a:schemeClr>
                </a:solidFill>
                <a:effectLst/>
              </a:rPr>
              <a:t> </a:t>
            </a:r>
            <a:r>
              <a:rPr lang="en-US" b="1" i="0" dirty="0">
                <a:solidFill>
                  <a:schemeClr val="tx1">
                    <a:lumMod val="75000"/>
                    <a:lumOff val="25000"/>
                  </a:schemeClr>
                </a:solidFill>
                <a:effectLst/>
              </a:rPr>
              <a:t>2.500 </a:t>
            </a:r>
            <a:r>
              <a:rPr lang="en-US" b="1" i="0" dirty="0" err="1">
                <a:solidFill>
                  <a:schemeClr val="tx1">
                    <a:lumMod val="75000"/>
                    <a:lumOff val="25000"/>
                  </a:schemeClr>
                </a:solidFill>
                <a:effectLst/>
              </a:rPr>
              <a:t>veri</a:t>
            </a:r>
            <a:r>
              <a:rPr lang="en-US" b="1" i="0" dirty="0">
                <a:solidFill>
                  <a:schemeClr val="tx1">
                    <a:lumMod val="75000"/>
                    <a:lumOff val="25000"/>
                  </a:schemeClr>
                </a:solidFill>
                <a:effectLst/>
              </a:rPr>
              <a:t> </a:t>
            </a:r>
            <a:r>
              <a:rPr lang="en-US" b="1" i="0" dirty="0" err="1">
                <a:solidFill>
                  <a:schemeClr val="tx1">
                    <a:lumMod val="75000"/>
                    <a:lumOff val="25000"/>
                  </a:schemeClr>
                </a:solidFill>
                <a:effectLst/>
              </a:rPr>
              <a:t>hacminin</a:t>
            </a:r>
            <a:r>
              <a:rPr lang="en-US" b="1" i="0" dirty="0">
                <a:solidFill>
                  <a:schemeClr val="tx1">
                    <a:lumMod val="75000"/>
                    <a:lumOff val="25000"/>
                  </a:schemeClr>
                </a:solidFill>
                <a:effectLst/>
              </a:rPr>
              <a:t> p</a:t>
            </a:r>
            <a:r>
              <a:rPr lang="en-US" b="0" i="0" dirty="0">
                <a:solidFill>
                  <a:schemeClr val="tx1">
                    <a:lumMod val="75000"/>
                    <a:lumOff val="25000"/>
                  </a:schemeClr>
                </a:solidFill>
                <a:effectLst/>
              </a:rPr>
              <a:t> </a:t>
            </a:r>
            <a:r>
              <a:rPr lang="en-US" b="0" i="0" dirty="0" err="1">
                <a:solidFill>
                  <a:schemeClr val="tx1">
                    <a:lumMod val="75000"/>
                    <a:lumOff val="25000"/>
                  </a:schemeClr>
                </a:solidFill>
                <a:effectLst/>
              </a:rPr>
              <a:t>kısmına</a:t>
            </a:r>
            <a:r>
              <a:rPr lang="en-US" b="0" i="0" dirty="0">
                <a:solidFill>
                  <a:schemeClr val="tx1">
                    <a:lumMod val="75000"/>
                    <a:lumOff val="25000"/>
                  </a:schemeClr>
                </a:solidFill>
                <a:effectLst/>
              </a:rPr>
              <a:t> </a:t>
            </a:r>
            <a:r>
              <a:rPr lang="en-US" b="0" i="0" dirty="0" err="1">
                <a:solidFill>
                  <a:schemeClr val="tx1">
                    <a:lumMod val="75000"/>
                    <a:lumOff val="25000"/>
                  </a:schemeClr>
                </a:solidFill>
                <a:effectLst/>
              </a:rPr>
              <a:t>karşılık</a:t>
            </a:r>
            <a:r>
              <a:rPr lang="en-US" b="0" i="0" dirty="0">
                <a:solidFill>
                  <a:schemeClr val="tx1">
                    <a:lumMod val="75000"/>
                    <a:lumOff val="25000"/>
                  </a:schemeClr>
                </a:solidFill>
                <a:effectLst/>
              </a:rPr>
              <a:t> </a:t>
            </a:r>
            <a:r>
              <a:rPr lang="en-US" b="0" i="0" dirty="0" err="1">
                <a:solidFill>
                  <a:schemeClr val="tx1">
                    <a:lumMod val="75000"/>
                    <a:lumOff val="25000"/>
                  </a:schemeClr>
                </a:solidFill>
                <a:effectLst/>
              </a:rPr>
              <a:t>gelen</a:t>
            </a:r>
            <a:r>
              <a:rPr lang="en-US" b="0" i="0" dirty="0">
                <a:solidFill>
                  <a:schemeClr val="tx1">
                    <a:lumMod val="75000"/>
                    <a:lumOff val="25000"/>
                  </a:schemeClr>
                </a:solidFill>
                <a:effectLst/>
              </a:rPr>
              <a:t> </a:t>
            </a:r>
            <a:r>
              <a:rPr lang="en-US" b="1" i="0" dirty="0">
                <a:solidFill>
                  <a:schemeClr val="tx1">
                    <a:lumMod val="75000"/>
                    <a:lumOff val="25000"/>
                  </a:schemeClr>
                </a:solidFill>
                <a:effectLst/>
              </a:rPr>
              <a:t>1.750 </a:t>
            </a:r>
            <a:r>
              <a:rPr lang="en-US" b="1" i="0" dirty="0" err="1">
                <a:solidFill>
                  <a:schemeClr val="tx1">
                    <a:lumMod val="75000"/>
                    <a:lumOff val="25000"/>
                  </a:schemeClr>
                </a:solidFill>
                <a:effectLst/>
              </a:rPr>
              <a:t>verilik</a:t>
            </a:r>
            <a:r>
              <a:rPr lang="en-US" b="1" i="0" dirty="0">
                <a:solidFill>
                  <a:schemeClr val="tx1">
                    <a:lumMod val="75000"/>
                    <a:lumOff val="25000"/>
                  </a:schemeClr>
                </a:solidFill>
                <a:effectLst/>
              </a:rPr>
              <a:t> </a:t>
            </a:r>
            <a:r>
              <a:rPr lang="en-US" b="1" i="0" dirty="0" err="1">
                <a:solidFill>
                  <a:schemeClr val="tx1">
                    <a:lumMod val="75000"/>
                    <a:lumOff val="25000"/>
                  </a:schemeClr>
                </a:solidFill>
                <a:effectLst/>
              </a:rPr>
              <a:t>bir</a:t>
            </a:r>
            <a:r>
              <a:rPr lang="en-US" b="0" i="0" dirty="0">
                <a:solidFill>
                  <a:schemeClr val="tx1">
                    <a:lumMod val="75000"/>
                    <a:lumOff val="25000"/>
                  </a:schemeClr>
                </a:solidFill>
                <a:effectLst/>
              </a:rPr>
              <a:t> </a:t>
            </a:r>
            <a:r>
              <a:rPr lang="en-US" b="0" i="0" dirty="0" err="1">
                <a:solidFill>
                  <a:schemeClr val="tx1">
                    <a:lumMod val="75000"/>
                    <a:lumOff val="25000"/>
                  </a:schemeClr>
                </a:solidFill>
                <a:effectLst/>
              </a:rPr>
              <a:t>eğitim</a:t>
            </a:r>
            <a:r>
              <a:rPr lang="en-US" b="0" i="0" dirty="0">
                <a:solidFill>
                  <a:schemeClr val="tx1">
                    <a:lumMod val="75000"/>
                    <a:lumOff val="25000"/>
                  </a:schemeClr>
                </a:solidFill>
                <a:effectLst/>
              </a:rPr>
              <a:t> </a:t>
            </a:r>
            <a:r>
              <a:rPr lang="en-US" b="0" i="0" dirty="0" err="1">
                <a:solidFill>
                  <a:schemeClr val="tx1">
                    <a:lumMod val="75000"/>
                    <a:lumOff val="25000"/>
                  </a:schemeClr>
                </a:solidFill>
                <a:effectLst/>
              </a:rPr>
              <a:t>aşaması</a:t>
            </a:r>
            <a:r>
              <a:rPr lang="en-US" b="0" i="0" dirty="0">
                <a:solidFill>
                  <a:schemeClr val="tx1">
                    <a:lumMod val="75000"/>
                    <a:lumOff val="25000"/>
                  </a:schemeClr>
                </a:solidFill>
                <a:effectLst/>
              </a:rPr>
              <a:t>; </a:t>
            </a:r>
            <a:r>
              <a:rPr lang="en-US" b="1" i="0" dirty="0">
                <a:solidFill>
                  <a:schemeClr val="tx1">
                    <a:lumMod val="75000"/>
                    <a:lumOff val="25000"/>
                  </a:schemeClr>
                </a:solidFill>
                <a:effectLst/>
              </a:rPr>
              <a:t>Test </a:t>
            </a:r>
            <a:r>
              <a:rPr lang="en-US" b="1" i="0" dirty="0" err="1">
                <a:solidFill>
                  <a:schemeClr val="tx1">
                    <a:lumMod val="75000"/>
                    <a:lumOff val="25000"/>
                  </a:schemeClr>
                </a:solidFill>
                <a:effectLst/>
              </a:rPr>
              <a:t>aşaması</a:t>
            </a:r>
            <a:r>
              <a:rPr lang="en-US" b="1" i="0" dirty="0">
                <a:solidFill>
                  <a:schemeClr val="tx1">
                    <a:lumMod val="75000"/>
                    <a:lumOff val="25000"/>
                  </a:schemeClr>
                </a:solidFill>
                <a:effectLst/>
              </a:rPr>
              <a:t>,</a:t>
            </a:r>
            <a:r>
              <a:rPr lang="en-US" b="0" i="0" dirty="0">
                <a:solidFill>
                  <a:schemeClr val="tx1">
                    <a:lumMod val="75000"/>
                    <a:lumOff val="25000"/>
                  </a:schemeClr>
                </a:solidFill>
                <a:effectLst/>
              </a:rPr>
              <a:t> </a:t>
            </a:r>
            <a:r>
              <a:rPr lang="en-US" b="0" i="0" dirty="0" err="1">
                <a:solidFill>
                  <a:schemeClr val="tx1">
                    <a:lumMod val="75000"/>
                    <a:lumOff val="25000"/>
                  </a:schemeClr>
                </a:solidFill>
                <a:effectLst/>
              </a:rPr>
              <a:t>kalan</a:t>
            </a:r>
            <a:r>
              <a:rPr lang="en-US" b="0" i="0" dirty="0">
                <a:solidFill>
                  <a:schemeClr val="tx1">
                    <a:lumMod val="75000"/>
                    <a:lumOff val="25000"/>
                  </a:schemeClr>
                </a:solidFill>
                <a:effectLst/>
              </a:rPr>
              <a:t> </a:t>
            </a:r>
            <a:r>
              <a:rPr lang="en-US" b="1" i="0" dirty="0">
                <a:solidFill>
                  <a:schemeClr val="tx1">
                    <a:lumMod val="75000"/>
                    <a:lumOff val="25000"/>
                  </a:schemeClr>
                </a:solidFill>
                <a:effectLst/>
              </a:rPr>
              <a:t>0'a</a:t>
            </a:r>
            <a:r>
              <a:rPr lang="en-US" b="0" i="0" dirty="0">
                <a:solidFill>
                  <a:schemeClr val="tx1">
                    <a:lumMod val="75000"/>
                    <a:lumOff val="25000"/>
                  </a:schemeClr>
                </a:solidFill>
                <a:effectLst/>
              </a:rPr>
              <a:t> </a:t>
            </a:r>
            <a:r>
              <a:rPr lang="en-US" b="0" i="0" dirty="0" err="1">
                <a:solidFill>
                  <a:schemeClr val="tx1">
                    <a:lumMod val="75000"/>
                    <a:lumOff val="25000"/>
                  </a:schemeClr>
                </a:solidFill>
                <a:effectLst/>
              </a:rPr>
              <a:t>karşılık</a:t>
            </a:r>
            <a:r>
              <a:rPr lang="en-US" b="0" i="0" dirty="0">
                <a:solidFill>
                  <a:schemeClr val="tx1">
                    <a:lumMod val="75000"/>
                    <a:lumOff val="25000"/>
                  </a:schemeClr>
                </a:solidFill>
                <a:effectLst/>
              </a:rPr>
              <a:t> </a:t>
            </a:r>
            <a:r>
              <a:rPr lang="en-US" b="1" i="0" dirty="0" err="1">
                <a:solidFill>
                  <a:schemeClr val="tx1">
                    <a:lumMod val="75000"/>
                    <a:lumOff val="25000"/>
                  </a:schemeClr>
                </a:solidFill>
                <a:effectLst/>
              </a:rPr>
              <a:t>gelen</a:t>
            </a:r>
            <a:r>
              <a:rPr lang="en-US" b="0" i="0" dirty="0">
                <a:solidFill>
                  <a:schemeClr val="tx1">
                    <a:lumMod val="75000"/>
                    <a:lumOff val="25000"/>
                  </a:schemeClr>
                </a:solidFill>
                <a:effectLst/>
              </a:rPr>
              <a:t> 750 </a:t>
            </a:r>
            <a:r>
              <a:rPr lang="en-US" b="0" i="0" dirty="0" err="1">
                <a:solidFill>
                  <a:schemeClr val="tx1">
                    <a:lumMod val="75000"/>
                    <a:lumOff val="25000"/>
                  </a:schemeClr>
                </a:solidFill>
                <a:effectLst/>
              </a:rPr>
              <a:t>veri</a:t>
            </a:r>
            <a:r>
              <a:rPr lang="en-US" b="0" i="0" dirty="0">
                <a:solidFill>
                  <a:schemeClr val="tx1">
                    <a:lumMod val="75000"/>
                    <a:lumOff val="25000"/>
                  </a:schemeClr>
                </a:solidFill>
                <a:effectLst/>
              </a:rPr>
              <a:t> </a:t>
            </a:r>
            <a:r>
              <a:rPr lang="en-US" b="0" i="0" dirty="0" err="1">
                <a:solidFill>
                  <a:schemeClr val="tx1">
                    <a:lumMod val="75000"/>
                    <a:lumOff val="25000"/>
                  </a:schemeClr>
                </a:solidFill>
                <a:effectLst/>
              </a:rPr>
              <a:t>ile</a:t>
            </a:r>
            <a:r>
              <a:rPr lang="en-US" b="0" i="0" dirty="0">
                <a:solidFill>
                  <a:schemeClr val="tx1">
                    <a:lumMod val="75000"/>
                    <a:lumOff val="25000"/>
                  </a:schemeClr>
                </a:solidFill>
                <a:effectLst/>
              </a:rPr>
              <a:t> </a:t>
            </a:r>
            <a:r>
              <a:rPr lang="en-US" b="1" i="0" dirty="0" err="1">
                <a:solidFill>
                  <a:schemeClr val="tx1">
                    <a:lumMod val="75000"/>
                    <a:lumOff val="25000"/>
                  </a:schemeClr>
                </a:solidFill>
                <a:effectLst/>
              </a:rPr>
              <a:t>gerçekleştirildi</a:t>
            </a:r>
            <a:r>
              <a:rPr lang="en-US" b="1" i="0" dirty="0">
                <a:solidFill>
                  <a:schemeClr val="tx1">
                    <a:lumMod val="75000"/>
                    <a:lumOff val="25000"/>
                  </a:schemeClr>
                </a:solidFill>
                <a:effectLst/>
              </a:rPr>
              <a:t>.</a:t>
            </a:r>
            <a:r>
              <a:rPr lang="en-US" b="0" i="0" dirty="0">
                <a:solidFill>
                  <a:schemeClr val="tx1">
                    <a:lumMod val="75000"/>
                    <a:lumOff val="25000"/>
                  </a:schemeClr>
                </a:solidFill>
                <a:effectLst/>
              </a:rPr>
              <a:t> </a:t>
            </a:r>
            <a:r>
              <a:rPr lang="en-US" b="0" i="0" dirty="0" err="1">
                <a:solidFill>
                  <a:schemeClr val="tx1">
                    <a:lumMod val="75000"/>
                    <a:lumOff val="25000"/>
                  </a:schemeClr>
                </a:solidFill>
                <a:effectLst/>
              </a:rPr>
              <a:t>Elde</a:t>
            </a:r>
            <a:r>
              <a:rPr lang="en-US" b="0" i="0" dirty="0">
                <a:solidFill>
                  <a:schemeClr val="tx1">
                    <a:lumMod val="75000"/>
                    <a:lumOff val="25000"/>
                  </a:schemeClr>
                </a:solidFill>
                <a:effectLst/>
              </a:rPr>
              <a:t> </a:t>
            </a:r>
            <a:r>
              <a:rPr lang="en-US" b="0" i="0" dirty="0" err="1">
                <a:solidFill>
                  <a:schemeClr val="tx1">
                    <a:lumMod val="75000"/>
                    <a:lumOff val="25000"/>
                  </a:schemeClr>
                </a:solidFill>
                <a:effectLst/>
              </a:rPr>
              <a:t>edilen</a:t>
            </a:r>
            <a:r>
              <a:rPr lang="en-US" b="0" i="0" dirty="0">
                <a:solidFill>
                  <a:schemeClr val="tx1">
                    <a:lumMod val="75000"/>
                    <a:lumOff val="25000"/>
                  </a:schemeClr>
                </a:solidFill>
                <a:effectLst/>
              </a:rPr>
              <a:t> </a:t>
            </a:r>
            <a:r>
              <a:rPr lang="en-US" b="0" i="0" dirty="0" err="1">
                <a:solidFill>
                  <a:schemeClr val="tx1">
                    <a:lumMod val="75000"/>
                    <a:lumOff val="25000"/>
                  </a:schemeClr>
                </a:solidFill>
                <a:effectLst/>
              </a:rPr>
              <a:t>sonuçlara</a:t>
            </a:r>
            <a:r>
              <a:rPr lang="en-US" b="0" i="0" dirty="0">
                <a:solidFill>
                  <a:schemeClr val="tx1">
                    <a:lumMod val="75000"/>
                    <a:lumOff val="25000"/>
                  </a:schemeClr>
                </a:solidFill>
                <a:effectLst/>
              </a:rPr>
              <a:t> </a:t>
            </a:r>
            <a:r>
              <a:rPr lang="en-US" b="1" i="0" dirty="0" err="1">
                <a:solidFill>
                  <a:schemeClr val="tx1">
                    <a:lumMod val="75000"/>
                    <a:lumOff val="25000"/>
                  </a:schemeClr>
                </a:solidFill>
                <a:effectLst/>
              </a:rPr>
              <a:t>göre</a:t>
            </a:r>
            <a:r>
              <a:rPr lang="en-US" b="1" i="0" dirty="0">
                <a:solidFill>
                  <a:schemeClr val="tx1">
                    <a:lumMod val="75000"/>
                    <a:lumOff val="25000"/>
                  </a:schemeClr>
                </a:solidFill>
                <a:effectLst/>
              </a:rPr>
              <a:t>,</a:t>
            </a:r>
            <a:r>
              <a:rPr lang="en-US" b="0" i="0" dirty="0">
                <a:solidFill>
                  <a:schemeClr val="tx1">
                    <a:lumMod val="75000"/>
                    <a:lumOff val="25000"/>
                  </a:schemeClr>
                </a:solidFill>
                <a:effectLst/>
              </a:rPr>
              <a:t> </a:t>
            </a:r>
            <a:r>
              <a:rPr lang="en-US" b="0" i="0" dirty="0" err="1">
                <a:solidFill>
                  <a:schemeClr val="tx1">
                    <a:lumMod val="75000"/>
                    <a:lumOff val="25000"/>
                  </a:schemeClr>
                </a:solidFill>
                <a:effectLst/>
              </a:rPr>
              <a:t>hava</a:t>
            </a:r>
            <a:r>
              <a:rPr lang="en-US" b="0" i="0" dirty="0">
                <a:solidFill>
                  <a:schemeClr val="tx1">
                    <a:lumMod val="75000"/>
                    <a:lumOff val="25000"/>
                  </a:schemeClr>
                </a:solidFill>
                <a:effectLst/>
              </a:rPr>
              <a:t> </a:t>
            </a:r>
            <a:r>
              <a:rPr lang="en-US" b="1" i="0" dirty="0" err="1">
                <a:solidFill>
                  <a:schemeClr val="tx1">
                    <a:lumMod val="75000"/>
                    <a:lumOff val="25000"/>
                  </a:schemeClr>
                </a:solidFill>
                <a:effectLst/>
              </a:rPr>
              <a:t>kirliliği</a:t>
            </a:r>
            <a:r>
              <a:rPr lang="en-US" b="1" i="0" dirty="0">
                <a:solidFill>
                  <a:schemeClr val="tx1">
                    <a:lumMod val="75000"/>
                    <a:lumOff val="25000"/>
                  </a:schemeClr>
                </a:solidFill>
                <a:effectLst/>
              </a:rPr>
              <a:t> </a:t>
            </a:r>
            <a:r>
              <a:rPr lang="en-US" b="1" i="0" dirty="0" err="1">
                <a:solidFill>
                  <a:schemeClr val="tx1">
                    <a:lumMod val="75000"/>
                    <a:lumOff val="25000"/>
                  </a:schemeClr>
                </a:solidFill>
                <a:effectLst/>
              </a:rPr>
              <a:t>tahmininde</a:t>
            </a:r>
            <a:r>
              <a:rPr lang="en-US" b="0" i="0" dirty="0">
                <a:solidFill>
                  <a:schemeClr val="tx1">
                    <a:lumMod val="75000"/>
                    <a:lumOff val="25000"/>
                  </a:schemeClr>
                </a:solidFill>
                <a:effectLst/>
              </a:rPr>
              <a:t> </a:t>
            </a:r>
            <a:r>
              <a:rPr lang="en-US" b="0" i="0" dirty="0" err="1">
                <a:solidFill>
                  <a:schemeClr val="tx1">
                    <a:lumMod val="75000"/>
                    <a:lumOff val="25000"/>
                  </a:schemeClr>
                </a:solidFill>
                <a:effectLst/>
              </a:rPr>
              <a:t>en</a:t>
            </a:r>
            <a:r>
              <a:rPr lang="en-US" b="0" i="0" dirty="0">
                <a:solidFill>
                  <a:schemeClr val="tx1">
                    <a:lumMod val="75000"/>
                    <a:lumOff val="25000"/>
                  </a:schemeClr>
                </a:solidFill>
                <a:effectLst/>
              </a:rPr>
              <a:t> </a:t>
            </a:r>
            <a:r>
              <a:rPr lang="en-US" b="0" i="0" dirty="0" err="1">
                <a:solidFill>
                  <a:schemeClr val="tx1">
                    <a:lumMod val="75000"/>
                    <a:lumOff val="25000"/>
                  </a:schemeClr>
                </a:solidFill>
                <a:effectLst/>
              </a:rPr>
              <a:t>yüksek</a:t>
            </a:r>
            <a:r>
              <a:rPr lang="en-US" b="0" i="0" dirty="0">
                <a:solidFill>
                  <a:schemeClr val="tx1">
                    <a:lumMod val="75000"/>
                    <a:lumOff val="25000"/>
                  </a:schemeClr>
                </a:solidFill>
                <a:effectLst/>
              </a:rPr>
              <a:t> </a:t>
            </a:r>
            <a:r>
              <a:rPr lang="en-US" b="0" i="0" dirty="0" err="1">
                <a:solidFill>
                  <a:schemeClr val="tx1">
                    <a:lumMod val="75000"/>
                    <a:lumOff val="25000"/>
                  </a:schemeClr>
                </a:solidFill>
                <a:effectLst/>
              </a:rPr>
              <a:t>performansı</a:t>
            </a:r>
            <a:r>
              <a:rPr lang="en-US" b="0" i="0" dirty="0">
                <a:solidFill>
                  <a:schemeClr val="tx1">
                    <a:lumMod val="75000"/>
                    <a:lumOff val="25000"/>
                  </a:schemeClr>
                </a:solidFill>
                <a:effectLst/>
              </a:rPr>
              <a:t> </a:t>
            </a:r>
            <a:r>
              <a:rPr lang="en-US" b="1" i="0" dirty="0" err="1">
                <a:solidFill>
                  <a:schemeClr val="tx1">
                    <a:lumMod val="75000"/>
                    <a:lumOff val="25000"/>
                  </a:schemeClr>
                </a:solidFill>
                <a:effectLst/>
              </a:rPr>
              <a:t>rastgele</a:t>
            </a:r>
            <a:r>
              <a:rPr lang="en-US" b="1" i="0" dirty="0">
                <a:solidFill>
                  <a:schemeClr val="tx1">
                    <a:lumMod val="75000"/>
                    <a:lumOff val="25000"/>
                  </a:schemeClr>
                </a:solidFill>
                <a:effectLst/>
              </a:rPr>
              <a:t> </a:t>
            </a:r>
            <a:r>
              <a:rPr lang="en-US" b="1" i="0" dirty="0" err="1">
                <a:solidFill>
                  <a:schemeClr val="tx1">
                    <a:lumMod val="75000"/>
                    <a:lumOff val="25000"/>
                  </a:schemeClr>
                </a:solidFill>
                <a:effectLst/>
              </a:rPr>
              <a:t>orman</a:t>
            </a:r>
            <a:r>
              <a:rPr lang="en-US" b="1" i="0" dirty="0">
                <a:solidFill>
                  <a:schemeClr val="tx1">
                    <a:lumMod val="75000"/>
                    <a:lumOff val="25000"/>
                  </a:schemeClr>
                </a:solidFill>
                <a:effectLst/>
              </a:rPr>
              <a:t> </a:t>
            </a:r>
            <a:r>
              <a:rPr lang="en-US" b="1" i="0" dirty="0" err="1">
                <a:solidFill>
                  <a:schemeClr val="tx1">
                    <a:lumMod val="75000"/>
                    <a:lumOff val="25000"/>
                  </a:schemeClr>
                </a:solidFill>
                <a:effectLst/>
              </a:rPr>
              <a:t>ve</a:t>
            </a:r>
            <a:r>
              <a:rPr lang="en-US" b="1" i="0" dirty="0">
                <a:solidFill>
                  <a:schemeClr val="tx1">
                    <a:lumMod val="75000"/>
                    <a:lumOff val="25000"/>
                  </a:schemeClr>
                </a:solidFill>
                <a:effectLst/>
              </a:rPr>
              <a:t> </a:t>
            </a:r>
            <a:r>
              <a:rPr lang="en-US" b="1" i="0" dirty="0" err="1">
                <a:solidFill>
                  <a:schemeClr val="tx1">
                    <a:lumMod val="75000"/>
                    <a:lumOff val="25000"/>
                  </a:schemeClr>
                </a:solidFill>
                <a:effectLst/>
              </a:rPr>
              <a:t>karar</a:t>
            </a:r>
            <a:r>
              <a:rPr lang="en-US" b="1" i="0" dirty="0">
                <a:solidFill>
                  <a:schemeClr val="tx1">
                    <a:lumMod val="75000"/>
                    <a:lumOff val="25000"/>
                  </a:schemeClr>
                </a:solidFill>
                <a:effectLst/>
              </a:rPr>
              <a:t> </a:t>
            </a:r>
            <a:r>
              <a:rPr lang="en-US" b="1" i="0" dirty="0" err="1">
                <a:solidFill>
                  <a:schemeClr val="tx1">
                    <a:lumMod val="75000"/>
                    <a:lumOff val="25000"/>
                  </a:schemeClr>
                </a:solidFill>
                <a:effectLst/>
              </a:rPr>
              <a:t>ağacı</a:t>
            </a:r>
            <a:r>
              <a:rPr lang="en-US" b="1" i="0" dirty="0">
                <a:solidFill>
                  <a:schemeClr val="tx1">
                    <a:lumMod val="75000"/>
                    <a:lumOff val="25000"/>
                  </a:schemeClr>
                </a:solidFill>
                <a:effectLst/>
              </a:rPr>
              <a:t> </a:t>
            </a:r>
            <a:r>
              <a:rPr lang="en-US" b="1" i="0" dirty="0" err="1">
                <a:solidFill>
                  <a:schemeClr val="tx1">
                    <a:lumMod val="75000"/>
                    <a:lumOff val="25000"/>
                  </a:schemeClr>
                </a:solidFill>
                <a:effectLst/>
              </a:rPr>
              <a:t>makine</a:t>
            </a:r>
            <a:r>
              <a:rPr lang="en-US" b="1" i="0" dirty="0">
                <a:solidFill>
                  <a:schemeClr val="tx1">
                    <a:lumMod val="75000"/>
                    <a:lumOff val="25000"/>
                  </a:schemeClr>
                </a:solidFill>
                <a:effectLst/>
              </a:rPr>
              <a:t> </a:t>
            </a:r>
            <a:r>
              <a:rPr lang="en-US" b="1" i="0" dirty="0" err="1">
                <a:solidFill>
                  <a:schemeClr val="tx1">
                    <a:lumMod val="75000"/>
                    <a:lumOff val="25000"/>
                  </a:schemeClr>
                </a:solidFill>
                <a:effectLst/>
              </a:rPr>
              <a:t>öğrenmesi</a:t>
            </a:r>
            <a:r>
              <a:rPr lang="en-US" b="1" i="0" dirty="0">
                <a:solidFill>
                  <a:schemeClr val="tx1">
                    <a:lumMod val="75000"/>
                    <a:lumOff val="25000"/>
                  </a:schemeClr>
                </a:solidFill>
                <a:effectLst/>
              </a:rPr>
              <a:t> </a:t>
            </a:r>
            <a:r>
              <a:rPr lang="en-US" b="1" i="0" dirty="0" err="1">
                <a:solidFill>
                  <a:schemeClr val="tx1">
                    <a:lumMod val="75000"/>
                    <a:lumOff val="25000"/>
                  </a:schemeClr>
                </a:solidFill>
                <a:effectLst/>
              </a:rPr>
              <a:t>yöntemleri</a:t>
            </a:r>
            <a:r>
              <a:rPr lang="en-US" b="1" i="0" dirty="0">
                <a:solidFill>
                  <a:schemeClr val="tx1">
                    <a:lumMod val="75000"/>
                    <a:lumOff val="25000"/>
                  </a:schemeClr>
                </a:solidFill>
                <a:effectLst/>
              </a:rPr>
              <a:t> </a:t>
            </a:r>
            <a:r>
              <a:rPr lang="en-US" b="1" i="0" dirty="0" err="1">
                <a:solidFill>
                  <a:schemeClr val="tx1">
                    <a:lumMod val="75000"/>
                    <a:lumOff val="25000"/>
                  </a:schemeClr>
                </a:solidFill>
                <a:effectLst/>
              </a:rPr>
              <a:t>gösterdi</a:t>
            </a:r>
            <a:r>
              <a:rPr lang="en-US" b="1" i="0" dirty="0">
                <a:solidFill>
                  <a:schemeClr val="tx1">
                    <a:lumMod val="75000"/>
                    <a:lumOff val="25000"/>
                  </a:schemeClr>
                </a:solidFill>
                <a:effectLst/>
              </a:rPr>
              <a:t>.</a:t>
            </a:r>
            <a:r>
              <a:rPr lang="en-US" b="0" i="0" dirty="0">
                <a:solidFill>
                  <a:schemeClr val="tx1">
                    <a:lumMod val="75000"/>
                    <a:lumOff val="25000"/>
                  </a:schemeClr>
                </a:solidFill>
                <a:effectLst/>
              </a:rPr>
              <a:t> </a:t>
            </a:r>
            <a:r>
              <a:rPr lang="en-US" b="0" i="0" dirty="0" err="1">
                <a:solidFill>
                  <a:schemeClr val="tx1">
                    <a:lumMod val="75000"/>
                    <a:lumOff val="25000"/>
                  </a:schemeClr>
                </a:solidFill>
                <a:effectLst/>
              </a:rPr>
              <a:t>En</a:t>
            </a:r>
            <a:r>
              <a:rPr lang="en-US" b="0" i="0" dirty="0">
                <a:solidFill>
                  <a:schemeClr val="tx1">
                    <a:lumMod val="75000"/>
                    <a:lumOff val="25000"/>
                  </a:schemeClr>
                </a:solidFill>
                <a:effectLst/>
              </a:rPr>
              <a:t> </a:t>
            </a:r>
            <a:r>
              <a:rPr lang="en-US" b="0" i="0" dirty="0" err="1">
                <a:solidFill>
                  <a:schemeClr val="tx1">
                    <a:lumMod val="75000"/>
                    <a:lumOff val="25000"/>
                  </a:schemeClr>
                </a:solidFill>
                <a:effectLst/>
              </a:rPr>
              <a:t>kötü</a:t>
            </a:r>
            <a:r>
              <a:rPr lang="en-US" b="0" i="0" dirty="0">
                <a:solidFill>
                  <a:schemeClr val="tx1">
                    <a:lumMod val="75000"/>
                    <a:lumOff val="25000"/>
                  </a:schemeClr>
                </a:solidFill>
                <a:effectLst/>
              </a:rPr>
              <a:t> </a:t>
            </a:r>
            <a:r>
              <a:rPr lang="en-US" b="1" i="0" dirty="0" err="1">
                <a:solidFill>
                  <a:schemeClr val="tx1">
                    <a:lumMod val="75000"/>
                    <a:lumOff val="25000"/>
                  </a:schemeClr>
                </a:solidFill>
                <a:effectLst/>
              </a:rPr>
              <a:t>sonuç</a:t>
            </a:r>
            <a:r>
              <a:rPr lang="en-US" b="1" i="0" dirty="0">
                <a:solidFill>
                  <a:schemeClr val="tx1">
                    <a:lumMod val="75000"/>
                    <a:lumOff val="25000"/>
                  </a:schemeClr>
                </a:solidFill>
                <a:effectLst/>
              </a:rPr>
              <a:t> </a:t>
            </a:r>
            <a:r>
              <a:rPr lang="en-US" b="1" i="0" dirty="0" err="1">
                <a:solidFill>
                  <a:schemeClr val="tx1">
                    <a:lumMod val="75000"/>
                    <a:lumOff val="25000"/>
                  </a:schemeClr>
                </a:solidFill>
                <a:effectLst/>
              </a:rPr>
              <a:t>lineer</a:t>
            </a:r>
            <a:r>
              <a:rPr lang="en-US" b="1" i="0" dirty="0">
                <a:solidFill>
                  <a:schemeClr val="tx1">
                    <a:lumMod val="75000"/>
                    <a:lumOff val="25000"/>
                  </a:schemeClr>
                </a:solidFill>
                <a:effectLst/>
              </a:rPr>
              <a:t> </a:t>
            </a:r>
            <a:r>
              <a:rPr lang="en-US" b="1" i="0" dirty="0" err="1">
                <a:solidFill>
                  <a:schemeClr val="tx1">
                    <a:lumMod val="75000"/>
                    <a:lumOff val="25000"/>
                  </a:schemeClr>
                </a:solidFill>
                <a:effectLst/>
              </a:rPr>
              <a:t>regresyon</a:t>
            </a:r>
            <a:r>
              <a:rPr lang="en-US" b="1" i="0" dirty="0">
                <a:solidFill>
                  <a:schemeClr val="tx1">
                    <a:lumMod val="75000"/>
                    <a:lumOff val="25000"/>
                  </a:schemeClr>
                </a:solidFill>
                <a:effectLst/>
              </a:rPr>
              <a:t> </a:t>
            </a:r>
            <a:r>
              <a:rPr lang="en-US" b="1" i="0" dirty="0" err="1">
                <a:solidFill>
                  <a:schemeClr val="tx1">
                    <a:lumMod val="75000"/>
                    <a:lumOff val="25000"/>
                  </a:schemeClr>
                </a:solidFill>
                <a:effectLst/>
              </a:rPr>
              <a:t>yöntemiydi</a:t>
            </a:r>
            <a:r>
              <a:rPr lang="en-US" b="1" i="0" dirty="0">
                <a:solidFill>
                  <a:schemeClr val="tx1">
                    <a:lumMod val="75000"/>
                    <a:lumOff val="25000"/>
                  </a:schemeClr>
                </a:solidFill>
                <a:effectLst/>
              </a:rPr>
              <a:t>.</a:t>
            </a:r>
            <a:r>
              <a:rPr lang="en-US" b="0" i="0" dirty="0">
                <a:solidFill>
                  <a:schemeClr val="tx1">
                    <a:lumMod val="75000"/>
                    <a:lumOff val="25000"/>
                  </a:schemeClr>
                </a:solidFill>
                <a:effectLst/>
              </a:rPr>
              <a:t> </a:t>
            </a:r>
            <a:r>
              <a:rPr lang="en-US" b="0" i="0" dirty="0" err="1">
                <a:solidFill>
                  <a:schemeClr val="tx1">
                    <a:lumMod val="75000"/>
                    <a:lumOff val="25000"/>
                  </a:schemeClr>
                </a:solidFill>
                <a:effectLst/>
              </a:rPr>
              <a:t>Çalışma</a:t>
            </a:r>
            <a:r>
              <a:rPr lang="en-US" b="0" i="0" dirty="0">
                <a:solidFill>
                  <a:schemeClr val="tx1">
                    <a:lumMod val="75000"/>
                    <a:lumOff val="25000"/>
                  </a:schemeClr>
                </a:solidFill>
                <a:effectLst/>
              </a:rPr>
              <a:t> </a:t>
            </a:r>
            <a:r>
              <a:rPr lang="en-US" b="1" i="0" dirty="0" err="1">
                <a:solidFill>
                  <a:schemeClr val="tx1">
                    <a:lumMod val="75000"/>
                    <a:lumOff val="25000"/>
                  </a:schemeClr>
                </a:solidFill>
                <a:effectLst/>
              </a:rPr>
              <a:t>sonucunda</a:t>
            </a:r>
            <a:r>
              <a:rPr lang="en-US" b="0" i="0" dirty="0">
                <a:solidFill>
                  <a:schemeClr val="tx1">
                    <a:lumMod val="75000"/>
                    <a:lumOff val="25000"/>
                  </a:schemeClr>
                </a:solidFill>
                <a:effectLst/>
              </a:rPr>
              <a:t> </a:t>
            </a:r>
            <a:r>
              <a:rPr lang="en-US" b="0" i="0" dirty="0" err="1">
                <a:solidFill>
                  <a:schemeClr val="tx1">
                    <a:lumMod val="75000"/>
                    <a:lumOff val="25000"/>
                  </a:schemeClr>
                </a:solidFill>
                <a:effectLst/>
              </a:rPr>
              <a:t>lojistik</a:t>
            </a:r>
            <a:r>
              <a:rPr lang="en-US" b="0" i="0" dirty="0">
                <a:solidFill>
                  <a:schemeClr val="tx1">
                    <a:lumMod val="75000"/>
                    <a:lumOff val="25000"/>
                  </a:schemeClr>
                </a:solidFill>
                <a:effectLst/>
              </a:rPr>
              <a:t> </a:t>
            </a:r>
            <a:r>
              <a:rPr lang="en-US" b="0" i="0" dirty="0" err="1">
                <a:solidFill>
                  <a:schemeClr val="tx1">
                    <a:lumMod val="75000"/>
                    <a:lumOff val="25000"/>
                  </a:schemeClr>
                </a:solidFill>
                <a:effectLst/>
              </a:rPr>
              <a:t>regresyon</a:t>
            </a:r>
            <a:r>
              <a:rPr lang="en-US" b="0" i="0" dirty="0">
                <a:solidFill>
                  <a:schemeClr val="tx1">
                    <a:lumMod val="75000"/>
                    <a:lumOff val="25000"/>
                  </a:schemeClr>
                </a:solidFill>
                <a:effectLst/>
              </a:rPr>
              <a:t>, </a:t>
            </a:r>
            <a:r>
              <a:rPr lang="en-US" b="1" i="0" dirty="0" err="1">
                <a:solidFill>
                  <a:schemeClr val="tx1">
                    <a:lumMod val="75000"/>
                    <a:lumOff val="25000"/>
                  </a:schemeClr>
                </a:solidFill>
                <a:effectLst/>
              </a:rPr>
              <a:t>hava</a:t>
            </a:r>
            <a:r>
              <a:rPr lang="en-US" b="1" i="0" dirty="0">
                <a:solidFill>
                  <a:schemeClr val="tx1">
                    <a:lumMod val="75000"/>
                    <a:lumOff val="25000"/>
                  </a:schemeClr>
                </a:solidFill>
                <a:effectLst/>
              </a:rPr>
              <a:t> </a:t>
            </a:r>
            <a:r>
              <a:rPr lang="en-US" b="1" i="0" dirty="0" err="1">
                <a:solidFill>
                  <a:schemeClr val="tx1">
                    <a:lumMod val="75000"/>
                    <a:lumOff val="25000"/>
                  </a:schemeClr>
                </a:solidFill>
                <a:effectLst/>
              </a:rPr>
              <a:t>kirliliğini</a:t>
            </a:r>
            <a:r>
              <a:rPr lang="en-US" b="1" i="0" dirty="0">
                <a:solidFill>
                  <a:schemeClr val="tx1">
                    <a:lumMod val="75000"/>
                    <a:lumOff val="25000"/>
                  </a:schemeClr>
                </a:solidFill>
                <a:effectLst/>
              </a:rPr>
              <a:t> </a:t>
            </a:r>
            <a:r>
              <a:rPr lang="en-US" b="1" i="0" dirty="0" err="1">
                <a:solidFill>
                  <a:schemeClr val="tx1">
                    <a:lumMod val="75000"/>
                    <a:lumOff val="25000"/>
                  </a:schemeClr>
                </a:solidFill>
                <a:effectLst/>
              </a:rPr>
              <a:t>değerlendirmede</a:t>
            </a:r>
            <a:r>
              <a:rPr lang="en-US" b="0" i="0" dirty="0">
                <a:solidFill>
                  <a:schemeClr val="tx1">
                    <a:lumMod val="75000"/>
                    <a:lumOff val="25000"/>
                  </a:schemeClr>
                </a:solidFill>
                <a:effectLst/>
              </a:rPr>
              <a:t> </a:t>
            </a:r>
            <a:r>
              <a:rPr lang="en-US" b="0" i="0" dirty="0" err="1">
                <a:solidFill>
                  <a:schemeClr val="tx1">
                    <a:lumMod val="75000"/>
                    <a:lumOff val="25000"/>
                  </a:schemeClr>
                </a:solidFill>
                <a:effectLst/>
              </a:rPr>
              <a:t>lineer</a:t>
            </a:r>
            <a:r>
              <a:rPr lang="en-US" b="0" i="0" dirty="0">
                <a:solidFill>
                  <a:schemeClr val="tx1">
                    <a:lumMod val="75000"/>
                    <a:lumOff val="25000"/>
                  </a:schemeClr>
                </a:solidFill>
                <a:effectLst/>
              </a:rPr>
              <a:t> </a:t>
            </a:r>
            <a:r>
              <a:rPr lang="en-US" b="0" i="0" dirty="0" err="1">
                <a:solidFill>
                  <a:schemeClr val="tx1">
                    <a:lumMod val="75000"/>
                    <a:lumOff val="25000"/>
                  </a:schemeClr>
                </a:solidFill>
                <a:effectLst/>
              </a:rPr>
              <a:t>regresyon</a:t>
            </a:r>
            <a:r>
              <a:rPr lang="en-US" b="0" i="0" dirty="0">
                <a:solidFill>
                  <a:schemeClr val="tx1">
                    <a:lumMod val="75000"/>
                    <a:lumOff val="25000"/>
                  </a:schemeClr>
                </a:solidFill>
                <a:effectLst/>
              </a:rPr>
              <a:t> </a:t>
            </a:r>
            <a:r>
              <a:rPr lang="en-US" b="0" i="0" dirty="0" err="1">
                <a:solidFill>
                  <a:schemeClr val="tx1">
                    <a:lumMod val="75000"/>
                    <a:lumOff val="25000"/>
                  </a:schemeClr>
                </a:solidFill>
                <a:effectLst/>
              </a:rPr>
              <a:t>makine</a:t>
            </a:r>
            <a:r>
              <a:rPr lang="en-US" b="0" i="0" dirty="0">
                <a:solidFill>
                  <a:schemeClr val="tx1">
                    <a:lumMod val="75000"/>
                    <a:lumOff val="25000"/>
                  </a:schemeClr>
                </a:solidFill>
                <a:effectLst/>
              </a:rPr>
              <a:t> </a:t>
            </a:r>
            <a:r>
              <a:rPr lang="en-US" b="0" i="0" dirty="0" err="1">
                <a:solidFill>
                  <a:schemeClr val="tx1">
                    <a:lumMod val="75000"/>
                    <a:lumOff val="25000"/>
                  </a:schemeClr>
                </a:solidFill>
                <a:effectLst/>
              </a:rPr>
              <a:t>öğrenmesi</a:t>
            </a:r>
            <a:r>
              <a:rPr lang="en-US" b="0" i="0" dirty="0">
                <a:solidFill>
                  <a:schemeClr val="tx1">
                    <a:lumMod val="75000"/>
                    <a:lumOff val="25000"/>
                  </a:schemeClr>
                </a:solidFill>
                <a:effectLst/>
              </a:rPr>
              <a:t> </a:t>
            </a:r>
            <a:r>
              <a:rPr lang="en-US" b="0" i="0" dirty="0" err="1">
                <a:solidFill>
                  <a:schemeClr val="tx1">
                    <a:lumMod val="75000"/>
                    <a:lumOff val="25000"/>
                  </a:schemeClr>
                </a:solidFill>
                <a:effectLst/>
              </a:rPr>
              <a:t>yöntemlerine</a:t>
            </a:r>
            <a:r>
              <a:rPr lang="en-US" b="0" i="0" dirty="0">
                <a:solidFill>
                  <a:schemeClr val="tx1">
                    <a:lumMod val="75000"/>
                    <a:lumOff val="25000"/>
                  </a:schemeClr>
                </a:solidFill>
                <a:effectLst/>
              </a:rPr>
              <a:t> </a:t>
            </a:r>
            <a:r>
              <a:rPr lang="en-US" b="0" i="0" dirty="0" err="1">
                <a:solidFill>
                  <a:schemeClr val="tx1">
                    <a:lumMod val="75000"/>
                    <a:lumOff val="25000"/>
                  </a:schemeClr>
                </a:solidFill>
                <a:effectLst/>
              </a:rPr>
              <a:t>göre</a:t>
            </a:r>
            <a:r>
              <a:rPr lang="en-US" b="0" i="0" dirty="0">
                <a:solidFill>
                  <a:schemeClr val="tx1">
                    <a:lumMod val="75000"/>
                    <a:lumOff val="25000"/>
                  </a:schemeClr>
                </a:solidFill>
                <a:effectLst/>
              </a:rPr>
              <a:t> </a:t>
            </a:r>
            <a:r>
              <a:rPr lang="en-US" b="0" i="0" dirty="0" err="1">
                <a:solidFill>
                  <a:schemeClr val="tx1">
                    <a:lumMod val="75000"/>
                    <a:lumOff val="25000"/>
                  </a:schemeClr>
                </a:solidFill>
                <a:effectLst/>
              </a:rPr>
              <a:t>daha</a:t>
            </a:r>
            <a:r>
              <a:rPr lang="en-US" b="0" i="0" dirty="0">
                <a:solidFill>
                  <a:schemeClr val="tx1">
                    <a:lumMod val="75000"/>
                    <a:lumOff val="25000"/>
                  </a:schemeClr>
                </a:solidFill>
                <a:effectLst/>
              </a:rPr>
              <a:t> </a:t>
            </a:r>
            <a:r>
              <a:rPr lang="en-US" b="0" i="0" dirty="0" err="1">
                <a:solidFill>
                  <a:schemeClr val="tx1">
                    <a:lumMod val="75000"/>
                    <a:lumOff val="25000"/>
                  </a:schemeClr>
                </a:solidFill>
                <a:effectLst/>
              </a:rPr>
              <a:t>başarılı</a:t>
            </a:r>
            <a:r>
              <a:rPr lang="en-US" b="0" i="0" dirty="0">
                <a:solidFill>
                  <a:schemeClr val="tx1">
                    <a:lumMod val="75000"/>
                    <a:lumOff val="25000"/>
                  </a:schemeClr>
                </a:solidFill>
                <a:effectLst/>
              </a:rPr>
              <a:t> </a:t>
            </a:r>
            <a:r>
              <a:rPr lang="en-US" b="0" i="0" dirty="0" err="1">
                <a:solidFill>
                  <a:schemeClr val="tx1">
                    <a:lumMod val="75000"/>
                    <a:lumOff val="25000"/>
                  </a:schemeClr>
                </a:solidFill>
                <a:effectLst/>
              </a:rPr>
              <a:t>olmuştur</a:t>
            </a:r>
            <a:r>
              <a:rPr lang="en-US" b="0" i="0" dirty="0">
                <a:solidFill>
                  <a:schemeClr val="tx1">
                    <a:lumMod val="75000"/>
                    <a:lumOff val="25000"/>
                  </a:schemeClr>
                </a:solidFill>
                <a:effectLst/>
              </a:rPr>
              <a:t>. </a:t>
            </a:r>
            <a:r>
              <a:rPr lang="en-US" b="1" i="0" dirty="0" err="1">
                <a:solidFill>
                  <a:schemeClr val="tx1">
                    <a:lumMod val="75000"/>
                    <a:lumOff val="25000"/>
                  </a:schemeClr>
                </a:solidFill>
                <a:effectLst/>
              </a:rPr>
              <a:t>Ayrıca</a:t>
            </a:r>
            <a:r>
              <a:rPr lang="en-US" b="1" i="0" dirty="0">
                <a:solidFill>
                  <a:schemeClr val="tx1">
                    <a:lumMod val="75000"/>
                    <a:lumOff val="25000"/>
                  </a:schemeClr>
                </a:solidFill>
                <a:effectLst/>
              </a:rPr>
              <a:t> </a:t>
            </a:r>
            <a:r>
              <a:rPr lang="en-US" b="1" i="0" dirty="0" err="1">
                <a:solidFill>
                  <a:schemeClr val="tx1">
                    <a:lumMod val="75000"/>
                    <a:lumOff val="25000"/>
                  </a:schemeClr>
                </a:solidFill>
                <a:effectLst/>
              </a:rPr>
              <a:t>geçmiş</a:t>
            </a:r>
            <a:r>
              <a:rPr lang="en-US" b="1" i="0" dirty="0">
                <a:solidFill>
                  <a:schemeClr val="tx1">
                    <a:lumMod val="75000"/>
                    <a:lumOff val="25000"/>
                  </a:schemeClr>
                </a:solidFill>
                <a:effectLst/>
              </a:rPr>
              <a:t> </a:t>
            </a:r>
            <a:r>
              <a:rPr lang="en-US" b="1" i="0" dirty="0" err="1">
                <a:solidFill>
                  <a:schemeClr val="tx1">
                    <a:lumMod val="75000"/>
                    <a:lumOff val="25000"/>
                  </a:schemeClr>
                </a:solidFill>
                <a:effectLst/>
              </a:rPr>
              <a:t>yıllara</a:t>
            </a:r>
            <a:r>
              <a:rPr lang="en-US" b="1" i="0" dirty="0">
                <a:solidFill>
                  <a:schemeClr val="tx1">
                    <a:lumMod val="75000"/>
                    <a:lumOff val="25000"/>
                  </a:schemeClr>
                </a:solidFill>
                <a:effectLst/>
              </a:rPr>
              <a:t> </a:t>
            </a:r>
            <a:r>
              <a:rPr lang="en-US" b="1" i="0" dirty="0" err="1">
                <a:solidFill>
                  <a:schemeClr val="tx1">
                    <a:lumMod val="75000"/>
                    <a:lumOff val="25000"/>
                  </a:schemeClr>
                </a:solidFill>
                <a:effectLst/>
              </a:rPr>
              <a:t>ait</a:t>
            </a:r>
            <a:r>
              <a:rPr lang="en-US" b="0" i="0" dirty="0">
                <a:solidFill>
                  <a:schemeClr val="tx1">
                    <a:lumMod val="75000"/>
                    <a:lumOff val="25000"/>
                  </a:schemeClr>
                </a:solidFill>
                <a:effectLst/>
              </a:rPr>
              <a:t> </a:t>
            </a:r>
            <a:r>
              <a:rPr lang="en-US" b="0" i="0" dirty="0" err="1">
                <a:solidFill>
                  <a:schemeClr val="tx1">
                    <a:lumMod val="75000"/>
                    <a:lumOff val="25000"/>
                  </a:schemeClr>
                </a:solidFill>
                <a:effectLst/>
              </a:rPr>
              <a:t>hava</a:t>
            </a:r>
            <a:r>
              <a:rPr lang="en-US" b="0" i="0" dirty="0">
                <a:solidFill>
                  <a:schemeClr val="tx1">
                    <a:lumMod val="75000"/>
                    <a:lumOff val="25000"/>
                  </a:schemeClr>
                </a:solidFill>
                <a:effectLst/>
              </a:rPr>
              <a:t> </a:t>
            </a:r>
            <a:r>
              <a:rPr lang="en-US" b="1" i="0" dirty="0" err="1">
                <a:solidFill>
                  <a:schemeClr val="tx1">
                    <a:lumMod val="75000"/>
                    <a:lumOff val="25000"/>
                  </a:schemeClr>
                </a:solidFill>
                <a:effectLst/>
              </a:rPr>
              <a:t>kirliliği</a:t>
            </a:r>
            <a:r>
              <a:rPr lang="en-US" b="0" i="0" dirty="0">
                <a:solidFill>
                  <a:schemeClr val="tx1">
                    <a:lumMod val="75000"/>
                    <a:lumOff val="25000"/>
                  </a:schemeClr>
                </a:solidFill>
                <a:effectLst/>
              </a:rPr>
              <a:t> </a:t>
            </a:r>
            <a:r>
              <a:rPr lang="en-US" b="0" i="0" dirty="0" err="1">
                <a:solidFill>
                  <a:schemeClr val="tx1">
                    <a:lumMod val="75000"/>
                    <a:lumOff val="25000"/>
                  </a:schemeClr>
                </a:solidFill>
                <a:effectLst/>
              </a:rPr>
              <a:t>ve</a:t>
            </a:r>
            <a:r>
              <a:rPr lang="en-US" b="0" i="0" dirty="0">
                <a:solidFill>
                  <a:schemeClr val="tx1">
                    <a:lumMod val="75000"/>
                    <a:lumOff val="25000"/>
                  </a:schemeClr>
                </a:solidFill>
                <a:effectLst/>
              </a:rPr>
              <a:t> </a:t>
            </a:r>
            <a:r>
              <a:rPr lang="en-US" b="1" i="0" dirty="0" err="1">
                <a:solidFill>
                  <a:schemeClr val="tx1">
                    <a:lumMod val="75000"/>
                    <a:lumOff val="25000"/>
                  </a:schemeClr>
                </a:solidFill>
                <a:effectLst/>
              </a:rPr>
              <a:t>konsantrasyonu</a:t>
            </a:r>
            <a:r>
              <a:rPr lang="en-US" b="1" i="0" dirty="0">
                <a:solidFill>
                  <a:schemeClr val="tx1">
                    <a:lumMod val="75000"/>
                    <a:lumOff val="25000"/>
                  </a:schemeClr>
                </a:solidFill>
                <a:effectLst/>
              </a:rPr>
              <a:t> </a:t>
            </a:r>
            <a:r>
              <a:rPr lang="en-US" b="1" i="0" dirty="0" err="1">
                <a:solidFill>
                  <a:schemeClr val="tx1">
                    <a:lumMod val="75000"/>
                    <a:lumOff val="25000"/>
                  </a:schemeClr>
                </a:solidFill>
                <a:effectLst/>
              </a:rPr>
              <a:t>verileri</a:t>
            </a:r>
            <a:r>
              <a:rPr lang="en-US" b="1" i="0" dirty="0">
                <a:solidFill>
                  <a:schemeClr val="tx1">
                    <a:lumMod val="75000"/>
                    <a:lumOff val="25000"/>
                  </a:schemeClr>
                </a:solidFill>
                <a:effectLst/>
              </a:rPr>
              <a:t> </a:t>
            </a:r>
            <a:r>
              <a:rPr lang="en-US" b="1" i="0" dirty="0" err="1">
                <a:solidFill>
                  <a:schemeClr val="tx1">
                    <a:lumMod val="75000"/>
                    <a:lumOff val="25000"/>
                  </a:schemeClr>
                </a:solidFill>
                <a:effectLst/>
              </a:rPr>
              <a:t>kullanılarak</a:t>
            </a:r>
            <a:r>
              <a:rPr lang="en-US" b="0" i="0" dirty="0">
                <a:solidFill>
                  <a:schemeClr val="tx1">
                    <a:lumMod val="75000"/>
                    <a:lumOff val="25000"/>
                  </a:schemeClr>
                </a:solidFill>
                <a:effectLst/>
              </a:rPr>
              <a:t> </a:t>
            </a:r>
            <a:r>
              <a:rPr lang="en-US" b="0" i="0" dirty="0" err="1">
                <a:solidFill>
                  <a:schemeClr val="tx1">
                    <a:lumMod val="75000"/>
                    <a:lumOff val="25000"/>
                  </a:schemeClr>
                </a:solidFill>
                <a:effectLst/>
              </a:rPr>
              <a:t>gelecek</a:t>
            </a:r>
            <a:r>
              <a:rPr lang="en-US" b="0" i="0" dirty="0">
                <a:solidFill>
                  <a:schemeClr val="tx1">
                    <a:lumMod val="75000"/>
                    <a:lumOff val="25000"/>
                  </a:schemeClr>
                </a:solidFill>
                <a:effectLst/>
              </a:rPr>
              <a:t> </a:t>
            </a:r>
            <a:r>
              <a:rPr lang="en-US" b="0" i="0" dirty="0" err="1">
                <a:solidFill>
                  <a:schemeClr val="tx1">
                    <a:lumMod val="75000"/>
                    <a:lumOff val="25000"/>
                  </a:schemeClr>
                </a:solidFill>
                <a:effectLst/>
              </a:rPr>
              <a:t>yıllar</a:t>
            </a:r>
            <a:r>
              <a:rPr lang="en-US" b="0" i="0" dirty="0">
                <a:solidFill>
                  <a:schemeClr val="tx1">
                    <a:lumMod val="75000"/>
                    <a:lumOff val="25000"/>
                  </a:schemeClr>
                </a:solidFill>
                <a:effectLst/>
              </a:rPr>
              <a:t> </a:t>
            </a:r>
            <a:r>
              <a:rPr lang="en-US" b="0" i="0" dirty="0" err="1">
                <a:solidFill>
                  <a:schemeClr val="tx1">
                    <a:lumMod val="75000"/>
                    <a:lumOff val="25000"/>
                  </a:schemeClr>
                </a:solidFill>
                <a:effectLst/>
              </a:rPr>
              <a:t>için</a:t>
            </a:r>
            <a:r>
              <a:rPr lang="en-US" b="0" i="0" dirty="0">
                <a:solidFill>
                  <a:schemeClr val="tx1">
                    <a:lumMod val="75000"/>
                    <a:lumOff val="25000"/>
                  </a:schemeClr>
                </a:solidFill>
                <a:effectLst/>
              </a:rPr>
              <a:t> </a:t>
            </a:r>
            <a:r>
              <a:rPr lang="en-US" b="0" i="0" dirty="0" err="1">
                <a:solidFill>
                  <a:schemeClr val="tx1">
                    <a:lumMod val="75000"/>
                    <a:lumOff val="25000"/>
                  </a:schemeClr>
                </a:solidFill>
                <a:effectLst/>
              </a:rPr>
              <a:t>uygun</a:t>
            </a:r>
            <a:r>
              <a:rPr lang="en-US" b="0" i="0" dirty="0">
                <a:solidFill>
                  <a:schemeClr val="tx1">
                    <a:lumMod val="75000"/>
                    <a:lumOff val="25000"/>
                  </a:schemeClr>
                </a:solidFill>
                <a:effectLst/>
              </a:rPr>
              <a:t> </a:t>
            </a:r>
            <a:r>
              <a:rPr lang="en-US" b="0" i="0" dirty="0" err="1">
                <a:solidFill>
                  <a:schemeClr val="tx1">
                    <a:lumMod val="75000"/>
                    <a:lumOff val="25000"/>
                  </a:schemeClr>
                </a:solidFill>
                <a:effectLst/>
              </a:rPr>
              <a:t>önlemlerin</a:t>
            </a:r>
            <a:r>
              <a:rPr lang="en-US" b="0" i="0" dirty="0">
                <a:solidFill>
                  <a:schemeClr val="tx1">
                    <a:lumMod val="75000"/>
                    <a:lumOff val="25000"/>
                  </a:schemeClr>
                </a:solidFill>
                <a:effectLst/>
              </a:rPr>
              <a:t> </a:t>
            </a:r>
            <a:r>
              <a:rPr lang="en-US" b="1" i="0" dirty="0" err="1">
                <a:solidFill>
                  <a:schemeClr val="tx1">
                    <a:lumMod val="75000"/>
                    <a:lumOff val="25000"/>
                  </a:schemeClr>
                </a:solidFill>
                <a:effectLst/>
              </a:rPr>
              <a:t>alınabileceği</a:t>
            </a:r>
            <a:r>
              <a:rPr lang="en-US" b="0" i="0" dirty="0">
                <a:solidFill>
                  <a:schemeClr val="tx1">
                    <a:lumMod val="75000"/>
                    <a:lumOff val="25000"/>
                  </a:schemeClr>
                </a:solidFill>
                <a:effectLst/>
              </a:rPr>
              <a:t> </a:t>
            </a:r>
            <a:r>
              <a:rPr lang="en-US" b="0" i="0" dirty="0" err="1">
                <a:solidFill>
                  <a:schemeClr val="tx1">
                    <a:lumMod val="75000"/>
                    <a:lumOff val="25000"/>
                  </a:schemeClr>
                </a:solidFill>
                <a:effectLst/>
              </a:rPr>
              <a:t>sonucuna</a:t>
            </a:r>
            <a:r>
              <a:rPr lang="en-US" b="0" i="0" dirty="0">
                <a:solidFill>
                  <a:schemeClr val="tx1">
                    <a:lumMod val="75000"/>
                    <a:lumOff val="25000"/>
                  </a:schemeClr>
                </a:solidFill>
                <a:effectLst/>
              </a:rPr>
              <a:t> </a:t>
            </a:r>
            <a:r>
              <a:rPr lang="en-US" b="0" i="0" dirty="0" err="1">
                <a:solidFill>
                  <a:schemeClr val="tx1">
                    <a:lumMod val="75000"/>
                    <a:lumOff val="25000"/>
                  </a:schemeClr>
                </a:solidFill>
                <a:effectLst/>
              </a:rPr>
              <a:t>varılmıştır</a:t>
            </a:r>
            <a:r>
              <a:rPr lang="en-US" b="0" i="0" dirty="0">
                <a:solidFill>
                  <a:schemeClr val="tx1">
                    <a:lumMod val="75000"/>
                    <a:lumOff val="25000"/>
                  </a:schemeClr>
                </a:solidFill>
                <a:effectLst/>
              </a:rPr>
              <a:t>.</a:t>
            </a:r>
            <a:endParaRPr lang="en-US" dirty="0">
              <a:solidFill>
                <a:schemeClr val="tx1">
                  <a:lumMod val="75000"/>
                  <a:lumOff val="25000"/>
                </a:schemeClr>
              </a:solidFill>
            </a:endParaRPr>
          </a:p>
        </p:txBody>
      </p:sp>
    </p:spTree>
    <p:extLst>
      <p:ext uri="{BB962C8B-B14F-4D97-AF65-F5344CB8AC3E}">
        <p14:creationId xmlns:p14="http://schemas.microsoft.com/office/powerpoint/2010/main" val="976132551"/>
      </p:ext>
    </p:extLst>
  </p:cSld>
  <p:clrMapOvr>
    <a:masterClrMapping/>
  </p:clrMapOvr>
</p:sld>
</file>

<file path=ppt/theme/theme1.xml><?xml version="1.0" encoding="utf-8"?>
<a:theme xmlns:a="http://schemas.openxmlformats.org/drawingml/2006/main" name="Geçmişe bakış">
  <a:themeElements>
    <a:clrScheme name="Geçmişe bakış">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Geçmişe bakış">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eçmişe bakış">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102</TotalTime>
  <Words>919</Words>
  <Application>Microsoft Office PowerPoint</Application>
  <PresentationFormat>Geniş ekran</PresentationFormat>
  <Paragraphs>25</Paragraphs>
  <Slides>9</Slides>
  <Notes>0</Notes>
  <HiddenSlides>0</HiddenSlides>
  <MMClips>0</MMClips>
  <ScaleCrop>false</ScaleCrop>
  <HeadingPairs>
    <vt:vector size="6" baseType="variant">
      <vt:variant>
        <vt:lpstr>Kullanılan Yazı Tipleri</vt:lpstr>
      </vt:variant>
      <vt:variant>
        <vt:i4>4</vt:i4>
      </vt:variant>
      <vt:variant>
        <vt:lpstr>Tema</vt:lpstr>
      </vt:variant>
      <vt:variant>
        <vt:i4>1</vt:i4>
      </vt:variant>
      <vt:variant>
        <vt:lpstr>Slayt Başlıkları</vt:lpstr>
      </vt:variant>
      <vt:variant>
        <vt:i4>9</vt:i4>
      </vt:variant>
    </vt:vector>
  </HeadingPairs>
  <TitlesOfParts>
    <vt:vector size="14" baseType="lpstr">
      <vt:lpstr>Arial</vt:lpstr>
      <vt:lpstr>Calibri</vt:lpstr>
      <vt:lpstr>Calibri Light</vt:lpstr>
      <vt:lpstr>Times New Roman</vt:lpstr>
      <vt:lpstr>Geçmişe bakış</vt:lpstr>
      <vt:lpstr> Makine Öğrenmesi Algoritmaları ile Hava Kirliliği Tahmini Üzerine Karşılaştırmalı Bir Değerlendirme </vt:lpstr>
      <vt:lpstr>PowerPoint Sunusu</vt:lpstr>
      <vt:lpstr>PowerPoint Sunusu</vt:lpstr>
      <vt:lpstr>PowerPoint Sunusu</vt:lpstr>
      <vt:lpstr>PowerPoint Sunusu</vt:lpstr>
      <vt:lpstr>PowerPoint Sunusu</vt:lpstr>
      <vt:lpstr>PowerPoint Sunusu</vt:lpstr>
      <vt:lpstr>PowerPoint Sunusu</vt:lpstr>
      <vt:lpstr>PowerPoint Sunusu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Makine Öğrenmesi Algoritmaları ile Hava Kirliliği Tahmini Üzerine Karşılaştırmalı Bir Değerlendirme </dc:title>
  <dc:creator>Mustafa Berk TAŞKIN</dc:creator>
  <cp:lastModifiedBy>Mustafa Berk TAŞKIN</cp:lastModifiedBy>
  <cp:revision>2</cp:revision>
  <dcterms:created xsi:type="dcterms:W3CDTF">2023-01-02T18:59:04Z</dcterms:created>
  <dcterms:modified xsi:type="dcterms:W3CDTF">2023-01-02T20:41:32Z</dcterms:modified>
</cp:coreProperties>
</file>