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p:restoredTop sz="94694"/>
  </p:normalViewPr>
  <p:slideViewPr>
    <p:cSldViewPr snapToGrid="0">
      <p:cViewPr varScale="1">
        <p:scale>
          <a:sx n="121" d="100"/>
          <a:sy n="121"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E7871F-91A8-4460-B65B-6CE24CA46373}" type="datetimeFigureOut">
              <a:rPr lang="tr-TR" smtClean="0"/>
              <a:t>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191986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7871F-91A8-4460-B65B-6CE24CA46373}" type="datetimeFigureOut">
              <a:rPr lang="tr-TR" smtClean="0"/>
              <a:t>5.01.2023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406894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7871F-91A8-4460-B65B-6CE24CA46373}" type="datetimeFigureOut">
              <a:rPr lang="tr-TR" smtClean="0"/>
              <a:t>5.01.2023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286920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7871F-91A8-4460-B65B-6CE24CA46373}" type="datetimeFigureOut">
              <a:rPr lang="tr-TR" smtClean="0"/>
              <a:t>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53315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7871F-91A8-4460-B65B-6CE24CA46373}" type="datetimeFigureOut">
              <a:rPr lang="tr-TR" smtClean="0"/>
              <a:t>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319649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0E7871F-91A8-4460-B65B-6CE24CA46373}" type="datetimeFigureOut">
              <a:rPr lang="tr-TR" smtClean="0"/>
              <a:t>5.01.2023</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98063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0E7871F-91A8-4460-B65B-6CE24CA46373}" type="datetimeFigureOut">
              <a:rPr lang="tr-TR" smtClean="0"/>
              <a:t>5.01.2023</a:t>
            </a:fld>
            <a:endParaRPr lang="tr-TR"/>
          </a:p>
        </p:txBody>
      </p:sp>
      <p:sp>
        <p:nvSpPr>
          <p:cNvPr id="11" name="Footer Placeholder 10"/>
          <p:cNvSpPr>
            <a:spLocks noGrp="1"/>
          </p:cNvSpPr>
          <p:nvPr>
            <p:ph type="ftr" sz="quarter" idx="11"/>
          </p:nvPr>
        </p:nvSpPr>
        <p:spPr/>
        <p:txBody>
          <a:bodyPr/>
          <a:lstStyle/>
          <a:p>
            <a:endParaRPr lang="tr-TR"/>
          </a:p>
        </p:txBody>
      </p:sp>
      <p:sp>
        <p:nvSpPr>
          <p:cNvPr id="12" name="Slide Number Placeholder 11"/>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285566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0E7871F-91A8-4460-B65B-6CE24CA46373}" type="datetimeFigureOut">
              <a:rPr lang="tr-TR" smtClean="0"/>
              <a:t>5.01.2023</a:t>
            </a:fld>
            <a:endParaRPr lang="tr-TR"/>
          </a:p>
        </p:txBody>
      </p:sp>
      <p:sp>
        <p:nvSpPr>
          <p:cNvPr id="7" name="Footer Placeholder 6"/>
          <p:cNvSpPr>
            <a:spLocks noGrp="1"/>
          </p:cNvSpPr>
          <p:nvPr>
            <p:ph type="ftr" sz="quarter" idx="11"/>
          </p:nvPr>
        </p:nvSpPr>
        <p:spPr/>
        <p:txBody>
          <a:bodyPr/>
          <a:lstStyle/>
          <a:p>
            <a:endParaRPr lang="tr-TR"/>
          </a:p>
        </p:txBody>
      </p:sp>
      <p:sp>
        <p:nvSpPr>
          <p:cNvPr id="8" name="Slide Number Placeholder 7"/>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313458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E7871F-91A8-4460-B65B-6CE24CA46373}" type="datetimeFigureOut">
              <a:rPr lang="tr-TR" smtClean="0"/>
              <a:t>5.01.2023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14675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E7871F-91A8-4460-B65B-6CE24CA46373}" type="datetimeFigureOut">
              <a:rPr lang="tr-TR" smtClean="0"/>
              <a:t>5.01.2023</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352212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E7871F-91A8-4460-B65B-6CE24CA46373}" type="datetimeFigureOut">
              <a:rPr lang="tr-TR" smtClean="0"/>
              <a:t>5.01.2023</a:t>
            </a:fld>
            <a:endParaRPr lang="tr-TR"/>
          </a:p>
        </p:txBody>
      </p:sp>
      <p:sp>
        <p:nvSpPr>
          <p:cNvPr id="9" name="Footer Placeholder 8"/>
          <p:cNvSpPr>
            <a:spLocks noGrp="1"/>
          </p:cNvSpPr>
          <p:nvPr>
            <p:ph type="ftr" sz="quarter" idx="11"/>
          </p:nvPr>
        </p:nvSpPr>
        <p:spPr>
          <a:xfrm>
            <a:off x="3499101" y="6356350"/>
            <a:ext cx="5911517" cy="365125"/>
          </a:xfrm>
        </p:spPr>
        <p:txBody>
          <a:bodyPr/>
          <a:lstStyle/>
          <a:p>
            <a:endParaRPr lang="tr-TR"/>
          </a:p>
        </p:txBody>
      </p:sp>
      <p:sp>
        <p:nvSpPr>
          <p:cNvPr id="10" name="Slide Number Placeholder 9"/>
          <p:cNvSpPr>
            <a:spLocks noGrp="1"/>
          </p:cNvSpPr>
          <p:nvPr>
            <p:ph type="sldNum" sz="quarter" idx="12"/>
          </p:nvPr>
        </p:nvSpPr>
        <p:spPr/>
        <p:txBody>
          <a:bodyPr/>
          <a:lstStyle/>
          <a:p>
            <a:fld id="{929B5064-A392-45E5-9D37-E96849602EF2}" type="slidenum">
              <a:rPr lang="tr-TR" smtClean="0"/>
              <a:t>‹#›</a:t>
            </a:fld>
            <a:endParaRPr lang="tr-TR"/>
          </a:p>
        </p:txBody>
      </p:sp>
    </p:spTree>
    <p:extLst>
      <p:ext uri="{BB962C8B-B14F-4D97-AF65-F5344CB8AC3E}">
        <p14:creationId xmlns:p14="http://schemas.microsoft.com/office/powerpoint/2010/main" val="177418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E0E7871F-91A8-4460-B65B-6CE24CA46373}" type="datetimeFigureOut">
              <a:rPr lang="tr-TR" smtClean="0"/>
              <a:t>5.01.2023</a:t>
            </a:fld>
            <a:endParaRPr lang="tr-T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tr-T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29B5064-A392-45E5-9D37-E96849602EF2}" type="slidenum">
              <a:rPr lang="tr-TR" smtClean="0"/>
              <a:t>‹#›</a:t>
            </a:fld>
            <a:endParaRPr lang="tr-TR"/>
          </a:p>
        </p:txBody>
      </p:sp>
    </p:spTree>
    <p:extLst>
      <p:ext uri="{BB962C8B-B14F-4D97-AF65-F5344CB8AC3E}">
        <p14:creationId xmlns:p14="http://schemas.microsoft.com/office/powerpoint/2010/main" val="83784911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0B87-2119-C8E6-AB0A-3503CF115BAF}"/>
              </a:ext>
            </a:extLst>
          </p:cNvPr>
          <p:cNvSpPr>
            <a:spLocks noGrp="1"/>
          </p:cNvSpPr>
          <p:nvPr>
            <p:ph type="ctrTitle"/>
          </p:nvPr>
        </p:nvSpPr>
        <p:spPr/>
        <p:txBody>
          <a:bodyPr>
            <a:normAutofit fontScale="90000"/>
          </a:bodyPr>
          <a:lstStyle/>
          <a:p>
            <a:r>
              <a:rPr lang="tr-TR" sz="4800" dirty="0"/>
              <a:t>Makine öğrenimi tekniklerini kullanarak önemli özelliklerin regresyon ile seçimi ve şarap kalitesinin tahmin edilmesi makale sunumu</a:t>
            </a:r>
          </a:p>
        </p:txBody>
      </p:sp>
      <p:sp>
        <p:nvSpPr>
          <p:cNvPr id="3" name="Subtitle 2">
            <a:extLst>
              <a:ext uri="{FF2B5EF4-FFF2-40B4-BE49-F238E27FC236}">
                <a16:creationId xmlns:a16="http://schemas.microsoft.com/office/drawing/2014/main" id="{AAC4E83B-8F74-2701-FBD1-27ED4E7A75DB}"/>
              </a:ext>
            </a:extLst>
          </p:cNvPr>
          <p:cNvSpPr>
            <a:spLocks noGrp="1"/>
          </p:cNvSpPr>
          <p:nvPr>
            <p:ph type="subTitle" idx="1"/>
          </p:nvPr>
        </p:nvSpPr>
        <p:spPr/>
        <p:txBody>
          <a:bodyPr/>
          <a:lstStyle/>
          <a:p>
            <a:r>
              <a:rPr lang="tr-TR" dirty="0"/>
              <a:t>Hazırlayan Ogün Berat Gürses</a:t>
            </a:r>
          </a:p>
        </p:txBody>
      </p:sp>
    </p:spTree>
    <p:extLst>
      <p:ext uri="{BB962C8B-B14F-4D97-AF65-F5344CB8AC3E}">
        <p14:creationId xmlns:p14="http://schemas.microsoft.com/office/powerpoint/2010/main" val="35608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D649DB-2494-EE96-AE3F-6D8EE32C00EF}"/>
              </a:ext>
            </a:extLst>
          </p:cNvPr>
          <p:cNvPicPr>
            <a:picLocks noChangeAspect="1"/>
          </p:cNvPicPr>
          <p:nvPr/>
        </p:nvPicPr>
        <p:blipFill>
          <a:blip r:embed="rId2"/>
          <a:stretch>
            <a:fillRect/>
          </a:stretch>
        </p:blipFill>
        <p:spPr>
          <a:xfrm>
            <a:off x="341746" y="161925"/>
            <a:ext cx="5449454" cy="4448175"/>
          </a:xfrm>
          <a:prstGeom prst="rect">
            <a:avLst/>
          </a:prstGeom>
        </p:spPr>
      </p:pic>
      <p:pic>
        <p:nvPicPr>
          <p:cNvPr id="7" name="Picture 6">
            <a:extLst>
              <a:ext uri="{FF2B5EF4-FFF2-40B4-BE49-F238E27FC236}">
                <a16:creationId xmlns:a16="http://schemas.microsoft.com/office/drawing/2014/main" id="{97761275-EF2C-71BA-E3D0-EA2F8115856A}"/>
              </a:ext>
            </a:extLst>
          </p:cNvPr>
          <p:cNvPicPr>
            <a:picLocks noChangeAspect="1"/>
          </p:cNvPicPr>
          <p:nvPr/>
        </p:nvPicPr>
        <p:blipFill>
          <a:blip r:embed="rId3"/>
          <a:stretch>
            <a:fillRect/>
          </a:stretch>
        </p:blipFill>
        <p:spPr>
          <a:xfrm>
            <a:off x="6096000" y="440739"/>
            <a:ext cx="5449455" cy="3925455"/>
          </a:xfrm>
          <a:prstGeom prst="rect">
            <a:avLst/>
          </a:prstGeom>
        </p:spPr>
      </p:pic>
      <p:sp>
        <p:nvSpPr>
          <p:cNvPr id="8" name="TextBox 7">
            <a:extLst>
              <a:ext uri="{FF2B5EF4-FFF2-40B4-BE49-F238E27FC236}">
                <a16:creationId xmlns:a16="http://schemas.microsoft.com/office/drawing/2014/main" id="{993CB423-AF8E-9EBD-62FF-EECEED2D212C}"/>
              </a:ext>
            </a:extLst>
          </p:cNvPr>
          <p:cNvSpPr txBox="1"/>
          <p:nvPr/>
        </p:nvSpPr>
        <p:spPr>
          <a:xfrm>
            <a:off x="1152525" y="4610100"/>
            <a:ext cx="9277350" cy="1807161"/>
          </a:xfrm>
          <a:prstGeom prst="rect">
            <a:avLst/>
          </a:prstGeom>
          <a:noFill/>
        </p:spPr>
        <p:txBody>
          <a:bodyPr wrap="square" rtlCol="0">
            <a:spAutoFit/>
          </a:bodyPr>
          <a:lstStyle/>
          <a:p>
            <a:pPr marL="0" marR="0" algn="just">
              <a:lnSpc>
                <a:spcPct val="150000"/>
              </a:lnSpc>
              <a:spcBef>
                <a:spcPts val="0"/>
              </a:spcBef>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çıkan değişkenler doğrultusunda kırmızı şarap üzerine öncelikle tüm değişkenler için (11-5-1) öğrenme sonucu kalite tahminleri çıkartılmıştır. Ardından seçilen 7 adet değişken için kalite tahminlerin çıktıları değerlendirilmiştir. Ardından beyaz şarap için aynı iş yapılmıştır.</a:t>
            </a:r>
          </a:p>
          <a:p>
            <a:pPr marL="0" marR="0" algn="just">
              <a:lnSpc>
                <a:spcPct val="150000"/>
              </a:lnSpc>
              <a:spcBef>
                <a:spcPts val="0"/>
              </a:spcBef>
              <a:spcAft>
                <a:spcPts val="800"/>
              </a:spcAft>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Neural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Network için çıktılar tamamlandıktan sonra aynı testler SVM üzerinde tekrarlanmıştır.</a:t>
            </a:r>
          </a:p>
        </p:txBody>
      </p:sp>
    </p:spTree>
    <p:extLst>
      <p:ext uri="{BB962C8B-B14F-4D97-AF65-F5344CB8AC3E}">
        <p14:creationId xmlns:p14="http://schemas.microsoft.com/office/powerpoint/2010/main" val="66772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5C9505-C576-E32B-8B84-802EF9709BF3}"/>
              </a:ext>
            </a:extLst>
          </p:cNvPr>
          <p:cNvPicPr>
            <a:picLocks noChangeAspect="1"/>
          </p:cNvPicPr>
          <p:nvPr/>
        </p:nvPicPr>
        <p:blipFill>
          <a:blip r:embed="rId2"/>
          <a:stretch>
            <a:fillRect/>
          </a:stretch>
        </p:blipFill>
        <p:spPr>
          <a:xfrm>
            <a:off x="304560" y="114299"/>
            <a:ext cx="5691427" cy="3495675"/>
          </a:xfrm>
          <a:prstGeom prst="rect">
            <a:avLst/>
          </a:prstGeom>
        </p:spPr>
      </p:pic>
      <p:pic>
        <p:nvPicPr>
          <p:cNvPr id="7" name="Picture 6">
            <a:extLst>
              <a:ext uri="{FF2B5EF4-FFF2-40B4-BE49-F238E27FC236}">
                <a16:creationId xmlns:a16="http://schemas.microsoft.com/office/drawing/2014/main" id="{16D7FF93-1C25-F71A-3F06-B475080403A7}"/>
              </a:ext>
            </a:extLst>
          </p:cNvPr>
          <p:cNvPicPr>
            <a:picLocks noChangeAspect="1"/>
          </p:cNvPicPr>
          <p:nvPr/>
        </p:nvPicPr>
        <p:blipFill>
          <a:blip r:embed="rId3"/>
          <a:stretch>
            <a:fillRect/>
          </a:stretch>
        </p:blipFill>
        <p:spPr>
          <a:xfrm>
            <a:off x="6334141" y="114299"/>
            <a:ext cx="5553299" cy="3495675"/>
          </a:xfrm>
          <a:prstGeom prst="rect">
            <a:avLst/>
          </a:prstGeom>
        </p:spPr>
      </p:pic>
      <p:sp>
        <p:nvSpPr>
          <p:cNvPr id="8" name="TextBox 7">
            <a:extLst>
              <a:ext uri="{FF2B5EF4-FFF2-40B4-BE49-F238E27FC236}">
                <a16:creationId xmlns:a16="http://schemas.microsoft.com/office/drawing/2014/main" id="{E79D3369-3D30-F587-0526-2A745F61B19B}"/>
              </a:ext>
            </a:extLst>
          </p:cNvPr>
          <p:cNvSpPr txBox="1"/>
          <p:nvPr/>
        </p:nvSpPr>
        <p:spPr>
          <a:xfrm>
            <a:off x="984538" y="3860800"/>
            <a:ext cx="9801225" cy="2613344"/>
          </a:xfrm>
          <a:prstGeom prst="rect">
            <a:avLst/>
          </a:prstGeom>
          <a:noFill/>
        </p:spPr>
        <p:txBody>
          <a:bodyPr wrap="square" rtlCol="0">
            <a:spAutoFit/>
          </a:bodyPr>
          <a:lstStyle/>
          <a:p>
            <a:pPr marL="0" marR="0" algn="just">
              <a:lnSpc>
                <a:spcPct val="150000"/>
              </a:lnSpc>
              <a:spcBef>
                <a:spcPts val="0"/>
              </a:spcBef>
              <a:spcAft>
                <a:spcPts val="800"/>
              </a:spcAft>
            </a:pP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Bu testler sonucunda asıl bakılması gereken şey öncelikle tüm özellikler ile seçili özellikler arasındaki farkın görülmesidir. Beklenen durum seçili özelliklerdeki sonuçların genel özelliklerdeki sonuçlara nazaran gerçeğe daha yakın çıkmasıdır.</a:t>
            </a:r>
          </a:p>
          <a:p>
            <a:pPr marL="0" marR="0" algn="just">
              <a:lnSpc>
                <a:spcPct val="150000"/>
              </a:lnSpc>
              <a:spcBef>
                <a:spcPts val="0"/>
              </a:spcBef>
              <a:spcAft>
                <a:spcPts val="800"/>
              </a:spcAft>
            </a:pPr>
            <a:r>
              <a:rPr lang="tr-TR" sz="1400" dirty="0" err="1">
                <a:effectLst/>
                <a:latin typeface="Times New Roman" panose="02020603050405020304" pitchFamily="18" charset="0"/>
                <a:ea typeface="Calibri" panose="020F0502020204030204" pitchFamily="34" charset="0"/>
                <a:cs typeface="Times New Roman" panose="02020603050405020304" pitchFamily="18" charset="0"/>
              </a:rPr>
              <a:t>Neural</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 Network ile </a:t>
            </a:r>
            <a:r>
              <a:rPr lang="tr-TR" sz="1400" dirty="0" err="1">
                <a:effectLst/>
                <a:latin typeface="Times New Roman" panose="02020603050405020304" pitchFamily="18" charset="0"/>
                <a:ea typeface="Calibri" panose="020F0502020204030204" pitchFamily="34" charset="0"/>
                <a:cs typeface="Times New Roman" panose="02020603050405020304" pitchFamily="18" charset="0"/>
              </a:rPr>
              <a:t>Support</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400" dirty="0" err="1">
                <a:effectLst/>
                <a:latin typeface="Times New Roman" panose="02020603050405020304" pitchFamily="18" charset="0"/>
                <a:ea typeface="Calibri" panose="020F0502020204030204" pitchFamily="34" charset="0"/>
                <a:cs typeface="Times New Roman" panose="02020603050405020304" pitchFamily="18" charset="0"/>
              </a:rPr>
              <a:t>Vector</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 Machine için bu karşılaştırmalar yapıldığında </a:t>
            </a:r>
            <a:r>
              <a:rPr lang="tr-TR" sz="1400" dirty="0" err="1">
                <a:effectLst/>
                <a:latin typeface="Times New Roman" panose="02020603050405020304" pitchFamily="18" charset="0"/>
                <a:ea typeface="Calibri" panose="020F0502020204030204" pitchFamily="34" charset="0"/>
                <a:cs typeface="Times New Roman" panose="02020603050405020304" pitchFamily="18" charset="0"/>
              </a:rPr>
              <a:t>Neural</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 Network içerisinde birkaç test verisi haricinde beklenene nazaran daha az yaklaşan sonuçlar ortaya çıktığı gözlenmiştir. </a:t>
            </a:r>
            <a:r>
              <a:rPr lang="tr-TR" sz="1400" dirty="0" err="1">
                <a:effectLst/>
                <a:latin typeface="Times New Roman" panose="02020603050405020304" pitchFamily="18" charset="0"/>
                <a:ea typeface="Calibri" panose="020F0502020204030204" pitchFamily="34" charset="0"/>
                <a:cs typeface="Times New Roman" panose="02020603050405020304" pitchFamily="18" charset="0"/>
              </a:rPr>
              <a:t>Suppor</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400" dirty="0" err="1">
                <a:effectLst/>
                <a:latin typeface="Times New Roman" panose="02020603050405020304" pitchFamily="18" charset="0"/>
                <a:ea typeface="Calibri" panose="020F0502020204030204" pitchFamily="34" charset="0"/>
                <a:cs typeface="Times New Roman" panose="02020603050405020304" pitchFamily="18" charset="0"/>
              </a:rPr>
              <a:t>Vector</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400" dirty="0" err="1">
                <a:effectLst/>
                <a:latin typeface="Times New Roman" panose="02020603050405020304" pitchFamily="18" charset="0"/>
                <a:ea typeface="Calibri" panose="020F0502020204030204" pitchFamily="34" charset="0"/>
                <a:cs typeface="Times New Roman" panose="02020603050405020304" pitchFamily="18" charset="0"/>
              </a:rPr>
              <a:t>Machine’de</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 ise gerçek değerlere daha fazla yaklaşma gözlenmiştir.</a:t>
            </a:r>
          </a:p>
          <a:p>
            <a:pPr marL="0" marR="0" algn="just">
              <a:lnSpc>
                <a:spcPct val="150000"/>
              </a:lnSpc>
              <a:spcBef>
                <a:spcPts val="0"/>
              </a:spcBef>
              <a:spcAft>
                <a:spcPts val="800"/>
              </a:spcAft>
            </a:pP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Kısacası bu iki makine öğrenmesi tekniği karşılaştırıldığında bu veri seti ve seçilen özellikler nezdinde </a:t>
            </a:r>
            <a:r>
              <a:rPr lang="tr-TR" sz="1400" dirty="0" err="1">
                <a:effectLst/>
                <a:latin typeface="Times New Roman" panose="02020603050405020304" pitchFamily="18" charset="0"/>
                <a:ea typeface="Calibri" panose="020F0502020204030204" pitchFamily="34" charset="0"/>
                <a:cs typeface="Times New Roman" panose="02020603050405020304" pitchFamily="18" charset="0"/>
              </a:rPr>
              <a:t>SVM’in</a:t>
            </a:r>
            <a:r>
              <a:rPr lang="tr-TR" sz="1400" dirty="0">
                <a:effectLst/>
                <a:latin typeface="Times New Roman" panose="02020603050405020304" pitchFamily="18" charset="0"/>
                <a:ea typeface="Calibri" panose="020F0502020204030204" pitchFamily="34" charset="0"/>
                <a:cs typeface="Times New Roman" panose="02020603050405020304" pitchFamily="18" charset="0"/>
              </a:rPr>
              <a:t> tahmin edici olarak daha iyi bir sonuç verdiği görülmektedir.</a:t>
            </a:r>
          </a:p>
        </p:txBody>
      </p:sp>
    </p:spTree>
    <p:extLst>
      <p:ext uri="{BB962C8B-B14F-4D97-AF65-F5344CB8AC3E}">
        <p14:creationId xmlns:p14="http://schemas.microsoft.com/office/powerpoint/2010/main" val="244591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EC395-CBD6-01A8-DEAA-91E3AAC9DEA3}"/>
              </a:ext>
            </a:extLst>
          </p:cNvPr>
          <p:cNvSpPr txBox="1"/>
          <p:nvPr/>
        </p:nvSpPr>
        <p:spPr>
          <a:xfrm>
            <a:off x="3078177" y="2705725"/>
            <a:ext cx="9243589" cy="1446550"/>
          </a:xfrm>
          <a:prstGeom prst="rect">
            <a:avLst/>
          </a:prstGeom>
          <a:noFill/>
        </p:spPr>
        <p:txBody>
          <a:bodyPr wrap="square" rtlCol="0">
            <a:spAutoFit/>
          </a:bodyPr>
          <a:lstStyle/>
          <a:p>
            <a:r>
              <a:rPr lang="tr-TR" sz="8800" dirty="0"/>
              <a:t>Teşekkürler</a:t>
            </a:r>
          </a:p>
        </p:txBody>
      </p:sp>
    </p:spTree>
    <p:extLst>
      <p:ext uri="{BB962C8B-B14F-4D97-AF65-F5344CB8AC3E}">
        <p14:creationId xmlns:p14="http://schemas.microsoft.com/office/powerpoint/2010/main" val="222714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3885-61BE-A468-5B9A-A9D74A03E25C}"/>
              </a:ext>
            </a:extLst>
          </p:cNvPr>
          <p:cNvSpPr>
            <a:spLocks noGrp="1"/>
          </p:cNvSpPr>
          <p:nvPr>
            <p:ph type="title"/>
          </p:nvPr>
        </p:nvSpPr>
        <p:spPr/>
        <p:txBody>
          <a:bodyPr/>
          <a:lstStyle/>
          <a:p>
            <a:pPr algn="ctr"/>
            <a:r>
              <a:rPr lang="tr-TR" dirty="0"/>
              <a:t>Giriş</a:t>
            </a:r>
          </a:p>
        </p:txBody>
      </p:sp>
      <p:sp>
        <p:nvSpPr>
          <p:cNvPr id="3" name="Content Placeholder 2">
            <a:extLst>
              <a:ext uri="{FF2B5EF4-FFF2-40B4-BE49-F238E27FC236}">
                <a16:creationId xmlns:a16="http://schemas.microsoft.com/office/drawing/2014/main" id="{996314AE-5AA6-327D-C05B-E0A27BAE656F}"/>
              </a:ext>
            </a:extLst>
          </p:cNvPr>
          <p:cNvSpPr>
            <a:spLocks noGrp="1"/>
          </p:cNvSpPr>
          <p:nvPr>
            <p:ph idx="1"/>
          </p:nvPr>
        </p:nvSpPr>
        <p:spPr/>
        <p:txBody>
          <a:bodyPr/>
          <a:lstStyle/>
          <a:p>
            <a:r>
              <a:rPr lang="tr-TR" sz="1800" dirty="0"/>
              <a:t>Seçmiş olduğum makale ürün kalitesi için doğrusal regresyon, </a:t>
            </a:r>
            <a:r>
              <a:rPr lang="tr-TR" sz="1800" dirty="0" err="1"/>
              <a:t>Neural</a:t>
            </a:r>
            <a:r>
              <a:rPr lang="tr-TR" sz="1800" dirty="0"/>
              <a:t> Network ve SVM (</a:t>
            </a:r>
            <a:r>
              <a:rPr lang="tr-TR" sz="1800" dirty="0" err="1"/>
              <a:t>Support</a:t>
            </a:r>
            <a:r>
              <a:rPr lang="tr-TR" sz="1800" dirty="0"/>
              <a:t> </a:t>
            </a:r>
            <a:r>
              <a:rPr lang="tr-TR" sz="1800" dirty="0" err="1"/>
              <a:t>Vector</a:t>
            </a:r>
            <a:r>
              <a:rPr lang="tr-TR" sz="1800" dirty="0"/>
              <a:t> Machine) gibi makine öğrenimi tekniklerinin kullanımını iki şekilde incelemektedir. Makalede ilk olarak hedef değişkenin bağımsız değişkenlere göre regresyon analizi yapılarak bağımlılığı belirlenmiştir. İkinci hedef olarak bağımlı değişkenin regresyonuna göre en çok etki veren değişkenler belirlenmiş olup hem toplam değişkenlere göre hem de belirlenen değişkenlere göre </a:t>
            </a:r>
            <a:r>
              <a:rPr lang="tr-TR" sz="1800" dirty="0" err="1"/>
              <a:t>Neural</a:t>
            </a:r>
            <a:r>
              <a:rPr lang="tr-TR" sz="1800" dirty="0"/>
              <a:t> Network ve SVM gibi makine öğrenmesi metotları ile bu veri seti üzerinde tahmin ettirme işlemleri yapılmıştır. Bu makalede hedef değişkenin bağımsız değişkenlere bağımlılığını belirlemek için doğrusal regresyon kullanılmıştır. Tüm deneyler, Kırmızı Şarap ve Beyaz Şarap veri kümeleri üzerinde gerçekleştirilmiştir. Bu makale, tüm özellikleri dikkate almak yerine seçilen </a:t>
            </a:r>
            <a:r>
              <a:rPr lang="tr-TR" sz="1800" dirty="0" err="1"/>
              <a:t>featureların</a:t>
            </a:r>
            <a:r>
              <a:rPr lang="tr-TR" sz="1800" dirty="0"/>
              <a:t> (özelliklerin) dikkate alınması durumunda daha iyi tahmin yapılabileceğini kanıtlamaktadır</a:t>
            </a:r>
            <a:r>
              <a:rPr lang="tr-TR" dirty="0"/>
              <a:t>.</a:t>
            </a:r>
          </a:p>
        </p:txBody>
      </p:sp>
    </p:spTree>
    <p:extLst>
      <p:ext uri="{BB962C8B-B14F-4D97-AF65-F5344CB8AC3E}">
        <p14:creationId xmlns:p14="http://schemas.microsoft.com/office/powerpoint/2010/main" val="258930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70E0-E39A-3DD7-A48D-DC302A0108AF}"/>
              </a:ext>
            </a:extLst>
          </p:cNvPr>
          <p:cNvSpPr>
            <a:spLocks noGrp="1"/>
          </p:cNvSpPr>
          <p:nvPr>
            <p:ph type="title"/>
          </p:nvPr>
        </p:nvSpPr>
        <p:spPr/>
        <p:txBody>
          <a:bodyPr/>
          <a:lstStyle/>
          <a:p>
            <a:pPr algn="ctr"/>
            <a:r>
              <a:rPr lang="tr-TR" dirty="0"/>
              <a:t>Giriş</a:t>
            </a:r>
          </a:p>
        </p:txBody>
      </p:sp>
      <p:sp>
        <p:nvSpPr>
          <p:cNvPr id="3" name="Content Placeholder 2">
            <a:extLst>
              <a:ext uri="{FF2B5EF4-FFF2-40B4-BE49-F238E27FC236}">
                <a16:creationId xmlns:a16="http://schemas.microsoft.com/office/drawing/2014/main" id="{F5760833-3A28-8CAE-BE8E-DE5FC794DCFB}"/>
              </a:ext>
            </a:extLst>
          </p:cNvPr>
          <p:cNvSpPr>
            <a:spLocks noGrp="1"/>
          </p:cNvSpPr>
          <p:nvPr>
            <p:ph idx="1"/>
          </p:nvPr>
        </p:nvSpPr>
        <p:spPr/>
        <p:txBody>
          <a:bodyPr/>
          <a:lstStyle/>
          <a:p>
            <a:r>
              <a:rPr lang="tr-TR" dirty="0"/>
              <a:t>Bu makalede makine öğrenmesi tekniklerinin kullanılmasının en önemli sebebi </a:t>
            </a:r>
            <a:r>
              <a:rPr lang="tr-TR" dirty="0" err="1"/>
              <a:t>Neural</a:t>
            </a:r>
            <a:r>
              <a:rPr lang="tr-TR" dirty="0"/>
              <a:t> Network ve </a:t>
            </a:r>
            <a:r>
              <a:rPr lang="tr-TR" dirty="0" err="1"/>
              <a:t>Support</a:t>
            </a:r>
            <a:r>
              <a:rPr lang="tr-TR" dirty="0"/>
              <a:t> </a:t>
            </a:r>
            <a:r>
              <a:rPr lang="tr-TR" dirty="0" err="1"/>
              <a:t>Vector</a:t>
            </a:r>
            <a:r>
              <a:rPr lang="tr-TR" dirty="0"/>
              <a:t> Machine (SVM) gibi farklı makine öğrenimi tekniklerini araştırıp bu teknikler ile ürünün mevcut özellikleri yardımıyla kalite güvence sürecini gerçekleştirerek insan müdahalesini en aza indirip süreci otomatikleştirmektir. Çalışma ayrıca bağımlı değişkenlerin değerlerini tahmin etmek için önemli özellikleri de tanımlamaktadır. Şarap, yoğunluk, pH değeri, alkol ve diğer asitler gibi çeşitli özelliklere sahiptir. Şarap kalitesi iki tür testle değerlendirilebilir; birincisi fizikokimyasal test, ikincisi ise duyusal testtir. Fizikokimyasal test laboratuvar testleri ile belirlenebilir ve insan uzmana gerek yoktur, ancak duyusal test için insan uzman gerekir. Ayrıca, fizikokimyasal ve duyusal analiz arasındaki ilişkiler karmaşık olduğundan ve hala tam olarak anlaşılmadığından, Şarap kalitesi değerlendirmesi çok zordur. Bu makalede, şarap kalitesinin farklı fizikokimyasal özelliklere bağımlılığını belirlemek için doğrusal regresyon, NN ve SVM uygulanmaktadır. </a:t>
            </a:r>
          </a:p>
        </p:txBody>
      </p:sp>
    </p:spTree>
    <p:extLst>
      <p:ext uri="{BB962C8B-B14F-4D97-AF65-F5344CB8AC3E}">
        <p14:creationId xmlns:p14="http://schemas.microsoft.com/office/powerpoint/2010/main" val="400377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82B7-8DD8-CB7D-326C-67B31FDA222F}"/>
              </a:ext>
            </a:extLst>
          </p:cNvPr>
          <p:cNvSpPr>
            <a:spLocks noGrp="1"/>
          </p:cNvSpPr>
          <p:nvPr>
            <p:ph type="title"/>
          </p:nvPr>
        </p:nvSpPr>
        <p:spPr/>
        <p:txBody>
          <a:bodyPr/>
          <a:lstStyle/>
          <a:p>
            <a:pPr algn="ctr"/>
            <a:r>
              <a:rPr lang="tr-TR" dirty="0"/>
              <a:t>Veri Seti</a:t>
            </a:r>
          </a:p>
        </p:txBody>
      </p:sp>
      <p:sp>
        <p:nvSpPr>
          <p:cNvPr id="3" name="Content Placeholder 2">
            <a:extLst>
              <a:ext uri="{FF2B5EF4-FFF2-40B4-BE49-F238E27FC236}">
                <a16:creationId xmlns:a16="http://schemas.microsoft.com/office/drawing/2014/main" id="{6BC43B7D-6282-52F4-972A-1E36F27BAB80}"/>
              </a:ext>
            </a:extLst>
          </p:cNvPr>
          <p:cNvSpPr>
            <a:spLocks noGrp="1"/>
          </p:cNvSpPr>
          <p:nvPr>
            <p:ph idx="1"/>
          </p:nvPr>
        </p:nvSpPr>
        <p:spPr/>
        <p:txBody>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makale 4898 adet Beyaz Şarap verisi, 1599 adet de Kırmızı Şarap verisi ile işlemler yapılmıştır. Her iki şarap türünün her numunesi 12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fizikokimyasal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değişkenden oluşmuştur: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fixed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acidity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volatile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acidity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citric</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acid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residual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sugar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chlorides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free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sulfur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dioxide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total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sulfur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dioxide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density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pH,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sulphates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alcohol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quality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rating. Kalite derecelendirilmesi ise 0-çok kötü 11-mükemmel olacak şekilde duyusal testler ile derecelendirilmiştir.</a:t>
            </a:r>
          </a:p>
          <a:p>
            <a:endParaRPr lang="tr-TR" dirty="0"/>
          </a:p>
        </p:txBody>
      </p:sp>
    </p:spTree>
    <p:extLst>
      <p:ext uri="{BB962C8B-B14F-4D97-AF65-F5344CB8AC3E}">
        <p14:creationId xmlns:p14="http://schemas.microsoft.com/office/powerpoint/2010/main" val="116766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97DF-7280-7619-BFA0-0A641A0C07D4}"/>
              </a:ext>
            </a:extLst>
          </p:cNvPr>
          <p:cNvSpPr>
            <a:spLocks noGrp="1"/>
          </p:cNvSpPr>
          <p:nvPr>
            <p:ph type="title"/>
          </p:nvPr>
        </p:nvSpPr>
        <p:spPr/>
        <p:txBody>
          <a:bodyPr/>
          <a:lstStyle/>
          <a:p>
            <a:pPr algn="ctr"/>
            <a:r>
              <a:rPr lang="tr-TR" dirty="0"/>
              <a:t>Kullanılan metotlar</a:t>
            </a:r>
            <a:br>
              <a:rPr lang="tr-TR" dirty="0"/>
            </a:br>
            <a:r>
              <a:rPr lang="tr-TR" dirty="0"/>
              <a:t>1- Lineer Regresyon</a:t>
            </a:r>
          </a:p>
        </p:txBody>
      </p:sp>
      <p:sp>
        <p:nvSpPr>
          <p:cNvPr id="3" name="Content Placeholder 2">
            <a:extLst>
              <a:ext uri="{FF2B5EF4-FFF2-40B4-BE49-F238E27FC236}">
                <a16:creationId xmlns:a16="http://schemas.microsoft.com/office/drawing/2014/main" id="{DDDDB568-1F23-8ABD-900F-F467C9DEF870}"/>
              </a:ext>
            </a:extLst>
          </p:cNvPr>
          <p:cNvSpPr>
            <a:spLocks noGrp="1"/>
          </p:cNvSpPr>
          <p:nvPr>
            <p:ph idx="1"/>
          </p:nvPr>
        </p:nvSpPr>
        <p:spPr/>
        <p:txBody>
          <a:bodyPr/>
          <a:lstStyle/>
          <a:p>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Lineer regresyon: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Lineer (Doğrusal) regresyon istatistiksel veri analizinde sıkça kullanılan bir yöntemdir. Doğrusal regresyon analizi, bir değişkenin değerini başka bir değişkenin değerine göre tahmin etmek için kullanılır. Tahmin etmek istediğiniz değişken, bağımlı değişken olarak adlandırılır. Diğer değişkenin değerini tahmin etmek için kullandığınız değişken ise bağımsız değişken olarak adlandırılır. </a:t>
            </a:r>
            <a:r>
              <a:rPr lang="tr-TR" sz="1800" i="1" spc="-5" dirty="0">
                <a:effectLst/>
                <a:latin typeface="Times New Roman" panose="02020603050405020304" pitchFamily="18" charset="0"/>
                <a:ea typeface="Calibri" panose="020F0502020204030204" pitchFamily="34" charset="0"/>
                <a:cs typeface="Times New Roman" panose="02020603050405020304" pitchFamily="18" charset="0"/>
              </a:rPr>
              <a:t>Y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spc="-5" dirty="0">
                <a:effectLst/>
                <a:latin typeface="Times New Roman" panose="02020603050405020304" pitchFamily="18" charset="0"/>
                <a:ea typeface="Calibri" panose="020F0502020204030204" pitchFamily="34" charset="0"/>
                <a:cs typeface="Times New Roman" panose="02020603050405020304" pitchFamily="18" charset="0"/>
              </a:rPr>
              <a:t>β</a:t>
            </a:r>
            <a:r>
              <a:rPr lang="tr-TR" sz="1800" i="1" spc="-5"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spc="-5" dirty="0">
                <a:effectLst/>
                <a:latin typeface="Times New Roman" panose="02020603050405020304" pitchFamily="18" charset="0"/>
                <a:ea typeface="Calibri" panose="020F0502020204030204" pitchFamily="34" charset="0"/>
                <a:cs typeface="Times New Roman" panose="02020603050405020304" pitchFamily="18" charset="0"/>
              </a:rPr>
              <a:t>+ β</a:t>
            </a:r>
            <a:r>
              <a:rPr lang="tr-TR" sz="1800" i="1" spc="-5"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tr-TR" sz="1800" i="1" spc="-5" dirty="0">
                <a:effectLst/>
                <a:latin typeface="Times New Roman" panose="02020603050405020304" pitchFamily="18" charset="0"/>
                <a:ea typeface="Calibri" panose="020F0502020204030204" pitchFamily="34" charset="0"/>
                <a:cs typeface="Times New Roman" panose="02020603050405020304" pitchFamily="18" charset="0"/>
              </a:rPr>
              <a:t>X</a:t>
            </a:r>
            <a:r>
              <a:rPr lang="tr-TR" sz="1800" i="1" spc="-5"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tr-TR" sz="1800" i="1" spc="-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 β</a:t>
            </a:r>
            <a:r>
              <a:rPr lang="tr-TR" sz="1800" i="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X</a:t>
            </a:r>
            <a:r>
              <a:rPr lang="tr-TR" sz="1800" i="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 + ∙</a:t>
            </a:r>
            <a:r>
              <a:rPr lang="tr-TR" sz="1800" i="1" spc="-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800" i="1" spc="-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 β</a:t>
            </a:r>
            <a:r>
              <a:rPr lang="tr-TR" sz="1800"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tr-TR" sz="1800" i="1" spc="-9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err="1">
                <a:effectLst/>
                <a:latin typeface="Times New Roman" panose="02020603050405020304" pitchFamily="18" charset="0"/>
                <a:ea typeface="Calibri" panose="020F0502020204030204" pitchFamily="34" charset="0"/>
                <a:cs typeface="Times New Roman" panose="02020603050405020304" pitchFamily="18" charset="0"/>
              </a:rPr>
              <a:t>X</a:t>
            </a:r>
            <a:r>
              <a:rPr lang="tr-TR" sz="18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spc="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ϵ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şekline formüle sahiptir.</a:t>
            </a:r>
          </a:p>
          <a:p>
            <a:pPr marL="0" indent="0">
              <a:buNone/>
            </a:pPr>
            <a:endParaRPr lang="tr-TR" dirty="0"/>
          </a:p>
        </p:txBody>
      </p:sp>
    </p:spTree>
    <p:extLst>
      <p:ext uri="{BB962C8B-B14F-4D97-AF65-F5344CB8AC3E}">
        <p14:creationId xmlns:p14="http://schemas.microsoft.com/office/powerpoint/2010/main" val="417481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F3C-6E6D-F88C-2905-68A10B207447}"/>
              </a:ext>
            </a:extLst>
          </p:cNvPr>
          <p:cNvSpPr>
            <a:spLocks noGrp="1"/>
          </p:cNvSpPr>
          <p:nvPr>
            <p:ph type="title"/>
          </p:nvPr>
        </p:nvSpPr>
        <p:spPr/>
        <p:txBody>
          <a:bodyPr/>
          <a:lstStyle/>
          <a:p>
            <a:pPr algn="ctr"/>
            <a:r>
              <a:rPr lang="tr-TR" dirty="0"/>
              <a:t>2- </a:t>
            </a:r>
            <a:r>
              <a:rPr lang="tr-TR" dirty="0" err="1"/>
              <a:t>Neural</a:t>
            </a:r>
            <a:r>
              <a:rPr lang="tr-TR" dirty="0"/>
              <a:t> Network</a:t>
            </a:r>
          </a:p>
        </p:txBody>
      </p:sp>
      <p:sp>
        <p:nvSpPr>
          <p:cNvPr id="3" name="Content Placeholder 2">
            <a:extLst>
              <a:ext uri="{FF2B5EF4-FFF2-40B4-BE49-F238E27FC236}">
                <a16:creationId xmlns:a16="http://schemas.microsoft.com/office/drawing/2014/main" id="{143CA048-81B6-029F-0CD6-3DC1FAE0F786}"/>
              </a:ext>
            </a:extLst>
          </p:cNvPr>
          <p:cNvSpPr>
            <a:spLocks noGrp="1"/>
          </p:cNvSpPr>
          <p:nvPr>
            <p:ph idx="1"/>
          </p:nvPr>
        </p:nvSpPr>
        <p:spPr/>
        <p:txBody>
          <a:bodyPr/>
          <a:lstStyle/>
          <a:p>
            <a:r>
              <a:rPr lang="tr-TR" dirty="0"/>
              <a:t>Yapay sinir ağları (NN), insan beyninin özelliklerinden olan öğrenme yolu ile yeni bilgiler türetebilme, yeni bilgiler oluşturabilme ve keşfedebilme gibi yetenekleri, herhangi bir yardım almadan otomatik olarak gerçekleştirebilmek amacı ile geliştirilen bilgisayar sistemleridir. Yapay sinir ağları insan beyni örnek alınarak, öğrenme sürecinin matematiksel olarak modellenmesi sonucu ortaya çıkmıştır. Beyindeki biyolojik sinir ağlarının yapısını, öğrenme, hatırlama ve genelleme kabiliyetlerini taklit eder. Yapay sinir ağlarında öğrenme işlemi örnekler kullanılarak gerçekleştirilir. Öğrenme esnasında giriş çıkış bilgileri verilerek, kurallar koyulur.</a:t>
            </a:r>
          </a:p>
          <a:p>
            <a:r>
              <a:rPr lang="tr-TR" dirty="0"/>
              <a:t> Di2 = (X − </a:t>
            </a:r>
            <a:r>
              <a:rPr lang="tr-TR" dirty="0" err="1"/>
              <a:t>Xi</a:t>
            </a:r>
            <a:r>
              <a:rPr lang="tr-TR" dirty="0"/>
              <a:t> )T (X − </a:t>
            </a:r>
            <a:r>
              <a:rPr lang="tr-TR" dirty="0" err="1"/>
              <a:t>Xi</a:t>
            </a:r>
            <a:r>
              <a:rPr lang="tr-TR" dirty="0"/>
              <a:t> ) ve                                          formüle edilir.</a:t>
            </a:r>
          </a:p>
          <a:p>
            <a:endParaRPr lang="tr-TR" dirty="0"/>
          </a:p>
        </p:txBody>
      </p:sp>
      <p:pic>
        <p:nvPicPr>
          <p:cNvPr id="4" name="Picture 3" descr="Table&#10;&#10;Description automatically generated">
            <a:extLst>
              <a:ext uri="{FF2B5EF4-FFF2-40B4-BE49-F238E27FC236}">
                <a16:creationId xmlns:a16="http://schemas.microsoft.com/office/drawing/2014/main" id="{8D2DB27E-83F2-8BC3-3EB9-7F8314A45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095" y="4359386"/>
            <a:ext cx="1619250" cy="1000125"/>
          </a:xfrm>
          <a:prstGeom prst="rect">
            <a:avLst/>
          </a:prstGeom>
        </p:spPr>
      </p:pic>
      <p:pic>
        <p:nvPicPr>
          <p:cNvPr id="5" name="image5.jpeg">
            <a:extLst>
              <a:ext uri="{FF2B5EF4-FFF2-40B4-BE49-F238E27FC236}">
                <a16:creationId xmlns:a16="http://schemas.microsoft.com/office/drawing/2014/main" id="{55D6F727-E66F-7AAE-CD64-81C3E8929BB1}"/>
              </a:ext>
            </a:extLst>
          </p:cNvPr>
          <p:cNvPicPr>
            <a:picLocks noChangeAspect="1"/>
          </p:cNvPicPr>
          <p:nvPr/>
        </p:nvPicPr>
        <p:blipFill>
          <a:blip r:embed="rId3" cstate="print"/>
          <a:stretch>
            <a:fillRect/>
          </a:stretch>
        </p:blipFill>
        <p:spPr>
          <a:xfrm>
            <a:off x="546337" y="864108"/>
            <a:ext cx="2360645" cy="1988976"/>
          </a:xfrm>
          <a:prstGeom prst="rect">
            <a:avLst/>
          </a:prstGeom>
        </p:spPr>
      </p:pic>
    </p:spTree>
    <p:extLst>
      <p:ext uri="{BB962C8B-B14F-4D97-AF65-F5344CB8AC3E}">
        <p14:creationId xmlns:p14="http://schemas.microsoft.com/office/powerpoint/2010/main" val="375314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1226-EA99-94A2-9A33-AC41915A10BA}"/>
              </a:ext>
            </a:extLst>
          </p:cNvPr>
          <p:cNvSpPr>
            <a:spLocks noGrp="1"/>
          </p:cNvSpPr>
          <p:nvPr>
            <p:ph type="title"/>
          </p:nvPr>
        </p:nvSpPr>
        <p:spPr/>
        <p:txBody>
          <a:bodyPr/>
          <a:lstStyle/>
          <a:p>
            <a:pPr algn="ctr"/>
            <a:r>
              <a:rPr lang="tr-TR" dirty="0"/>
              <a:t>3- SVM</a:t>
            </a:r>
          </a:p>
        </p:txBody>
      </p:sp>
      <p:sp>
        <p:nvSpPr>
          <p:cNvPr id="3" name="Content Placeholder 2">
            <a:extLst>
              <a:ext uri="{FF2B5EF4-FFF2-40B4-BE49-F238E27FC236}">
                <a16:creationId xmlns:a16="http://schemas.microsoft.com/office/drawing/2014/main" id="{F543D7F1-E331-61AA-0B8C-4AB8F240BB1B}"/>
              </a:ext>
            </a:extLst>
          </p:cNvPr>
          <p:cNvSpPr>
            <a:spLocks noGrp="1"/>
          </p:cNvSpPr>
          <p:nvPr>
            <p:ph idx="1"/>
          </p:nvPr>
        </p:nvSpPr>
        <p:spPr/>
        <p:txBody>
          <a:bodyPr/>
          <a:lstStyle/>
          <a:p>
            <a:r>
              <a:rPr lang="tr-TR" sz="1800" b="1" dirty="0" err="1">
                <a:effectLst/>
                <a:latin typeface="Times New Roman" panose="02020603050405020304" pitchFamily="18" charset="0"/>
                <a:ea typeface="Calibri" panose="020F0502020204030204" pitchFamily="34" charset="0"/>
                <a:cs typeface="Times New Roman" panose="02020603050405020304" pitchFamily="18" charset="0"/>
              </a:rPr>
              <a:t>Support</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b="1" dirty="0" err="1">
                <a:effectLst/>
                <a:latin typeface="Times New Roman" panose="02020603050405020304" pitchFamily="18" charset="0"/>
                <a:ea typeface="Calibri" panose="020F0502020204030204" pitchFamily="34" charset="0"/>
                <a:cs typeface="Times New Roman" panose="02020603050405020304" pitchFamily="18" charset="0"/>
              </a:rPr>
              <a:t>vector</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b="1" dirty="0" err="1">
                <a:effectLst/>
                <a:latin typeface="Times New Roman" panose="02020603050405020304" pitchFamily="18" charset="0"/>
                <a:ea typeface="Calibri" panose="020F0502020204030204" pitchFamily="34" charset="0"/>
                <a:cs typeface="Times New Roman" panose="02020603050405020304" pitchFamily="18" charset="0"/>
              </a:rPr>
              <a:t>machine</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Sınıflandırma</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konusunda kullanılan oldukça etkili ve basit yöntemlerden birisidir. Sınıflandırma için bir düzlemde bulunan iki grup arasında bir sınır çizilerek iki grubu ayırmak mümkündür. Bu sınırın çizileceği yer ise iki grubun da üyelerine en uzak olan yer olmalıdır. İşte SVM bu sınırın nasıl çizileceğini belirler. Bu işlemin yapılması için iki gruba da yakın ve birbirine paralel iki sınır çizgisi çizilir ve bu sınır çizgileri birbirine yaklaştırılarak ortak sınır çizgisi üretilir. </a:t>
            </a:r>
          </a:p>
          <a:p>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D</a:t>
            </a:r>
            <a:r>
              <a:rPr lang="tr-TR" sz="1800" i="1"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effectLst/>
                <a:latin typeface="Symbol" panose="05050102010706020507" pitchFamily="18" charset="2"/>
                <a:ea typeface="Calibri" panose="020F0502020204030204" pitchFamily="34" charset="0"/>
                <a:cs typeface="Times New Roman" panose="02020603050405020304" pitchFamily="18" charset="0"/>
              </a:rPr>
              <a:t>=</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{(x</a:t>
            </a:r>
            <a:r>
              <a:rPr lang="tr-TR" sz="1800" i="1" spc="14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,c</a:t>
            </a:r>
            <a:r>
              <a:rPr lang="tr-TR" sz="1800" i="1" spc="28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800" i="1" spc="-13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 x</a:t>
            </a:r>
            <a:r>
              <a:rPr lang="tr-TR" sz="1800" i="1" spc="25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spc="65" dirty="0">
                <a:effectLst/>
                <a:latin typeface="Symbol" panose="05050102010706020507" pitchFamily="18" charset="2"/>
                <a:ea typeface="Calibri" panose="020F0502020204030204" pitchFamily="34" charset="0"/>
                <a:cs typeface="Times New Roman" panose="02020603050405020304" pitchFamily="18" charset="0"/>
              </a:rPr>
              <a:t>ÎÂ</a:t>
            </a:r>
            <a:r>
              <a:rPr lang="tr-TR" sz="18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baseline="30000" dirty="0">
                <a:effectLst/>
                <a:latin typeface="Times New Roman" panose="02020603050405020304" pitchFamily="18" charset="0"/>
                <a:ea typeface="Calibri" panose="020F0502020204030204" pitchFamily="34" charset="0"/>
                <a:cs typeface="Times New Roman" panose="02020603050405020304" pitchFamily="18" charset="0"/>
              </a:rPr>
              <a:t>p</a:t>
            </a:r>
            <a:r>
              <a:rPr lang="tr-TR" sz="1800" i="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tr-TR" sz="1800" dirty="0">
                <a:effectLst/>
                <a:latin typeface="Symbol" panose="05050102010706020507" pitchFamily="18" charset="2"/>
                <a:ea typeface="Calibri" panose="020F0502020204030204" pitchFamily="34" charset="0"/>
                <a:cs typeface="Times New Roman" panose="02020603050405020304" pitchFamily="18" charset="0"/>
              </a:rPr>
              <a:t>Î</a:t>
            </a:r>
            <a:r>
              <a:rPr lang="tr-TR" sz="1800" spc="-13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800" i="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effectLst/>
                <a:latin typeface="Symbol" panose="05050102010706020507" pitchFamily="18" charset="2"/>
                <a:ea typeface="Calibri" panose="020F0502020204030204" pitchFamily="34" charset="0"/>
                <a:cs typeface="Times New Roman" panose="02020603050405020304" pitchFamily="18" charset="0"/>
              </a:rPr>
              <a:t>-</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1,1</a:t>
            </a:r>
            <a:r>
              <a:rPr lang="tr-TR" sz="1800" i="1" spc="-13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800" i="1"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şeklinde formüle edilir.</a:t>
            </a:r>
          </a:p>
          <a:p>
            <a:endParaRPr lang="tr-TR" dirty="0"/>
          </a:p>
        </p:txBody>
      </p:sp>
    </p:spTree>
    <p:extLst>
      <p:ext uri="{BB962C8B-B14F-4D97-AF65-F5344CB8AC3E}">
        <p14:creationId xmlns:p14="http://schemas.microsoft.com/office/powerpoint/2010/main" val="62757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BB22-02D8-F875-19E8-BFA46BB1CD4A}"/>
              </a:ext>
            </a:extLst>
          </p:cNvPr>
          <p:cNvSpPr>
            <a:spLocks noGrp="1"/>
          </p:cNvSpPr>
          <p:nvPr>
            <p:ph type="title"/>
          </p:nvPr>
        </p:nvSpPr>
        <p:spPr/>
        <p:txBody>
          <a:bodyPr/>
          <a:lstStyle/>
          <a:p>
            <a:pPr algn="ctr"/>
            <a:r>
              <a:rPr lang="tr-TR" dirty="0"/>
              <a:t>Deneysel Sonuçlar ve Analizler</a:t>
            </a:r>
          </a:p>
        </p:txBody>
      </p:sp>
      <p:sp>
        <p:nvSpPr>
          <p:cNvPr id="3" name="Content Placeholder 2">
            <a:extLst>
              <a:ext uri="{FF2B5EF4-FFF2-40B4-BE49-F238E27FC236}">
                <a16:creationId xmlns:a16="http://schemas.microsoft.com/office/drawing/2014/main" id="{A0EDA878-A0DF-3124-EC05-0D378FCF4955}"/>
              </a:ext>
            </a:extLst>
          </p:cNvPr>
          <p:cNvSpPr>
            <a:spLocks noGrp="1"/>
          </p:cNvSpPr>
          <p:nvPr>
            <p:ph idx="1"/>
          </p:nvPr>
        </p:nvSpPr>
        <p:spPr/>
        <p:txBody>
          <a:bodyPr/>
          <a:lstStyle/>
          <a:p>
            <a:r>
              <a:rPr lang="tr-TR" sz="1800" dirty="0">
                <a:latin typeface="Times New Roman" panose="02020603050405020304" pitchFamily="18" charset="0"/>
                <a:ea typeface="Calibri" panose="020F0502020204030204" pitchFamily="34" charset="0"/>
                <a:cs typeface="Times New Roman" panose="02020603050405020304" pitchFamily="18" charset="0"/>
              </a:rPr>
              <a:t>V</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eri setinde 12 adet değişken bulunmaktadır. Bu değişkenlerden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quality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rating bağımlı değişken olarak kabul edilir ve diğer 11 adet değişken bağımsız değişken olarak kullanılmıştır. Analizlerde öncelikle regresyon ile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wine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quality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değişkenine hangi değişkenlerin daha çok etki ettiği bulunmuştur. Ardından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tahmim</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ediciler ile şarap kalitesinin değeri tahmin edilir.</a:t>
            </a:r>
          </a:p>
          <a:p>
            <a:endParaRPr lang="tr-TR" dirty="0"/>
          </a:p>
        </p:txBody>
      </p:sp>
    </p:spTree>
    <p:extLst>
      <p:ext uri="{BB962C8B-B14F-4D97-AF65-F5344CB8AC3E}">
        <p14:creationId xmlns:p14="http://schemas.microsoft.com/office/powerpoint/2010/main" val="196515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5AF5524-D0E5-2338-A19F-8F78C3CCBCD1}"/>
              </a:ext>
            </a:extLst>
          </p:cNvPr>
          <p:cNvPicPr>
            <a:picLocks noGrp="1" noChangeAspect="1"/>
          </p:cNvPicPr>
          <p:nvPr>
            <p:ph idx="1"/>
          </p:nvPr>
        </p:nvPicPr>
        <p:blipFill>
          <a:blip r:embed="rId2"/>
          <a:stretch>
            <a:fillRect/>
          </a:stretch>
        </p:blipFill>
        <p:spPr>
          <a:xfrm>
            <a:off x="188458" y="298797"/>
            <a:ext cx="5536518" cy="3821187"/>
          </a:xfrm>
        </p:spPr>
      </p:pic>
      <p:sp>
        <p:nvSpPr>
          <p:cNvPr id="10" name="TextBox 9">
            <a:extLst>
              <a:ext uri="{FF2B5EF4-FFF2-40B4-BE49-F238E27FC236}">
                <a16:creationId xmlns:a16="http://schemas.microsoft.com/office/drawing/2014/main" id="{9EC1AF64-BE8B-BFC8-79C6-5FE030080358}"/>
              </a:ext>
            </a:extLst>
          </p:cNvPr>
          <p:cNvSpPr txBox="1"/>
          <p:nvPr/>
        </p:nvSpPr>
        <p:spPr>
          <a:xfrm>
            <a:off x="83281" y="4250135"/>
            <a:ext cx="5746873" cy="1754326"/>
          </a:xfrm>
          <a:prstGeom prst="rect">
            <a:avLst/>
          </a:prstGeom>
          <a:noFill/>
        </p:spPr>
        <p:txBody>
          <a:bodyPr wrap="square" rtlCol="0">
            <a:spAutoFit/>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Kırmızı Şarap için regresyon analizi yapıldığında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wine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quality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değişkenine en çok etki eden değişkenler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volatile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acidity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chlorides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free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sulfur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dioxide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total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sulfur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dioxide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sulphates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alcohol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olmak üzere 7 değişken şeklinde çıkmıştır.</a:t>
            </a:r>
          </a:p>
          <a:p>
            <a:endParaRPr lang="tr-TR" dirty="0"/>
          </a:p>
        </p:txBody>
      </p:sp>
      <p:sp>
        <p:nvSpPr>
          <p:cNvPr id="11" name="TextBox 10">
            <a:extLst>
              <a:ext uri="{FF2B5EF4-FFF2-40B4-BE49-F238E27FC236}">
                <a16:creationId xmlns:a16="http://schemas.microsoft.com/office/drawing/2014/main" id="{B4130578-AB48-94FE-9878-E3BCE77BF574}"/>
              </a:ext>
            </a:extLst>
          </p:cNvPr>
          <p:cNvSpPr txBox="1"/>
          <p:nvPr/>
        </p:nvSpPr>
        <p:spPr>
          <a:xfrm>
            <a:off x="6095999" y="4250135"/>
            <a:ext cx="5408645" cy="1698172"/>
          </a:xfrm>
          <a:prstGeom prst="rect">
            <a:avLst/>
          </a:prstGeom>
          <a:noFill/>
        </p:spPr>
        <p:txBody>
          <a:bodyPr wrap="square" rtlCol="0">
            <a:spAutoFit/>
          </a:bodyPr>
          <a:lstStyle/>
          <a:p>
            <a:pPr marL="0" marR="0" algn="just">
              <a:lnSpc>
                <a:spcPct val="150000"/>
              </a:lnSpc>
              <a:spcBef>
                <a:spcPts val="0"/>
              </a:spcBef>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Beyaz Şarap için regresyon analizi yapıldığında ise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fixed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acidity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volatile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acidity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residual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sugar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free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sulfur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dioxide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density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pH,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sulphates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alcohol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olmak üzere 8 adet değişken çıkmıştır.</a:t>
            </a:r>
          </a:p>
        </p:txBody>
      </p:sp>
      <p:pic>
        <p:nvPicPr>
          <p:cNvPr id="13" name="Picture 12">
            <a:extLst>
              <a:ext uri="{FF2B5EF4-FFF2-40B4-BE49-F238E27FC236}">
                <a16:creationId xmlns:a16="http://schemas.microsoft.com/office/drawing/2014/main" id="{9E694F8C-9EC4-41BC-C937-1DD5008A4BF3}"/>
              </a:ext>
            </a:extLst>
          </p:cNvPr>
          <p:cNvPicPr>
            <a:picLocks noChangeAspect="1"/>
          </p:cNvPicPr>
          <p:nvPr/>
        </p:nvPicPr>
        <p:blipFill>
          <a:blip r:embed="rId3"/>
          <a:stretch>
            <a:fillRect/>
          </a:stretch>
        </p:blipFill>
        <p:spPr>
          <a:xfrm>
            <a:off x="6095999" y="298797"/>
            <a:ext cx="5408645" cy="3821187"/>
          </a:xfrm>
          <a:prstGeom prst="rect">
            <a:avLst/>
          </a:prstGeom>
        </p:spPr>
      </p:pic>
    </p:spTree>
    <p:extLst>
      <p:ext uri="{BB962C8B-B14F-4D97-AF65-F5344CB8AC3E}">
        <p14:creationId xmlns:p14="http://schemas.microsoft.com/office/powerpoint/2010/main" val="1859338963"/>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52</TotalTime>
  <Words>946</Words>
  <Application>Microsoft Macintosh PowerPoint</Application>
  <PresentationFormat>Geniş ekran</PresentationFormat>
  <Paragraphs>26</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Corbel</vt:lpstr>
      <vt:lpstr>Symbol</vt:lpstr>
      <vt:lpstr>Times New Roman</vt:lpstr>
      <vt:lpstr>Wingdings 2</vt:lpstr>
      <vt:lpstr>Frame</vt:lpstr>
      <vt:lpstr>Makine öğrenimi tekniklerini kullanarak önemli özelliklerin regresyon ile seçimi ve şarap kalitesinin tahmin edilmesi makale sunumu</vt:lpstr>
      <vt:lpstr>Giriş</vt:lpstr>
      <vt:lpstr>Giriş</vt:lpstr>
      <vt:lpstr>Veri Seti</vt:lpstr>
      <vt:lpstr>Kullanılan metotlar 1- Lineer Regresyon</vt:lpstr>
      <vt:lpstr>2- Neural Network</vt:lpstr>
      <vt:lpstr>3- SVM</vt:lpstr>
      <vt:lpstr>Deneysel Sonuçlar ve Analizler</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öğrenimi tekniklerini kullanarak önemli özelliklerin seçimi ve şarap kalitesinin tahmin edilmesi makale sunumu</dc:title>
  <dc:creator>Ogün Berat GÜRSES</dc:creator>
  <cp:lastModifiedBy>Ogün Berat GÜRSES</cp:lastModifiedBy>
  <cp:revision>6</cp:revision>
  <dcterms:created xsi:type="dcterms:W3CDTF">2023-01-02T22:23:23Z</dcterms:created>
  <dcterms:modified xsi:type="dcterms:W3CDTF">2023-01-05T06:49:06Z</dcterms:modified>
</cp:coreProperties>
</file>