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Başlık">
    <p:bg>
      <p:bgPr>
        <a:solidFill>
          <a:srgbClr val="003462"/>
        </a:solidFill>
      </p:bgPr>
    </p:bg>
    <p:spTree>
      <p:nvGrpSpPr>
        <p:cNvPr id="1" name=""/>
        <p:cNvGrpSpPr/>
        <p:nvPr/>
      </p:nvGrpSpPr>
      <p:grpSpPr>
        <a:xfrm>
          <a:off x="0" y="0"/>
          <a:ext cx="0" cy="0"/>
          <a:chOff x="0" y="0"/>
          <a:chExt cx="0" cy="0"/>
        </a:xfrm>
      </p:grpSpPr>
      <p:sp>
        <p:nvSpPr>
          <p:cNvPr id="11" name="Yazar ve Tarih"/>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Yazar ve Tarih</a:t>
            </a:r>
          </a:p>
        </p:txBody>
      </p:sp>
      <p:sp>
        <p:nvSpPr>
          <p:cNvPr id="12" name="Sunu Başlığı"/>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Sunu Başlığı</a:t>
            </a:r>
          </a:p>
        </p:txBody>
      </p:sp>
      <p:sp>
        <p:nvSpPr>
          <p:cNvPr id="13" name="Gövde Düzeyi Bir…"/>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Sunu Alt Başlığı</a:t>
            </a:r>
          </a:p>
          <a:p>
            <a:pPr lvl="1"/>
            <a:r>
              <a:t/>
            </a:r>
          </a:p>
          <a:p>
            <a:pPr lvl="2"/>
            <a:r>
              <a:t/>
            </a:r>
          </a:p>
          <a:p>
            <a:pPr lvl="3"/>
            <a:r>
              <a:t/>
            </a:r>
          </a:p>
          <a:p>
            <a:pPr lvl="4"/>
            <a:r>
              <a:t/>
            </a:r>
          </a:p>
        </p:txBody>
      </p:sp>
      <p:sp>
        <p:nvSpPr>
          <p:cNvPr id="14" name="Slayt Numarası"/>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Rapor">
    <p:spTree>
      <p:nvGrpSpPr>
        <p:cNvPr id="1" name=""/>
        <p:cNvGrpSpPr/>
        <p:nvPr/>
      </p:nvGrpSpPr>
      <p:grpSpPr>
        <a:xfrm>
          <a:off x="0" y="0"/>
          <a:ext cx="0" cy="0"/>
          <a:chOff x="0" y="0"/>
          <a:chExt cx="0" cy="0"/>
        </a:xfrm>
      </p:grpSpPr>
      <p:sp>
        <p:nvSpPr>
          <p:cNvPr id="98" name="Gövde Düzeyi Bir…"/>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Rapor</a:t>
            </a:r>
          </a:p>
          <a:p>
            <a:pPr lvl="1"/>
            <a:r>
              <a:t/>
            </a:r>
          </a:p>
          <a:p>
            <a:pPr lvl="2"/>
            <a:r>
              <a:t/>
            </a:r>
          </a:p>
          <a:p>
            <a:pPr lvl="3"/>
            <a:r>
              <a:t/>
            </a:r>
          </a:p>
          <a:p>
            <a:pPr lvl="4"/>
            <a:r>
              <a:t/>
            </a:r>
          </a:p>
        </p:txBody>
      </p:sp>
      <p:sp>
        <p:nvSpPr>
          <p:cNvPr id="99"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üyük Veri">
    <p:spTree>
      <p:nvGrpSpPr>
        <p:cNvPr id="1" name=""/>
        <p:cNvGrpSpPr/>
        <p:nvPr/>
      </p:nvGrpSpPr>
      <p:grpSpPr>
        <a:xfrm>
          <a:off x="0" y="0"/>
          <a:ext cx="0" cy="0"/>
          <a:chOff x="0" y="0"/>
          <a:chExt cx="0" cy="0"/>
        </a:xfrm>
      </p:grpSpPr>
      <p:sp>
        <p:nvSpPr>
          <p:cNvPr id="106" name="Gövde Düzeyi Bir…"/>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Veri bilgisi"/>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Veri bilgisi</a:t>
            </a:r>
          </a:p>
        </p:txBody>
      </p:sp>
      <p:sp>
        <p:nvSpPr>
          <p:cNvPr id="108"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ıntı">
    <p:spTree>
      <p:nvGrpSpPr>
        <p:cNvPr id="1" name=""/>
        <p:cNvGrpSpPr/>
        <p:nvPr/>
      </p:nvGrpSpPr>
      <p:grpSpPr>
        <a:xfrm>
          <a:off x="0" y="0"/>
          <a:ext cx="0" cy="0"/>
          <a:chOff x="0" y="0"/>
          <a:chExt cx="0" cy="0"/>
        </a:xfrm>
      </p:grpSpPr>
      <p:sp>
        <p:nvSpPr>
          <p:cNvPr id="115" name="İsim"/>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İsim</a:t>
            </a:r>
          </a:p>
        </p:txBody>
      </p:sp>
      <p:sp>
        <p:nvSpPr>
          <p:cNvPr id="116" name="Gövde Düzeyi Bir…"/>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“Ünlü Alıntı”</a:t>
            </a:r>
          </a:p>
          <a:p>
            <a:pPr lvl="1"/>
            <a:r>
              <a:t/>
            </a:r>
          </a:p>
          <a:p>
            <a:pPr lvl="2"/>
            <a:r>
              <a:t/>
            </a:r>
          </a:p>
          <a:p>
            <a:pPr lvl="3"/>
            <a:r>
              <a:t/>
            </a:r>
          </a:p>
          <a:p>
            <a:pPr lvl="4"/>
            <a:r>
              <a:t/>
            </a:r>
          </a:p>
        </p:txBody>
      </p:sp>
      <p:sp>
        <p:nvSpPr>
          <p:cNvPr id="117"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 3 Yukarı">
    <p:spTree>
      <p:nvGrpSpPr>
        <p:cNvPr id="1" name=""/>
        <p:cNvGrpSpPr/>
        <p:nvPr/>
      </p:nvGrpSpPr>
      <p:grpSpPr>
        <a:xfrm>
          <a:off x="0" y="0"/>
          <a:ext cx="0" cy="0"/>
          <a:chOff x="0" y="0"/>
          <a:chExt cx="0" cy="0"/>
        </a:xfrm>
      </p:grpSpPr>
      <p:sp>
        <p:nvSpPr>
          <p:cNvPr id="124" name="Mavi gökyüzünde alttan görüntülenen sıcak hava balonları"/>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Yukarıdan görüntülenen sıcak hava balonunun tepesinin yakın çekim fotoğrafı"/>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Mavi gökyüzünde alttan görüntülenen sıcak hava balonları"/>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p:spTree>
      <p:nvGrpSpPr>
        <p:cNvPr id="1" name=""/>
        <p:cNvGrpSpPr/>
        <p:nvPr/>
      </p:nvGrpSpPr>
      <p:grpSpPr>
        <a:xfrm>
          <a:off x="0" y="0"/>
          <a:ext cx="0" cy="0"/>
          <a:chOff x="0" y="0"/>
          <a:chExt cx="0" cy="0"/>
        </a:xfrm>
      </p:grpSpPr>
      <p:sp>
        <p:nvSpPr>
          <p:cNvPr id="134" name="Mavi gökyüzünde alttan görüntülenen sıcak hava balonları"/>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ayt Numarası"/>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oş">
    <p:spTree>
      <p:nvGrpSpPr>
        <p:cNvPr id="1" name=""/>
        <p:cNvGrpSpPr/>
        <p:nvPr/>
      </p:nvGrpSpPr>
      <p:grpSpPr>
        <a:xfrm>
          <a:off x="0" y="0"/>
          <a:ext cx="0" cy="0"/>
          <a:chOff x="0" y="0"/>
          <a:chExt cx="0" cy="0"/>
        </a:xfrm>
      </p:grpSpPr>
      <p:sp>
        <p:nvSpPr>
          <p:cNvPr id="142"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ve Fotoğraf">
    <p:spTree>
      <p:nvGrpSpPr>
        <p:cNvPr id="1" name=""/>
        <p:cNvGrpSpPr/>
        <p:nvPr/>
      </p:nvGrpSpPr>
      <p:grpSpPr>
        <a:xfrm>
          <a:off x="0" y="0"/>
          <a:ext cx="0" cy="0"/>
          <a:chOff x="0" y="0"/>
          <a:chExt cx="0" cy="0"/>
        </a:xfrm>
      </p:grpSpPr>
      <p:sp>
        <p:nvSpPr>
          <p:cNvPr id="21" name="Yukarıdan görüntülenen sıcak hava balonunun tepesinin yakın çekim fotoğrafı"/>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Sunu Başlığı"/>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Sunu Başlığı</a:t>
            </a:r>
          </a:p>
        </p:txBody>
      </p:sp>
      <p:sp>
        <p:nvSpPr>
          <p:cNvPr id="23" name="Yazar ve Tarih"/>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Yazar ve Tarih</a:t>
            </a:r>
          </a:p>
        </p:txBody>
      </p:sp>
      <p:sp>
        <p:nvSpPr>
          <p:cNvPr id="24" name="Gövde Düzeyi Bir…"/>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Sunu Alt Başlığı</a:t>
            </a:r>
          </a:p>
          <a:p>
            <a:pPr lvl="1"/>
            <a:r>
              <a:t/>
            </a:r>
          </a:p>
          <a:p>
            <a:pPr lvl="2"/>
            <a:r>
              <a:t/>
            </a:r>
          </a:p>
          <a:p>
            <a:pPr lvl="3"/>
            <a:r>
              <a:t/>
            </a:r>
          </a:p>
          <a:p>
            <a:pPr lvl="4"/>
            <a:r>
              <a:t/>
            </a:r>
          </a:p>
        </p:txBody>
      </p:sp>
      <p:sp>
        <p:nvSpPr>
          <p:cNvPr id="25" name="Slayt Numarası"/>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ternatif Başlık ve Fotoğraf">
    <p:spTree>
      <p:nvGrpSpPr>
        <p:cNvPr id="1" name=""/>
        <p:cNvGrpSpPr/>
        <p:nvPr/>
      </p:nvGrpSpPr>
      <p:grpSpPr>
        <a:xfrm>
          <a:off x="0" y="0"/>
          <a:ext cx="0" cy="0"/>
          <a:chOff x="0" y="0"/>
          <a:chExt cx="0" cy="0"/>
        </a:xfrm>
      </p:grpSpPr>
      <p:sp>
        <p:nvSpPr>
          <p:cNvPr id="32" name="Alttan görüntülenen sıcak hava balonunun yakın çekim fotoğrafı"/>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ayt Başlığı"/>
          <p:cNvSpPr txBox="1"/>
          <p:nvPr>
            <p:ph type="title" hasCustomPrompt="1"/>
          </p:nvPr>
        </p:nvSpPr>
        <p:spPr>
          <a:xfrm>
            <a:off x="1206500" y="1270000"/>
            <a:ext cx="9779000" cy="5882273"/>
          </a:xfrm>
          <a:prstGeom prst="rect">
            <a:avLst/>
          </a:prstGeom>
        </p:spPr>
        <p:txBody>
          <a:bodyPr anchor="b"/>
          <a:lstStyle/>
          <a:p>
            <a:pPr/>
            <a:r>
              <a:t>Slayt Başlığı</a:t>
            </a:r>
          </a:p>
        </p:txBody>
      </p:sp>
      <p:sp>
        <p:nvSpPr>
          <p:cNvPr id="34" name="Gövde Düzeyi Bir…"/>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Slayt Alt Başlığı</a:t>
            </a:r>
          </a:p>
          <a:p>
            <a:pPr lvl="1"/>
            <a:r>
              <a:t/>
            </a:r>
          </a:p>
          <a:p>
            <a:pPr lvl="2"/>
            <a:r>
              <a:t/>
            </a:r>
          </a:p>
          <a:p>
            <a:pPr lvl="3"/>
            <a:r>
              <a:t/>
            </a:r>
          </a:p>
          <a:p>
            <a:pPr lvl="4"/>
            <a:r>
              <a:t/>
            </a:r>
          </a:p>
        </p:txBody>
      </p:sp>
      <p:sp>
        <p:nvSpPr>
          <p:cNvPr id="35" name="Slayt Numarası"/>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ve Madde İşaretleri">
    <p:spTree>
      <p:nvGrpSpPr>
        <p:cNvPr id="1" name=""/>
        <p:cNvGrpSpPr/>
        <p:nvPr/>
      </p:nvGrpSpPr>
      <p:grpSpPr>
        <a:xfrm>
          <a:off x="0" y="0"/>
          <a:ext cx="0" cy="0"/>
          <a:chOff x="0" y="0"/>
          <a:chExt cx="0" cy="0"/>
        </a:xfrm>
      </p:grpSpPr>
      <p:sp>
        <p:nvSpPr>
          <p:cNvPr id="42" name="Slayt Başlığı"/>
          <p:cNvSpPr txBox="1"/>
          <p:nvPr>
            <p:ph type="title" hasCustomPrompt="1"/>
          </p:nvPr>
        </p:nvSpPr>
        <p:spPr>
          <a:prstGeom prst="rect">
            <a:avLst/>
          </a:prstGeom>
        </p:spPr>
        <p:txBody>
          <a:bodyPr/>
          <a:lstStyle/>
          <a:p>
            <a:pPr/>
            <a:r>
              <a:t>Slayt Başlığı</a:t>
            </a:r>
          </a:p>
        </p:txBody>
      </p:sp>
      <p:sp>
        <p:nvSpPr>
          <p:cNvPr id="43" name="Slayt Alt Başlığı"/>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Slayt Alt Başlığı</a:t>
            </a:r>
          </a:p>
        </p:txBody>
      </p:sp>
      <p:sp>
        <p:nvSpPr>
          <p:cNvPr id="44" name="Gövde Düzeyi Bir…"/>
          <p:cNvSpPr txBox="1"/>
          <p:nvPr>
            <p:ph type="body" idx="1" hasCustomPrompt="1"/>
          </p:nvPr>
        </p:nvSpPr>
        <p:spPr>
          <a:prstGeom prst="rect">
            <a:avLst/>
          </a:prstGeom>
        </p:spPr>
        <p:txBody>
          <a:bodyPr/>
          <a:lstStyle/>
          <a:p>
            <a:pPr/>
            <a:r>
              <a:t>Slayt madde işareti metni</a:t>
            </a:r>
          </a:p>
          <a:p>
            <a:pPr lvl="1"/>
            <a:r>
              <a:t/>
            </a:r>
          </a:p>
          <a:p>
            <a:pPr lvl="2"/>
            <a:r>
              <a:t/>
            </a:r>
          </a:p>
          <a:p>
            <a:pPr lvl="3"/>
            <a:r>
              <a:t/>
            </a:r>
          </a:p>
          <a:p>
            <a:pPr lvl="4"/>
            <a:r>
              <a:t/>
            </a:r>
          </a:p>
        </p:txBody>
      </p:sp>
      <p:sp>
        <p:nvSpPr>
          <p:cNvPr id="45"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dde İşaretleri">
    <p:spTree>
      <p:nvGrpSpPr>
        <p:cNvPr id="1" name=""/>
        <p:cNvGrpSpPr/>
        <p:nvPr/>
      </p:nvGrpSpPr>
      <p:grpSpPr>
        <a:xfrm>
          <a:off x="0" y="0"/>
          <a:ext cx="0" cy="0"/>
          <a:chOff x="0" y="0"/>
          <a:chExt cx="0" cy="0"/>
        </a:xfrm>
      </p:grpSpPr>
      <p:sp>
        <p:nvSpPr>
          <p:cNvPr id="52" name="Gövde Düzeyi Bir…"/>
          <p:cNvSpPr txBox="1"/>
          <p:nvPr>
            <p:ph type="body" idx="1" hasCustomPrompt="1"/>
          </p:nvPr>
        </p:nvSpPr>
        <p:spPr>
          <a:prstGeom prst="rect">
            <a:avLst/>
          </a:prstGeom>
        </p:spPr>
        <p:txBody>
          <a:bodyPr numCol="2" spcCol="1098550"/>
          <a:lstStyle/>
          <a:p>
            <a:pPr/>
            <a:r>
              <a:t>Slayt madde işareti metni</a:t>
            </a:r>
          </a:p>
          <a:p>
            <a:pPr lvl="1"/>
            <a:r>
              <a:t/>
            </a:r>
          </a:p>
          <a:p>
            <a:pPr lvl="2"/>
            <a:r>
              <a:t/>
            </a:r>
          </a:p>
          <a:p>
            <a:pPr lvl="3"/>
            <a:r>
              <a:t/>
            </a:r>
          </a:p>
          <a:p>
            <a:pPr lvl="4"/>
            <a:r>
              <a:t/>
            </a:r>
          </a:p>
        </p:txBody>
      </p:sp>
      <p:sp>
        <p:nvSpPr>
          <p:cNvPr id="53"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Madde İşaretleri ve Fotoğraf">
    <p:spTree>
      <p:nvGrpSpPr>
        <p:cNvPr id="1" name=""/>
        <p:cNvGrpSpPr/>
        <p:nvPr/>
      </p:nvGrpSpPr>
      <p:grpSpPr>
        <a:xfrm>
          <a:off x="0" y="0"/>
          <a:ext cx="0" cy="0"/>
          <a:chOff x="0" y="0"/>
          <a:chExt cx="0" cy="0"/>
        </a:xfrm>
      </p:grpSpPr>
      <p:sp>
        <p:nvSpPr>
          <p:cNvPr id="60" name="Slayt Alt Başlığı"/>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Slayt Alt Başlığı</a:t>
            </a:r>
          </a:p>
        </p:txBody>
      </p:sp>
      <p:sp>
        <p:nvSpPr>
          <p:cNvPr id="61" name="Gövde Düzeyi Bir…"/>
          <p:cNvSpPr txBox="1"/>
          <p:nvPr>
            <p:ph type="body" sz="half" idx="1" hasCustomPrompt="1"/>
          </p:nvPr>
        </p:nvSpPr>
        <p:spPr>
          <a:xfrm>
            <a:off x="1206500" y="4248504"/>
            <a:ext cx="9779000" cy="8256630"/>
          </a:xfrm>
          <a:prstGeom prst="rect">
            <a:avLst/>
          </a:prstGeom>
        </p:spPr>
        <p:txBody>
          <a:bodyPr/>
          <a:lstStyle/>
          <a:p>
            <a:pPr/>
            <a:r>
              <a:t>Slayt madde işareti metni</a:t>
            </a:r>
          </a:p>
          <a:p>
            <a:pPr lvl="1"/>
            <a:r>
              <a:t/>
            </a:r>
          </a:p>
          <a:p>
            <a:pPr lvl="2"/>
            <a:r>
              <a:t/>
            </a:r>
          </a:p>
          <a:p>
            <a:pPr lvl="3"/>
            <a:r>
              <a:t/>
            </a:r>
          </a:p>
          <a:p>
            <a:pPr lvl="4"/>
            <a:r>
              <a:t/>
            </a:r>
          </a:p>
        </p:txBody>
      </p:sp>
      <p:sp>
        <p:nvSpPr>
          <p:cNvPr id="62" name="Mavi gökyüzünde alttan görüntülenen sıcak hava balonları"/>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ayt Başlığı"/>
          <p:cNvSpPr txBox="1"/>
          <p:nvPr>
            <p:ph type="title" hasCustomPrompt="1"/>
          </p:nvPr>
        </p:nvSpPr>
        <p:spPr>
          <a:xfrm>
            <a:off x="1206500" y="952500"/>
            <a:ext cx="9779000" cy="1435100"/>
          </a:xfrm>
          <a:prstGeom prst="rect">
            <a:avLst/>
          </a:prstGeom>
        </p:spPr>
        <p:txBody>
          <a:bodyPr/>
          <a:lstStyle/>
          <a:p>
            <a:pPr/>
            <a:r>
              <a:t>Slayt Başlığı</a:t>
            </a:r>
          </a:p>
        </p:txBody>
      </p:sp>
      <p:sp>
        <p:nvSpPr>
          <p:cNvPr id="64"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ölüm">
    <p:bg>
      <p:bgPr>
        <a:solidFill>
          <a:srgbClr val="003462"/>
        </a:solidFill>
      </p:bgPr>
    </p:bg>
    <p:spTree>
      <p:nvGrpSpPr>
        <p:cNvPr id="1" name=""/>
        <p:cNvGrpSpPr/>
        <p:nvPr/>
      </p:nvGrpSpPr>
      <p:grpSpPr>
        <a:xfrm>
          <a:off x="0" y="0"/>
          <a:ext cx="0" cy="0"/>
          <a:chOff x="0" y="0"/>
          <a:chExt cx="0" cy="0"/>
        </a:xfrm>
      </p:grpSpPr>
      <p:sp>
        <p:nvSpPr>
          <p:cNvPr id="71" name="Bölüm Başlığı"/>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Bölüm Başlığı</a:t>
            </a:r>
          </a:p>
        </p:txBody>
      </p:sp>
      <p:sp>
        <p:nvSpPr>
          <p:cNvPr id="72" name="Slayt Numarası"/>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Yalnızca Başlık">
    <p:spTree>
      <p:nvGrpSpPr>
        <p:cNvPr id="1" name=""/>
        <p:cNvGrpSpPr/>
        <p:nvPr/>
      </p:nvGrpSpPr>
      <p:grpSpPr>
        <a:xfrm>
          <a:off x="0" y="0"/>
          <a:ext cx="0" cy="0"/>
          <a:chOff x="0" y="0"/>
          <a:chExt cx="0" cy="0"/>
        </a:xfrm>
      </p:grpSpPr>
      <p:sp>
        <p:nvSpPr>
          <p:cNvPr id="79" name="Slayt Başlığı"/>
          <p:cNvSpPr txBox="1"/>
          <p:nvPr>
            <p:ph type="title" hasCustomPrompt="1"/>
          </p:nvPr>
        </p:nvSpPr>
        <p:spPr>
          <a:xfrm>
            <a:off x="1206500" y="952500"/>
            <a:ext cx="21971000" cy="1434949"/>
          </a:xfrm>
          <a:prstGeom prst="rect">
            <a:avLst/>
          </a:prstGeom>
        </p:spPr>
        <p:txBody>
          <a:bodyPr/>
          <a:lstStyle/>
          <a:p>
            <a:pPr/>
            <a:r>
              <a:t>Slayt Başlığı</a:t>
            </a:r>
          </a:p>
        </p:txBody>
      </p:sp>
      <p:sp>
        <p:nvSpPr>
          <p:cNvPr id="80" name="Slayt Alt Başlığı"/>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Slayt Alt Başlığı</a:t>
            </a:r>
          </a:p>
        </p:txBody>
      </p:sp>
      <p:sp>
        <p:nvSpPr>
          <p:cNvPr id="8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janda">
    <p:spTree>
      <p:nvGrpSpPr>
        <p:cNvPr id="1" name=""/>
        <p:cNvGrpSpPr/>
        <p:nvPr/>
      </p:nvGrpSpPr>
      <p:grpSpPr>
        <a:xfrm>
          <a:off x="0" y="0"/>
          <a:ext cx="0" cy="0"/>
          <a:chOff x="0" y="0"/>
          <a:chExt cx="0" cy="0"/>
        </a:xfrm>
      </p:grpSpPr>
      <p:sp>
        <p:nvSpPr>
          <p:cNvPr id="88" name="Ajanda Başlığı"/>
          <p:cNvSpPr txBox="1"/>
          <p:nvPr>
            <p:ph type="title" hasCustomPrompt="1"/>
          </p:nvPr>
        </p:nvSpPr>
        <p:spPr>
          <a:xfrm>
            <a:off x="1206500" y="952500"/>
            <a:ext cx="21971000" cy="1435100"/>
          </a:xfrm>
          <a:prstGeom prst="rect">
            <a:avLst/>
          </a:prstGeom>
        </p:spPr>
        <p:txBody>
          <a:bodyPr/>
          <a:lstStyle/>
          <a:p>
            <a:pPr/>
            <a:r>
              <a:t>Ajanda Başlığı</a:t>
            </a:r>
          </a:p>
        </p:txBody>
      </p:sp>
      <p:sp>
        <p:nvSpPr>
          <p:cNvPr id="89" name="Ajanda Alt Başlığı"/>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Ajanda Alt Başlığı</a:t>
            </a:r>
          </a:p>
        </p:txBody>
      </p:sp>
      <p:sp>
        <p:nvSpPr>
          <p:cNvPr id="90" name="Gövde Düzeyi Bir…"/>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Ajanda Konuları</a:t>
            </a:r>
          </a:p>
          <a:p>
            <a:pPr lvl="1"/>
            <a:r>
              <a:t/>
            </a:r>
          </a:p>
          <a:p>
            <a:pPr lvl="2"/>
            <a:r>
              <a:t/>
            </a:r>
          </a:p>
          <a:p>
            <a:pPr lvl="3"/>
            <a:r>
              <a:t/>
            </a:r>
          </a:p>
          <a:p>
            <a:pPr lvl="4"/>
            <a:r>
              <a:t/>
            </a:r>
          </a:p>
        </p:txBody>
      </p:sp>
      <p:sp>
        <p:nvSpPr>
          <p:cNvPr id="9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ayt Başlığı"/>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Slayt Başlığı</a:t>
            </a:r>
          </a:p>
        </p:txBody>
      </p:sp>
      <p:sp>
        <p:nvSpPr>
          <p:cNvPr id="3" name="Gövde Düzeyi Bir…"/>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Slayt madde işareti metni</a:t>
            </a:r>
          </a:p>
          <a:p>
            <a:pPr lvl="1"/>
            <a:r>
              <a:t/>
            </a:r>
          </a:p>
          <a:p>
            <a:pPr lvl="2"/>
            <a:r>
              <a:t/>
            </a:r>
          </a:p>
          <a:p>
            <a:pPr lvl="3"/>
            <a:r>
              <a:t/>
            </a:r>
          </a:p>
          <a:p>
            <a:pPr lvl="4"/>
            <a:r>
              <a:t/>
            </a:r>
          </a:p>
        </p:txBody>
      </p:sp>
      <p:sp>
        <p:nvSpPr>
          <p:cNvPr id="4" name="Slayt Numarası"/>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Otel Rezervasyon İptal Tahmin Modelinin Veri Madenciliği Algoritmaları ile Uygulanması"/>
          <p:cNvSpPr txBox="1"/>
          <p:nvPr>
            <p:ph type="ctrTitle"/>
          </p:nvPr>
        </p:nvSpPr>
        <p:spPr>
          <a:xfrm>
            <a:off x="753893" y="3367046"/>
            <a:ext cx="21971004" cy="4648201"/>
          </a:xfrm>
          <a:prstGeom prst="rect">
            <a:avLst/>
          </a:prstGeom>
        </p:spPr>
        <p:txBody>
          <a:bodyPr/>
          <a:lstStyle/>
          <a:p>
            <a:pPr lvl="7" defTabSz="457200">
              <a:lnSpc>
                <a:spcPct val="100000"/>
              </a:lnSpc>
              <a:defRPr spc="0" sz="6100">
                <a:solidFill>
                  <a:srgbClr val="FFFFFF"/>
                </a:solidFill>
              </a:defRPr>
            </a:pPr>
            <a:r>
              <a:t>Otel Rezervasyon İptal Tahmin Modelinin Veri Madenciliği Algoritmaları ile Uygulanması</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4" name="Ekran Resmi 2023-01-02 23.19.31.png" descr="Ekran Resmi 2023-01-02 23.19.31.png"/>
          <p:cNvPicPr>
            <a:picLocks noChangeAspect="1"/>
          </p:cNvPicPr>
          <p:nvPr/>
        </p:nvPicPr>
        <p:blipFill>
          <a:blip r:embed="rId2">
            <a:extLst/>
          </a:blip>
          <a:stretch>
            <a:fillRect/>
          </a:stretch>
        </p:blipFill>
        <p:spPr>
          <a:xfrm>
            <a:off x="2002284" y="1673472"/>
            <a:ext cx="20379432" cy="1036905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6" name="Ekran Resmi 2023-01-02 23.28.49.png" descr="Ekran Resmi 2023-01-02 23.28.49.png"/>
          <p:cNvPicPr>
            <a:picLocks noChangeAspect="1"/>
          </p:cNvPicPr>
          <p:nvPr/>
        </p:nvPicPr>
        <p:blipFill>
          <a:blip r:embed="rId2">
            <a:extLst/>
          </a:blip>
          <a:stretch>
            <a:fillRect/>
          </a:stretch>
        </p:blipFill>
        <p:spPr>
          <a:xfrm>
            <a:off x="5333607" y="726534"/>
            <a:ext cx="13716786" cy="1226293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Deniz Uzun -190301015"/>
          <p:cNvSpPr txBox="1"/>
          <p:nvPr>
            <p:ph type="body" idx="21"/>
          </p:nvPr>
        </p:nvSpPr>
        <p:spPr>
          <a:xfrm>
            <a:off x="5444496" y="11839048"/>
            <a:ext cx="21971002" cy="636979"/>
          </a:xfrm>
          <a:prstGeom prst="rect">
            <a:avLst/>
          </a:prstGeom>
          <a:extLst>
            <a:ext uri="{C572A759-6A51-4108-AA02-DFA0A04FC94B}">
              <ma14:wrappingTextBoxFlag xmlns:ma14="http://schemas.microsoft.com/office/mac/drawingml/2011/main" val="1"/>
            </a:ext>
          </a:extLst>
        </p:spPr>
        <p:txBody>
          <a:bodyPr/>
          <a:lstStyle/>
          <a:p>
            <a:pPr lvl="8" marL="0" indent="3657600" defTabSz="825500">
              <a:lnSpc>
                <a:spcPct val="100000"/>
              </a:lnSpc>
              <a:spcBef>
                <a:spcPts val="0"/>
              </a:spcBef>
              <a:buSzTx/>
              <a:buNone/>
              <a:defRPr b="1" sz="3600">
                <a:solidFill>
                  <a:srgbClr val="FFFFFF"/>
                </a:solidFill>
              </a:defRPr>
            </a:pPr>
            <a:r>
              <a:t>Deniz Uzun -190301015</a:t>
            </a:r>
          </a:p>
        </p:txBody>
      </p:sp>
      <p:sp>
        <p:nvSpPr>
          <p:cNvPr id="179" name="Teşekkürler"/>
          <p:cNvSpPr txBox="1"/>
          <p:nvPr>
            <p:ph type="ctrTitle"/>
          </p:nvPr>
        </p:nvSpPr>
        <p:spPr>
          <a:xfrm>
            <a:off x="3016909" y="2574991"/>
            <a:ext cx="21971004" cy="4648201"/>
          </a:xfrm>
          <a:prstGeom prst="rect">
            <a:avLst/>
          </a:prstGeom>
        </p:spPr>
        <p:txBody>
          <a:bodyPr/>
          <a:lstStyle/>
          <a:p>
            <a:pPr lvl="8" defTabSz="457200">
              <a:lnSpc>
                <a:spcPct val="100000"/>
              </a:lnSpc>
              <a:defRPr spc="0" sz="13600">
                <a:solidFill>
                  <a:srgbClr val="FFFFFF"/>
                </a:solidFill>
              </a:defRPr>
            </a:pPr>
            <a:r>
              <a:t>Teşekkürler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Problem Nedir?"/>
          <p:cNvSpPr txBox="1"/>
          <p:nvPr>
            <p:ph type="ctrTitle"/>
          </p:nvPr>
        </p:nvSpPr>
        <p:spPr>
          <a:xfrm>
            <a:off x="980195" y="481701"/>
            <a:ext cx="21971004" cy="4648201"/>
          </a:xfrm>
          <a:prstGeom prst="rect">
            <a:avLst/>
          </a:prstGeom>
        </p:spPr>
        <p:txBody>
          <a:bodyPr/>
          <a:lstStyle/>
          <a:p>
            <a:pPr/>
            <a:r>
              <a:t>Problem Nedir?</a:t>
            </a:r>
          </a:p>
        </p:txBody>
      </p:sp>
      <p:sp>
        <p:nvSpPr>
          <p:cNvPr id="154" name="Proje kapsamında karşılaşan problem otelin kapasitesini taleple eşleştirmeye çalışmaktır.  Bu zor durumla başa çıkmaya çalışan otel yöneticileri başka bir problem olarak da boş her odanın gelir kaybına neden olduğu gözlemlenmiştir."/>
          <p:cNvSpPr txBox="1"/>
          <p:nvPr>
            <p:ph type="subTitle" sz="half" idx="1"/>
          </p:nvPr>
        </p:nvSpPr>
        <p:spPr>
          <a:xfrm>
            <a:off x="975041" y="5566152"/>
            <a:ext cx="21254395" cy="3719066"/>
          </a:xfrm>
          <a:prstGeom prst="rect">
            <a:avLst/>
          </a:prstGeom>
        </p:spPr>
        <p:txBody>
          <a:bodyPr/>
          <a:lstStyle>
            <a:lvl1pPr defTabSz="457200">
              <a:defRPr b="0" sz="4700">
                <a:solidFill>
                  <a:srgbClr val="FFFFFF"/>
                </a:solidFill>
              </a:defRPr>
            </a:lvl1pPr>
          </a:lstStyle>
          <a:p>
            <a:pPr/>
            <a:r>
              <a:t>Proje kapsamında karşılaşan problem otelin kapasitesini taleple eşleştirmeye çalışmaktır.  Bu zor durumla başa çıkmaya çalışan otel yöneticileri başka bir problem olarak da boş her odanın gelir kaybına neden olduğu gözlemlenmiştir.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Bildiğimiz üzere oteller rezervasyon sistemlerini kullanır, müşterilerin hizmet alımını garanti altına alma imkanı da otellerin kaynaklarının doğru yönetme olanağı sunar. Ancak hizmet alımına yakın bir sürede yapılacak olan iptaller, yüksek gelir kaybına"/>
          <p:cNvSpPr txBox="1"/>
          <p:nvPr>
            <p:ph type="subTitle" idx="1"/>
          </p:nvPr>
        </p:nvSpPr>
        <p:spPr>
          <a:xfrm>
            <a:off x="1206499" y="3650902"/>
            <a:ext cx="21971001" cy="6414196"/>
          </a:xfrm>
          <a:prstGeom prst="rect">
            <a:avLst/>
          </a:prstGeom>
        </p:spPr>
        <p:txBody>
          <a:bodyPr/>
          <a:lstStyle>
            <a:lvl1pPr defTabSz="402336">
              <a:defRPr b="0" sz="4136">
                <a:solidFill>
                  <a:srgbClr val="FFFFFF"/>
                </a:solidFill>
              </a:defRPr>
            </a:lvl1pPr>
          </a:lstStyle>
          <a:p>
            <a:pPr/>
            <a:r>
              <a:t>Bildiğimiz üzere oteller rezervasyon sistemlerini kullanır, müşterilerin hizmet alımını garanti altına alma imkanı da otellerin kaynaklarının doğru yönetme olanağı sunar. Ancak hizmet alımına yakın bir sürede yapılacak olan iptaller, yüksek gelir kaybına neden olabilmektedir. Ve hizmete yakın zamanda yapılan bu iptaller geliri doğrudan ve olumsuz bir şekilde etkilemektedir. Yapılan bazı araştırmalara göre yapılan iptaller gelir kaybının yaklaşık %20 sini oluşturmaktadır. Bu durumdan kaynaklı olarak organizasyon ve planlama esas olmakla birlikte doğru bir tahmin aracına sahip olmak oldukça önemlidir. Rezervasyonların iptallerinden kaynaklanan gelir kaybının önceden tahmin edilebiliyor olması oldukça önemlidir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Yazar ve Tarih"/>
          <p:cNvSpPr txBox="1"/>
          <p:nvPr>
            <p:ph type="body" idx="21"/>
          </p:nvPr>
        </p:nvSpPr>
        <p:spPr>
          <a:prstGeom prst="rect">
            <a:avLst/>
          </a:prstGeom>
        </p:spPr>
        <p:txBody>
          <a:bodyPr/>
          <a:lstStyle/>
          <a:p>
            <a:pPr/>
          </a:p>
        </p:txBody>
      </p:sp>
      <p:sp>
        <p:nvSpPr>
          <p:cNvPr id="159" name="Bu alanda daha önce yapılan çalışmalar nelerdir?"/>
          <p:cNvSpPr txBox="1"/>
          <p:nvPr>
            <p:ph type="ctrTitle"/>
          </p:nvPr>
        </p:nvSpPr>
        <p:spPr>
          <a:xfrm>
            <a:off x="1206496" y="-169382"/>
            <a:ext cx="21971004" cy="4648201"/>
          </a:xfrm>
          <a:prstGeom prst="rect">
            <a:avLst/>
          </a:prstGeom>
        </p:spPr>
        <p:txBody>
          <a:bodyPr/>
          <a:lstStyle>
            <a:lvl1pPr defTabSz="457200">
              <a:lnSpc>
                <a:spcPct val="100000"/>
              </a:lnSpc>
              <a:defRPr spc="0" sz="9200"/>
            </a:lvl1pPr>
          </a:lstStyle>
          <a:p>
            <a:pPr/>
            <a:r>
              <a:t>Bu alanda daha önce yapılan çalışmalar nelerdir?</a:t>
            </a:r>
          </a:p>
        </p:txBody>
      </p:sp>
      <p:sp>
        <p:nvSpPr>
          <p:cNvPr id="160" name="Çalışmalarında genetik algoritmalarla optimize edilmiş yapay sinir ağlarının yanı sıra makine öğrenimi teknikleri uygulanarak %98'e varan bir iptal oranı elde etmişlerdir.…"/>
          <p:cNvSpPr txBox="1"/>
          <p:nvPr>
            <p:ph type="subTitle" sz="half" idx="1"/>
          </p:nvPr>
        </p:nvSpPr>
        <p:spPr>
          <a:xfrm>
            <a:off x="1206499" y="4865828"/>
            <a:ext cx="21971001" cy="4758842"/>
          </a:xfrm>
          <a:prstGeom prst="rect">
            <a:avLst/>
          </a:prstGeom>
        </p:spPr>
        <p:txBody>
          <a:bodyPr/>
          <a:lstStyle/>
          <a:p>
            <a:pPr defTabSz="379475">
              <a:defRPr b="0" sz="3900">
                <a:solidFill>
                  <a:srgbClr val="FFFFFF"/>
                </a:solidFill>
              </a:defRPr>
            </a:pPr>
            <a:r>
              <a:t>Çalışmalarında genetik algoritmalarla optimize edilmiş yapay sinir ağlarının yanı sıra makine öğrenimi teknikleri uygulanarak %98'e varan bir iptal oranı elde etmişlerdir.</a:t>
            </a:r>
          </a:p>
          <a:p>
            <a:pPr defTabSz="379475">
              <a:defRPr b="0" sz="3900">
                <a:solidFill>
                  <a:srgbClr val="FFFFFF"/>
                </a:solidFill>
              </a:defRPr>
            </a:pPr>
          </a:p>
          <a:p>
            <a:pPr defTabSz="379475">
              <a:defRPr b="0" sz="3900">
                <a:solidFill>
                  <a:srgbClr val="FFFFFF"/>
                </a:solidFill>
              </a:defRPr>
            </a:pPr>
            <a:r>
              <a:t>2017 yılında yapılan bir çalışmada otel rezervasyonlarının iptalinin tahmin edildiği çalışmada</a:t>
            </a:r>
          </a:p>
          <a:p>
            <a:pPr defTabSz="379475">
              <a:defRPr b="0" sz="3900">
                <a:solidFill>
                  <a:srgbClr val="FFFFFF"/>
                </a:solidFill>
              </a:defRPr>
            </a:pPr>
            <a:r>
              <a:t>Güçlendirilmiş Karar Ağacı, Rastgele Ormanı, Yerel Olarak Derin Destek Vektör Makinesi ve Sinir Ağı; Algarve (Portekiz) tatil bölgesinde bulunan dört otelden alınan veri setlerini kullanarak iptal oranlarını tahmin etmek amacıyla dört farklı otel veri seti kullanmışlardır. Çalışmada her otel için ayrı modeller oluşturulmuş ve ortalama olarak %90'ın üzerinde bir doğruluk değeri bulunmuştur.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2010 yılında yapılan başka bir çalışmada veri madenciliği yöntemlerinden karar ağacı tabanlı yöntemler, Naive Bayes tabanlı yöntemler ve destek vektör makinesini kullanarak gelir yönetimi rezervasyonu yapan hizmetler için iptal oranlarını tahmin etmişler"/>
          <p:cNvSpPr txBox="1"/>
          <p:nvPr>
            <p:ph type="subTitle" idx="1"/>
          </p:nvPr>
        </p:nvSpPr>
        <p:spPr>
          <a:xfrm>
            <a:off x="1206499" y="3343432"/>
            <a:ext cx="21971001" cy="7029136"/>
          </a:xfrm>
          <a:prstGeom prst="rect">
            <a:avLst/>
          </a:prstGeom>
        </p:spPr>
        <p:txBody>
          <a:bodyPr/>
          <a:lstStyle>
            <a:lvl1pPr defTabSz="443484">
              <a:defRPr b="0" sz="4559">
                <a:solidFill>
                  <a:srgbClr val="FFFFFF"/>
                </a:solidFill>
              </a:defRPr>
            </a:lvl1pPr>
          </a:lstStyle>
          <a:p>
            <a:pPr/>
            <a:r>
              <a:t>2010 yılında yapılan başka bir çalışmada veri madenciliği yöntemlerinden karar ağacı tabanlı yöntemler, Naive Bayes tabanlı yöntemler ve destek vektör makinesini kullanarak gelir yönetimi rezervasyonu yapan hizmetler için iptal oranlarını tahmin etmişlerdir. Rezervasyonun fiyatı, oda tipi, rezervasyonun yapıldığı kanal veya kullanılan rezervasyon sistemi gibi 14 değişken kullanmışlardır. Otel iptali tahmini için ağaç tabanlı yöntemler ve çekirdek yöntemlerinin en popüler olduğunu belirtmişler, özellikle Destek Vektör Makinesi'nin bu amaçla kullanılan en dikkate değer yöntem olduğunu belirtmişlerdir. Ayrıca rezervasyon hizmet zamanına ne kadar yakınsa, test edilen her teknikte o kadar az hata bulunması sonucuna da varmışlardır.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Bu çalışmada sınıflandırma algoritmalarından Karar Ağacı ve Rastgele Orman Algoritması kullanılarak modeller geliştirilmiştir. Rastgele Orman metodunun doğruluk oranı %86,7 olarak bulunmuştur. Rezervasyon Durumu değişkenini en çok etkileyen 2 nitelik ola"/>
          <p:cNvSpPr txBox="1"/>
          <p:nvPr>
            <p:ph type="subTitle" idx="1"/>
          </p:nvPr>
        </p:nvSpPr>
        <p:spPr>
          <a:xfrm>
            <a:off x="1206499" y="4480699"/>
            <a:ext cx="21971001" cy="7337333"/>
          </a:xfrm>
          <a:prstGeom prst="rect">
            <a:avLst/>
          </a:prstGeom>
        </p:spPr>
        <p:txBody>
          <a:bodyPr/>
          <a:lstStyle>
            <a:lvl1pPr defTabSz="457200">
              <a:defRPr b="0" sz="4700">
                <a:solidFill>
                  <a:srgbClr val="FFFFFF"/>
                </a:solidFill>
              </a:defRPr>
            </a:lvl1pPr>
          </a:lstStyle>
          <a:p>
            <a:pPr/>
            <a:r>
              <a:t>Bu çalışmada sınıflandırma algoritmalarından Karar Ağacı ve Rastgele Orman Algoritması kullanılarak modeller geliştirilmiştir. Rastgele Orman metodunun doğruluk oranı %86,7 olarak bulunmuştur. Rezervasyon Durumu değişkenini en çok etkileyen 2 nitelik olarak depozito tipi ve müşterinin daha önce rezervasyon iptali yapıp yapmadığı sonucu elde edilmiştir.</a:t>
            </a:r>
          </a:p>
        </p:txBody>
      </p:sp>
      <p:sp>
        <p:nvSpPr>
          <p:cNvPr id="165" name="Bu çalışmada neler yapılmış?"/>
          <p:cNvSpPr txBox="1"/>
          <p:nvPr>
            <p:ph type="ctrTitle"/>
          </p:nvPr>
        </p:nvSpPr>
        <p:spPr>
          <a:xfrm>
            <a:off x="923619" y="-253780"/>
            <a:ext cx="21971005" cy="4648201"/>
          </a:xfrm>
          <a:prstGeom prst="rect">
            <a:avLst/>
          </a:prstGeom>
        </p:spPr>
        <p:txBody>
          <a:bodyPr/>
          <a:lstStyle/>
          <a:p>
            <a:pPr/>
            <a:r>
              <a:t>Bu çalışmada neler yapılmış?</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Yapılan bu çalışma otel rezervasyonlarından gelen veriler kullanılmaktadır ve sınıflandırma algoritmalarının yardımıyla rezervasyon iptalleri ve iptal edilmeme durumlarını doğru bir şekilde tahmin edebilen bir model oluşturmaktadır. Bu sınıflandırmada, b"/>
          <p:cNvSpPr txBox="1"/>
          <p:nvPr>
            <p:ph type="subTitle" idx="1"/>
          </p:nvPr>
        </p:nvSpPr>
        <p:spPr>
          <a:xfrm>
            <a:off x="1206499" y="2983156"/>
            <a:ext cx="21971001" cy="7749688"/>
          </a:xfrm>
          <a:prstGeom prst="rect">
            <a:avLst/>
          </a:prstGeom>
        </p:spPr>
        <p:txBody>
          <a:bodyPr/>
          <a:lstStyle/>
          <a:p>
            <a:pPr defTabSz="352043">
              <a:defRPr b="0" sz="3618">
                <a:solidFill>
                  <a:srgbClr val="FFFFFF"/>
                </a:solidFill>
              </a:defRPr>
            </a:pPr>
            <a:r>
              <a:t>Yapılan bu çalışma otel rezervasyonlarından gelen veriler kullanılmaktadır ve sınıflandırma algoritmalarının yardımıyla rezervasyon iptalleri ve iptal edilmeme durumlarını doğru bir şekilde tahmin edebilen bir model oluşturmaktadır. Bu sınıflandırmada, bir otel rezervasyonu Normal veya İptal edildi olarak kategorize etmektedir. Bu çalışma müşterilerin rezervasyonunu rastgele iptal etmediğini varsaymaktadır. Bu çalışmada rezervasyon durumlarını doğru bir şekilde tahmin edebilmek için Karar Ağacı ve Random Forest Algoritmaları kullanılmıştır.</a:t>
            </a:r>
          </a:p>
          <a:p>
            <a:pPr defTabSz="352043">
              <a:defRPr b="0" sz="3618">
                <a:solidFill>
                  <a:srgbClr val="FFFFFF"/>
                </a:solidFill>
              </a:defRPr>
            </a:pPr>
          </a:p>
          <a:p>
            <a:pPr defTabSz="352043">
              <a:defRPr b="0" sz="3618">
                <a:solidFill>
                  <a:srgbClr val="FFFFFF"/>
                </a:solidFill>
              </a:defRPr>
            </a:pPr>
          </a:p>
          <a:p>
            <a:pPr defTabSz="352043">
              <a:defRPr b="0" sz="3618">
                <a:solidFill>
                  <a:srgbClr val="FFFFFF"/>
                </a:solidFill>
              </a:defRPr>
            </a:pPr>
            <a:r>
              <a:t>Bu çalışma kapsamında iptal tahmini için veriler erişilebilir web sitelerinden elde edilmiştir. İlk olarak veriler bir ön işlemden geçer ve bu aşamada veriler kodlanır. Analiz yapmak için veriler CSV formatına gönderilir. Veriler normalize edildikten sonra verilere Karar Ağaçları ve Random Forest algoritmaları uygulanır. Daha sonrasında test verisinde bir accuracy değeri oluşturulur.</a:t>
            </a:r>
          </a:p>
          <a:p>
            <a:pPr defTabSz="352043">
              <a:defRPr b="0" sz="3618">
                <a:solidFill>
                  <a:srgbClr val="FFFFFF"/>
                </a:solidFill>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9" name="Ekran Resmi 2023-01-02 22.58.58.png" descr="Ekran Resmi 2023-01-02 22.58.58.png"/>
          <p:cNvPicPr>
            <a:picLocks noChangeAspect="1"/>
          </p:cNvPicPr>
          <p:nvPr/>
        </p:nvPicPr>
        <p:blipFill>
          <a:blip r:embed="rId2">
            <a:extLst/>
          </a:blip>
          <a:stretch>
            <a:fillRect/>
          </a:stretch>
        </p:blipFill>
        <p:spPr>
          <a:xfrm>
            <a:off x="6940087" y="-1"/>
            <a:ext cx="10503826" cy="137160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Bu çalışmada kullanılan veri kümesi incelendiğinde 28 farklı nitelik içerdiği gözlemlenmektedir."/>
          <p:cNvSpPr txBox="1"/>
          <p:nvPr>
            <p:ph type="subTitle" sz="quarter" idx="1"/>
          </p:nvPr>
        </p:nvSpPr>
        <p:spPr>
          <a:xfrm>
            <a:off x="1206499" y="1326648"/>
            <a:ext cx="21971001" cy="1905001"/>
          </a:xfrm>
          <a:prstGeom prst="rect">
            <a:avLst/>
          </a:prstGeom>
        </p:spPr>
        <p:txBody>
          <a:bodyPr/>
          <a:lstStyle>
            <a:lvl1pPr defTabSz="397763">
              <a:defRPr b="0" sz="4089">
                <a:solidFill>
                  <a:srgbClr val="FFFFFF"/>
                </a:solidFill>
              </a:defRPr>
            </a:lvl1pPr>
          </a:lstStyle>
          <a:p>
            <a:pPr/>
            <a:r>
              <a:t>Bu çalışmada kullanılan veri kümesi incelendiğinde 28 farklı nitelik içerdiği gözlemlenmektedir.</a:t>
            </a:r>
          </a:p>
        </p:txBody>
      </p:sp>
      <p:pic>
        <p:nvPicPr>
          <p:cNvPr id="172" name="Ekran Resmi 2023-01-02 23.00.39.png" descr="Ekran Resmi 2023-01-02 23.00.39.png"/>
          <p:cNvPicPr>
            <a:picLocks noChangeAspect="1"/>
          </p:cNvPicPr>
          <p:nvPr/>
        </p:nvPicPr>
        <p:blipFill>
          <a:blip r:embed="rId2">
            <a:extLst/>
          </a:blip>
          <a:stretch>
            <a:fillRect/>
          </a:stretch>
        </p:blipFill>
        <p:spPr>
          <a:xfrm>
            <a:off x="3562280" y="2620463"/>
            <a:ext cx="16330241" cy="958301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