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63" r:id="rId3"/>
    <p:sldId id="257" r:id="rId4"/>
    <p:sldId id="258" r:id="rId5"/>
    <p:sldId id="259" r:id="rId6"/>
    <p:sldId id="260" r:id="rId7"/>
    <p:sldId id="261" r:id="rId8"/>
    <p:sldId id="262" r:id="rId9"/>
    <p:sldId id="264" r:id="rId10"/>
    <p:sldId id="265" r:id="rId11"/>
    <p:sldId id="266"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84"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1/3/2023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21809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1/3/2023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7061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1/3/2023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49341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1/3/2023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8205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1/3/2023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27087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1/3/2023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8432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1/3/2023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27960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1/3/2023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0277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1/3/2023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38079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1/3/2023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40445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1/3/2023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95431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1/3/2023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34600180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290A48B3-F698-AC17-494A-07E865EA0446}"/>
              </a:ext>
            </a:extLst>
          </p:cNvPr>
          <p:cNvPicPr>
            <a:picLocks noChangeAspect="1"/>
          </p:cNvPicPr>
          <p:nvPr/>
        </p:nvPicPr>
        <p:blipFill rotWithShape="1">
          <a:blip r:embed="rId2">
            <a:alphaModFix amt="70000"/>
          </a:blip>
          <a:srcRect l="5" r="1" b="1"/>
          <a:stretch/>
        </p:blipFill>
        <p:spPr>
          <a:xfrm>
            <a:off x="20" y="10"/>
            <a:ext cx="12188932" cy="6856614"/>
          </a:xfrm>
          <a:prstGeom prst="rect">
            <a:avLst/>
          </a:prstGeom>
        </p:spPr>
      </p:pic>
      <p:sp>
        <p:nvSpPr>
          <p:cNvPr id="2" name="Title 1">
            <a:extLst>
              <a:ext uri="{FF2B5EF4-FFF2-40B4-BE49-F238E27FC236}">
                <a16:creationId xmlns:a16="http://schemas.microsoft.com/office/drawing/2014/main" id="{E78CA4C3-18A0-9C25-3182-6A4E1DA00F10}"/>
              </a:ext>
            </a:extLst>
          </p:cNvPr>
          <p:cNvSpPr>
            <a:spLocks noGrp="1"/>
          </p:cNvSpPr>
          <p:nvPr>
            <p:ph type="ctrTitle"/>
          </p:nvPr>
        </p:nvSpPr>
        <p:spPr>
          <a:xfrm>
            <a:off x="6221935" y="1931281"/>
            <a:ext cx="10190071" cy="3145855"/>
          </a:xfrm>
        </p:spPr>
        <p:txBody>
          <a:bodyPr anchor="b">
            <a:normAutofit/>
          </a:bodyPr>
          <a:lstStyle/>
          <a:p>
            <a:endParaRPr lang="tr-TR" sz="5400" dirty="0">
              <a:solidFill>
                <a:srgbClr val="FFFFFF"/>
              </a:solidFill>
            </a:endParaRPr>
          </a:p>
        </p:txBody>
      </p:sp>
      <p:sp>
        <p:nvSpPr>
          <p:cNvPr id="3" name="Subtitle 2">
            <a:extLst>
              <a:ext uri="{FF2B5EF4-FFF2-40B4-BE49-F238E27FC236}">
                <a16:creationId xmlns:a16="http://schemas.microsoft.com/office/drawing/2014/main" id="{9008EE59-6992-666C-0879-9F1E69C05CB5}"/>
              </a:ext>
            </a:extLst>
          </p:cNvPr>
          <p:cNvSpPr>
            <a:spLocks noGrp="1"/>
          </p:cNvSpPr>
          <p:nvPr>
            <p:ph type="subTitle" idx="1"/>
          </p:nvPr>
        </p:nvSpPr>
        <p:spPr>
          <a:xfrm>
            <a:off x="1218708" y="4069780"/>
            <a:ext cx="9781327" cy="2056617"/>
          </a:xfrm>
        </p:spPr>
        <p:txBody>
          <a:bodyPr anchor="t">
            <a:normAutofit/>
          </a:bodyPr>
          <a:lstStyle/>
          <a:p>
            <a:pPr marL="1223010" marR="1134745" algn="ctr">
              <a:lnSpc>
                <a:spcPct val="107000"/>
              </a:lnSpc>
              <a:spcBef>
                <a:spcPts val="455"/>
              </a:spcBef>
              <a:spcAft>
                <a:spcPts val="800"/>
              </a:spcAft>
            </a:pPr>
            <a:r>
              <a:rPr lang="tr-TR" sz="1800" dirty="0">
                <a:solidFill>
                  <a:srgbClr val="020302"/>
                </a:solidFill>
                <a:effectLst/>
                <a:latin typeface="Trebuchet MS" panose="020B0603020202020204" pitchFamily="34" charset="0"/>
                <a:ea typeface="Trebuchet MS" panose="020B0603020202020204" pitchFamily="34" charset="0"/>
                <a:cs typeface="Trebuchet MS" panose="020B0603020202020204" pitchFamily="34" charset="0"/>
              </a:rPr>
              <a:t>BILGISAYAR</a:t>
            </a:r>
            <a:r>
              <a:rPr lang="tr-TR" sz="1800" spc="120" dirty="0">
                <a:solidFill>
                  <a:srgbClr val="020302"/>
                </a:solidFill>
                <a:effectLst/>
                <a:latin typeface="Trebuchet MS" panose="020B0603020202020204" pitchFamily="34" charset="0"/>
                <a:ea typeface="Trebuchet MS" panose="020B0603020202020204" pitchFamily="34" charset="0"/>
                <a:cs typeface="Trebuchet MS" panose="020B0603020202020204" pitchFamily="34" charset="0"/>
              </a:rPr>
              <a:t> </a:t>
            </a:r>
            <a:r>
              <a:rPr lang="tr-TR" sz="1800" spc="40" dirty="0">
                <a:solidFill>
                  <a:srgbClr val="020302"/>
                </a:solidFill>
                <a:effectLst/>
                <a:latin typeface="Trebuchet MS" panose="020B0603020202020204" pitchFamily="34" charset="0"/>
                <a:ea typeface="Trebuchet MS" panose="020B0603020202020204" pitchFamily="34" charset="0"/>
                <a:cs typeface="Trebuchet MS" panose="020B0603020202020204" pitchFamily="34" charset="0"/>
              </a:rPr>
              <a:t>MÜHENDISLIĞI</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spc="40" dirty="0">
                <a:solidFill>
                  <a:srgbClr val="020302"/>
                </a:solidFill>
                <a:effectLst/>
                <a:latin typeface="Trebuchet MS" panose="020B0603020202020204" pitchFamily="34" charset="0"/>
                <a:ea typeface="Trebuchet MS" panose="020B0603020202020204" pitchFamily="34" charset="0"/>
                <a:cs typeface="Trebuchet MS" panose="020B0603020202020204" pitchFamily="34" charset="0"/>
              </a:rPr>
              <a:t>Makine Öğrenmesi </a:t>
            </a:r>
            <a:endParaRPr lang="en-US" sz="1800" spc="40" dirty="0">
              <a:solidFill>
                <a:srgbClr val="020302"/>
              </a:solidFill>
              <a:effectLst/>
              <a:latin typeface="Trebuchet MS" panose="020B0603020202020204" pitchFamily="34" charset="0"/>
              <a:ea typeface="Trebuchet MS" panose="020B0603020202020204" pitchFamily="34" charset="0"/>
              <a:cs typeface="Trebuchet MS" panose="020B0603020202020204" pitchFamily="34" charset="0"/>
            </a:endParaRPr>
          </a:p>
          <a:p>
            <a:r>
              <a:rPr lang="en-US" sz="1800" spc="40" dirty="0" err="1">
                <a:solidFill>
                  <a:srgbClr val="020302"/>
                </a:solidFill>
                <a:latin typeface="Trebuchet MS" panose="020B0603020202020204" pitchFamily="34" charset="0"/>
              </a:rPr>
              <a:t>Rapor</a:t>
            </a:r>
            <a:r>
              <a:rPr lang="en-US" sz="1800" spc="40" dirty="0">
                <a:solidFill>
                  <a:srgbClr val="020302"/>
                </a:solidFill>
                <a:latin typeface="Trebuchet MS" panose="020B0603020202020204" pitchFamily="34" charset="0"/>
              </a:rPr>
              <a:t> </a:t>
            </a:r>
            <a:r>
              <a:rPr lang="en-US" sz="1800" spc="40" dirty="0" err="1">
                <a:solidFill>
                  <a:srgbClr val="020302"/>
                </a:solidFill>
                <a:latin typeface="Trebuchet MS" panose="020B0603020202020204" pitchFamily="34" charset="0"/>
              </a:rPr>
              <a:t>Sunumu</a:t>
            </a:r>
            <a:endParaRPr lang="en-US" sz="1800" spc="40" dirty="0">
              <a:solidFill>
                <a:srgbClr val="020302"/>
              </a:solidFill>
              <a:latin typeface="Trebuchet MS" panose="020B0603020202020204" pitchFamily="34" charset="0"/>
            </a:endParaRPr>
          </a:p>
          <a:p>
            <a:r>
              <a:rPr lang="en-US" sz="1800" spc="40">
                <a:solidFill>
                  <a:srgbClr val="020302"/>
                </a:solidFill>
                <a:latin typeface="Trebuchet MS" panose="020B0603020202020204" pitchFamily="34" charset="0"/>
              </a:rPr>
              <a:t>Alp Yılmaz 190301017</a:t>
            </a:r>
            <a:endParaRPr lang="tr-TR" sz="2200" dirty="0">
              <a:solidFill>
                <a:srgbClr val="FFFFFF"/>
              </a:solidFill>
            </a:endParaRPr>
          </a:p>
        </p:txBody>
      </p:sp>
      <p:grpSp>
        <p:nvGrpSpPr>
          <p:cNvPr id="15"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4" name="Group 2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Rectangle 2">
            <a:extLst>
              <a:ext uri="{FF2B5EF4-FFF2-40B4-BE49-F238E27FC236}">
                <a16:creationId xmlns:a16="http://schemas.microsoft.com/office/drawing/2014/main" id="{151042B1-32C0-2304-D8EC-E55991E54B16}"/>
              </a:ext>
            </a:extLst>
          </p:cNvPr>
          <p:cNvSpPr>
            <a:spLocks noChangeArrowheads="1"/>
          </p:cNvSpPr>
          <p:nvPr/>
        </p:nvSpPr>
        <p:spPr bwMode="auto">
          <a:xfrm>
            <a:off x="5225660" y="11863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 name="Object 5">
            <a:extLst>
              <a:ext uri="{FF2B5EF4-FFF2-40B4-BE49-F238E27FC236}">
                <a16:creationId xmlns:a16="http://schemas.microsoft.com/office/drawing/2014/main" id="{87B6FAB9-2B31-552F-6BB4-835ABE475001}"/>
              </a:ext>
            </a:extLst>
          </p:cNvPr>
          <p:cNvGraphicFramePr>
            <a:graphicFrameLocks/>
          </p:cNvGraphicFramePr>
          <p:nvPr>
            <p:extLst>
              <p:ext uri="{D42A27DB-BD31-4B8C-83A1-F6EECF244321}">
                <p14:modId xmlns:p14="http://schemas.microsoft.com/office/powerpoint/2010/main" val="2092151997"/>
              </p:ext>
            </p:extLst>
          </p:nvPr>
        </p:nvGraphicFramePr>
        <p:xfrm>
          <a:off x="5225660" y="1186372"/>
          <a:ext cx="1371600" cy="1371600"/>
        </p:xfrm>
        <a:graphic>
          <a:graphicData uri="http://schemas.openxmlformats.org/presentationml/2006/ole">
            <mc:AlternateContent xmlns:mc="http://schemas.openxmlformats.org/markup-compatibility/2006">
              <mc:Choice xmlns:v="urn:schemas-microsoft-com:vml" Requires="v">
                <p:oleObj name="Picture" r:id="rId3" imgW="0" imgH="0" progId="StaticMetafile">
                  <p:embed/>
                </p:oleObj>
              </mc:Choice>
              <mc:Fallback>
                <p:oleObj name="Picture" r:id="rId3" imgW="0" imgH="0" progId="StaticMetafile">
                  <p:embed/>
                  <p:pic>
                    <p:nvPicPr>
                      <p:cNvPr id="0" name="rectole000000000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5660" y="1186372"/>
                        <a:ext cx="1371600" cy="1371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98660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33B8-5DA7-5A91-F54A-85DDBFE43C1E}"/>
              </a:ext>
            </a:extLst>
          </p:cNvPr>
          <p:cNvSpPr>
            <a:spLocks noGrp="1"/>
          </p:cNvSpPr>
          <p:nvPr>
            <p:ph type="title"/>
          </p:nvPr>
        </p:nvSpPr>
        <p:spPr/>
        <p:txBody>
          <a:bodyPr/>
          <a:lstStyle/>
          <a:p>
            <a:r>
              <a:rPr lang="en-US" dirty="0" err="1"/>
              <a:t>Karşılaştıırlmalı</a:t>
            </a:r>
            <a:r>
              <a:rPr lang="en-US" dirty="0"/>
              <a:t> </a:t>
            </a:r>
            <a:r>
              <a:rPr lang="en-US" dirty="0" err="1"/>
              <a:t>Performans</a:t>
            </a:r>
            <a:r>
              <a:rPr lang="en-US" dirty="0"/>
              <a:t> </a:t>
            </a:r>
            <a:r>
              <a:rPr lang="en-US" dirty="0" err="1"/>
              <a:t>Tablosu</a:t>
            </a:r>
            <a:endParaRPr lang="tr-TR" dirty="0"/>
          </a:p>
        </p:txBody>
      </p:sp>
      <p:pic>
        <p:nvPicPr>
          <p:cNvPr id="5" name="Content Placeholder 4">
            <a:extLst>
              <a:ext uri="{FF2B5EF4-FFF2-40B4-BE49-F238E27FC236}">
                <a16:creationId xmlns:a16="http://schemas.microsoft.com/office/drawing/2014/main" id="{0A4C0C8A-7982-0E02-D98B-98F16AF8ACCA}"/>
              </a:ext>
            </a:extLst>
          </p:cNvPr>
          <p:cNvPicPr>
            <a:picLocks noGrp="1" noChangeAspect="1"/>
          </p:cNvPicPr>
          <p:nvPr>
            <p:ph idx="1"/>
          </p:nvPr>
        </p:nvPicPr>
        <p:blipFill>
          <a:blip r:embed="rId2"/>
          <a:stretch>
            <a:fillRect/>
          </a:stretch>
        </p:blipFill>
        <p:spPr>
          <a:xfrm>
            <a:off x="2819171" y="2305769"/>
            <a:ext cx="5229454" cy="2028106"/>
          </a:xfrm>
        </p:spPr>
      </p:pic>
    </p:spTree>
    <p:extLst>
      <p:ext uri="{BB962C8B-B14F-4D97-AF65-F5344CB8AC3E}">
        <p14:creationId xmlns:p14="http://schemas.microsoft.com/office/powerpoint/2010/main" val="3302335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C576B-0859-BD3D-43B5-6E33B5DC6087}"/>
              </a:ext>
            </a:extLst>
          </p:cNvPr>
          <p:cNvSpPr>
            <a:spLocks noGrp="1"/>
          </p:cNvSpPr>
          <p:nvPr>
            <p:ph type="title"/>
          </p:nvPr>
        </p:nvSpPr>
        <p:spPr/>
        <p:txBody>
          <a:bodyPr/>
          <a:lstStyle/>
          <a:p>
            <a:r>
              <a:rPr lang="tr-TR" sz="1800" b="1" dirty="0">
                <a:effectLst/>
                <a:latin typeface="Calibri" panose="020F0502020204030204" pitchFamily="34" charset="0"/>
                <a:ea typeface="Calibri" panose="020F0502020204030204" pitchFamily="34" charset="0"/>
                <a:cs typeface="Times New Roman" panose="02020603050405020304" pitchFamily="18" charset="0"/>
              </a:rPr>
              <a:t>Sonuç:</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Content Placeholder 2">
            <a:extLst>
              <a:ext uri="{FF2B5EF4-FFF2-40B4-BE49-F238E27FC236}">
                <a16:creationId xmlns:a16="http://schemas.microsoft.com/office/drawing/2014/main" id="{0CC7AECE-134F-6E84-7805-78E207E3CBC4}"/>
              </a:ext>
            </a:extLst>
          </p:cNvPr>
          <p:cNvSpPr>
            <a:spLocks noGrp="1"/>
          </p:cNvSpPr>
          <p:nvPr>
            <p:ph idx="1"/>
          </p:nvPr>
        </p:nvSpPr>
        <p:spPr/>
        <p:txBody>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Rezervasyon iptali üzerinde rezervasyonun toplam tutarının en yüksek öneme sahip olduğu görülmektedir . Performans sonuçları incelendiğinde rezervasyon 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ptallerinin</a:t>
            </a:r>
            <a:r>
              <a:rPr lang="tr-TR" sz="1800" dirty="0">
                <a:effectLst/>
                <a:latin typeface="Calibri" panose="020F0502020204030204" pitchFamily="34" charset="0"/>
                <a:ea typeface="Calibri" panose="020F0502020204030204" pitchFamily="34" charset="0"/>
                <a:cs typeface="Times New Roman" panose="02020603050405020304" pitchFamily="18" charset="0"/>
              </a:rPr>
              <a:t> ortalama %70 doğruluk oranı ile tahmin edildiği görülmektedir.</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Karar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agaci</a:t>
            </a:r>
            <a:r>
              <a:rPr lang="tr-TR" sz="1800" dirty="0">
                <a:effectLst/>
                <a:latin typeface="Calibri" panose="020F0502020204030204" pitchFamily="34" charset="0"/>
                <a:ea typeface="Calibri" panose="020F0502020204030204" pitchFamily="34" charset="0"/>
                <a:cs typeface="Times New Roman" panose="02020603050405020304" pitchFamily="18" charset="0"/>
              </a:rPr>
              <a:t> algoritması ile oluşturulan modelin en iyi doğruluğu (%73) verdiği görülmektedir.</a:t>
            </a:r>
          </a:p>
          <a:p>
            <a:endParaRPr lang="tr-TR" dirty="0"/>
          </a:p>
        </p:txBody>
      </p:sp>
    </p:spTree>
    <p:extLst>
      <p:ext uri="{BB962C8B-B14F-4D97-AF65-F5344CB8AC3E}">
        <p14:creationId xmlns:p14="http://schemas.microsoft.com/office/powerpoint/2010/main" val="4174052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835B-6CA4-E958-536D-342EFBE229F8}"/>
              </a:ext>
            </a:extLst>
          </p:cNvPr>
          <p:cNvSpPr>
            <a:spLocks noGrp="1"/>
          </p:cNvSpPr>
          <p:nvPr>
            <p:ph type="title"/>
          </p:nvPr>
        </p:nvSpPr>
        <p:spPr/>
        <p:txBody>
          <a:bodyPr/>
          <a:lstStyle/>
          <a:p>
            <a:r>
              <a:rPr lang="en-US" dirty="0" err="1"/>
              <a:t>Makalenin</a:t>
            </a:r>
            <a:r>
              <a:rPr lang="en-US" dirty="0"/>
              <a:t> </a:t>
            </a:r>
            <a:r>
              <a:rPr lang="en-US" dirty="0" err="1"/>
              <a:t>Özeti</a:t>
            </a:r>
            <a:r>
              <a:rPr lang="en-US" dirty="0"/>
              <a:t>:</a:t>
            </a:r>
            <a:endParaRPr lang="tr-TR" dirty="0"/>
          </a:p>
        </p:txBody>
      </p:sp>
      <p:sp>
        <p:nvSpPr>
          <p:cNvPr id="3" name="Content Placeholder 2">
            <a:extLst>
              <a:ext uri="{FF2B5EF4-FFF2-40B4-BE49-F238E27FC236}">
                <a16:creationId xmlns:a16="http://schemas.microsoft.com/office/drawing/2014/main" id="{EB74E052-2924-D1A1-9704-457B066B4208}"/>
              </a:ext>
            </a:extLst>
          </p:cNvPr>
          <p:cNvSpPr>
            <a:spLocks noGrp="1"/>
          </p:cNvSpPr>
          <p:nvPr>
            <p:ph idx="1"/>
          </p:nvPr>
        </p:nvSpPr>
        <p:spPr/>
        <p:txBody>
          <a:bodyPr/>
          <a:lstStyle/>
          <a:p>
            <a:pPr algn="l"/>
            <a:endParaRPr lang="tr-TR" sz="1800" b="0" i="0" u="none" strike="noStrike" baseline="0" dirty="0">
              <a:solidFill>
                <a:srgbClr val="000000"/>
              </a:solidFill>
              <a:latin typeface="Cambria" panose="02040503050406030204" pitchFamily="18" charset="0"/>
            </a:endParaRPr>
          </a:p>
          <a:p>
            <a:r>
              <a:rPr lang="tr-TR" sz="1800" b="0" i="0" u="none" strike="noStrike" baseline="0" dirty="0">
                <a:solidFill>
                  <a:srgbClr val="000000"/>
                </a:solidFill>
                <a:latin typeface="Cambria" panose="02040503050406030204" pitchFamily="18" charset="0"/>
              </a:rPr>
              <a:t> Konaklama hizmeti veren otellerin maksimum kâr elde edebilmesi için doluluk oranlarının yüksek olması gerekmektedir. Bu sebeple oteller rezervasyon sistemleri aracılığıyla sınırlı sayıdaki odalarını doğru zamanda, doğru müşteriye tahsis etmelidir. Ancak rezervasyonlar çeşitli nedenlerle müşteri tarafından iptal edilebilmektedir. Oteller açısından iptal edilen rezervasyonlar doğru politikalar izlenmezse gelir kaybına neden olabilmektedir. Bu sebeple iptallerin önceden tahmin edilmesi büyük önem taşımaktadır. </a:t>
            </a:r>
          </a:p>
          <a:p>
            <a:r>
              <a:rPr lang="tr-TR" sz="1800" b="0" i="0" u="none" strike="noStrike" baseline="0" dirty="0">
                <a:solidFill>
                  <a:srgbClr val="000000"/>
                </a:solidFill>
                <a:latin typeface="Cambria" panose="02040503050406030204" pitchFamily="18" charset="0"/>
              </a:rPr>
              <a:t>Bu çalışmada, makine öğrenmesi teknikleriyle beş farklı otele ait toplam 38.826 kayıttan oluşan otel rezervasyon verisi kullanılarak otellerin gelecekteki rezervasyonlarının iptal durumları tahmin edilmeye çalışılmıştır. Çalışmada sınıflandırma algoritmalarından Rastgele Orman Algoritması, Destek Vektör Makineleri, k-En Yakın Komşu Algoritması ve C4.5 Karar Ağacı Algoritması kullanılarak dört farklı model oluşturulmuş ve modellerin performans karşılaştırmaları yapılmıştır. En iyi sonuç %73 doğruluk oranı ile C4.5 Karar Ağacı Algoritmasından elde edilmiştir. 	</a:t>
            </a:r>
          </a:p>
          <a:p>
            <a:endParaRPr lang="tr-TR" dirty="0"/>
          </a:p>
        </p:txBody>
      </p:sp>
    </p:spTree>
    <p:extLst>
      <p:ext uri="{BB962C8B-B14F-4D97-AF65-F5344CB8AC3E}">
        <p14:creationId xmlns:p14="http://schemas.microsoft.com/office/powerpoint/2010/main" val="89767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E6D62-86B9-AA74-3E58-43BFFBE861F0}"/>
              </a:ext>
            </a:extLst>
          </p:cNvPr>
          <p:cNvSpPr>
            <a:spLocks noGrp="1"/>
          </p:cNvSpPr>
          <p:nvPr>
            <p:ph type="title"/>
          </p:nvPr>
        </p:nvSpPr>
        <p:spPr/>
        <p:txBody>
          <a:bodyPr/>
          <a:lstStyle/>
          <a:p>
            <a:r>
              <a:rPr lang="tr-TR" sz="1800" b="1" dirty="0">
                <a:effectLst/>
                <a:latin typeface="Calibri" panose="020F0502020204030204" pitchFamily="34" charset="0"/>
                <a:ea typeface="Calibri" panose="020F0502020204030204" pitchFamily="34" charset="0"/>
                <a:cs typeface="Times New Roman" panose="02020603050405020304" pitchFamily="18" charset="0"/>
              </a:rPr>
              <a:t>Makalenin Problemi Ve Ne İçin Yazıldığı:</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Content Placeholder 2">
            <a:extLst>
              <a:ext uri="{FF2B5EF4-FFF2-40B4-BE49-F238E27FC236}">
                <a16:creationId xmlns:a16="http://schemas.microsoft.com/office/drawing/2014/main" id="{C41139E1-D9B8-C3C9-C54B-55FAFE12E04D}"/>
              </a:ext>
            </a:extLst>
          </p:cNvPr>
          <p:cNvSpPr>
            <a:spLocks noGrp="1"/>
          </p:cNvSpPr>
          <p:nvPr>
            <p:ph idx="1"/>
          </p:nvPr>
        </p:nvSpPr>
        <p:spPr/>
        <p:txBody>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Bu çalışmada beş otele ait rezervasyon verisi kullanılarak, gelecekteki rezervasyon iptallerini tahmin edecek bir model geliştirilmesi amaçlanmıştır.</a:t>
            </a:r>
          </a:p>
          <a:p>
            <a:r>
              <a:rPr lang="tr-TR" sz="1800" dirty="0">
                <a:solidFill>
                  <a:srgbClr val="000000"/>
                </a:solidFill>
                <a:effectLst/>
                <a:latin typeface="Cambria" panose="02040503050406030204" pitchFamily="18" charset="0"/>
                <a:ea typeface="Calibri" panose="020F0502020204030204" pitchFamily="34" charset="0"/>
                <a:cs typeface="Cambria" panose="02040503050406030204" pitchFamily="18" charset="0"/>
              </a:rPr>
              <a:t>Konaklama hizmeti veren otellerin maksimum kâr elde edebilmesi için doluluk oranlarının yüksek olması gerekmektedir. Bu sebeple oteller rezervasyon sistemleri aracılığıyla sınırlı sayıdaki odalarını doğru zamanda, doğru müşteriye tahsis etmelidir. Ancak rezervasyonlar çeşitli nedenlerle müşteri tarafından iptal edilebilmektedir. Oteller açısından iptal edilen rezervasyonlar doğru politikalar izlenmezse gelir kaybına neden olabilmektedir. Bu sebeple iptallerin önceden tahmin edilmesi büyük önem taşımaktadır.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Bu çalışmada, makine öğrenmesi teknikleriyle beş farklı otele ait toplam 38.826 kayıttan oluşan otel rezervasyon verisi kullanılarak otellerin gelecekteki rezervasyonlarının iptal durumları tahmin edilmeye çalışılmıştır. </a:t>
            </a:r>
          </a:p>
          <a:p>
            <a:endParaRPr lang="tr-TR" dirty="0"/>
          </a:p>
        </p:txBody>
      </p:sp>
    </p:spTree>
    <p:extLst>
      <p:ext uri="{BB962C8B-B14F-4D97-AF65-F5344CB8AC3E}">
        <p14:creationId xmlns:p14="http://schemas.microsoft.com/office/powerpoint/2010/main" val="3457043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DF45-FDA0-41B9-948F-4680E35A63B3}"/>
              </a:ext>
            </a:extLst>
          </p:cNvPr>
          <p:cNvSpPr>
            <a:spLocks noGrp="1"/>
          </p:cNvSpPr>
          <p:nvPr>
            <p:ph type="title"/>
          </p:nvPr>
        </p:nvSpPr>
        <p:spPr/>
        <p:txBody>
          <a:bodyPr/>
          <a:lstStyle/>
          <a:p>
            <a:r>
              <a:rPr lang="tr-TR" sz="1800" b="1" dirty="0">
                <a:effectLst/>
                <a:latin typeface="Calibri" panose="020F0502020204030204" pitchFamily="34" charset="0"/>
                <a:ea typeface="Calibri" panose="020F0502020204030204" pitchFamily="34" charset="0"/>
                <a:cs typeface="Times New Roman" panose="02020603050405020304" pitchFamily="18" charset="0"/>
              </a:rPr>
              <a:t>Çözülmek İstenen Problem:</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Content Placeholder 2">
            <a:extLst>
              <a:ext uri="{FF2B5EF4-FFF2-40B4-BE49-F238E27FC236}">
                <a16:creationId xmlns:a16="http://schemas.microsoft.com/office/drawing/2014/main" id="{175BCDDE-2416-B20B-48B9-B1E7C37959E8}"/>
              </a:ext>
            </a:extLst>
          </p:cNvPr>
          <p:cNvSpPr>
            <a:spLocks noGrp="1"/>
          </p:cNvSpPr>
          <p:nvPr>
            <p:ph idx="1"/>
          </p:nvPr>
        </p:nvSpPr>
        <p:spPr/>
        <p:txBody>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Oteller rezervasyonların iptali halinde büyük gelir kayıpları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yaşayabilirler,burda</a:t>
            </a:r>
            <a:r>
              <a:rPr lang="tr-TR" sz="1800" dirty="0">
                <a:effectLst/>
                <a:latin typeface="Calibri" panose="020F0502020204030204" pitchFamily="34" charset="0"/>
                <a:ea typeface="Calibri" panose="020F0502020204030204" pitchFamily="34" charset="0"/>
                <a:cs typeface="Times New Roman" panose="02020603050405020304" pitchFamily="18" charset="0"/>
              </a:rPr>
              <a:t> çözülmek istenen problem rezervasyon iptali işlemlerini önceden tahmin ederek ona göre hareket edilmesini sağlamaktır.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dirty="0" err="1">
                <a:effectLst/>
                <a:latin typeface="Calibri" panose="020F0502020204030204" pitchFamily="34" charset="0"/>
                <a:ea typeface="Calibri" panose="020F0502020204030204" pitchFamily="34" charset="0"/>
                <a:cs typeface="Times New Roman" panose="02020603050405020304" pitchFamily="18" charset="0"/>
              </a:rPr>
              <a:t>Pölt</a:t>
            </a:r>
            <a:r>
              <a:rPr lang="tr-TR" sz="1800" dirty="0">
                <a:effectLst/>
                <a:latin typeface="Calibri" panose="020F0502020204030204" pitchFamily="34" charset="0"/>
                <a:ea typeface="Calibri" panose="020F0502020204030204" pitchFamily="34" charset="0"/>
                <a:cs typeface="Times New Roman" panose="02020603050405020304" pitchFamily="18" charset="0"/>
              </a:rPr>
              <a:t> (1998)’e göre tahmin hatalarında sağlanacak %20’lik bir azalma, işletme gelirlerinde %1’lik bir artış sağlamaktadır.</a:t>
            </a:r>
          </a:p>
          <a:p>
            <a:r>
              <a:rPr lang="tr-TR" sz="1800" i="0" u="none" strike="noStrike" baseline="0" dirty="0">
                <a:solidFill>
                  <a:srgbClr val="000000"/>
                </a:solidFill>
                <a:latin typeface="Cambria" panose="02040503050406030204" pitchFamily="18" charset="0"/>
              </a:rPr>
              <a:t>Antonio vd. (2017) tarafından otel rezervasyonlarının iptalinin tahmin edildiği çalışmada dört farklı otel verisi kullanılmıştır [9]. Çalışmada her bir otel için ayrı modeller geliştirilmiş ve ortalama %90’ın üzerinde doğruluk değeri elde edilmiştir.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57215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E23D-8457-1F47-3D58-322331AF9345}"/>
              </a:ext>
            </a:extLst>
          </p:cNvPr>
          <p:cNvSpPr>
            <a:spLocks noGrp="1"/>
          </p:cNvSpPr>
          <p:nvPr>
            <p:ph type="title"/>
          </p:nvPr>
        </p:nvSpPr>
        <p:spPr/>
        <p:txBody>
          <a:bodyPr/>
          <a:lstStyle/>
          <a:p>
            <a:r>
              <a:rPr lang="tr-TR" sz="1800" b="1" dirty="0">
                <a:solidFill>
                  <a:srgbClr val="000000"/>
                </a:solidFill>
                <a:effectLst/>
                <a:latin typeface="Cambria" panose="02040503050406030204" pitchFamily="18" charset="0"/>
                <a:ea typeface="Calibri" panose="020F0502020204030204" pitchFamily="34" charset="0"/>
                <a:cs typeface="Cambria" panose="02040503050406030204" pitchFamily="18" charset="0"/>
              </a:rPr>
              <a:t>Çalışmada kullanılan yöntemler:</a:t>
            </a:r>
            <a:br>
              <a:rPr lang="tr-TR" sz="1800" dirty="0">
                <a:solidFill>
                  <a:srgbClr val="000000"/>
                </a:solidFill>
                <a:effectLst/>
                <a:latin typeface="Cambria" panose="02040503050406030204" pitchFamily="18" charset="0"/>
                <a:ea typeface="Calibri" panose="020F0502020204030204" pitchFamily="34" charset="0"/>
                <a:cs typeface="Cambria" panose="02040503050406030204" pitchFamily="18" charset="0"/>
              </a:rPr>
            </a:br>
            <a:endParaRPr lang="tr-TR" dirty="0"/>
          </a:p>
        </p:txBody>
      </p:sp>
      <p:sp>
        <p:nvSpPr>
          <p:cNvPr id="3" name="Content Placeholder 2">
            <a:extLst>
              <a:ext uri="{FF2B5EF4-FFF2-40B4-BE49-F238E27FC236}">
                <a16:creationId xmlns:a16="http://schemas.microsoft.com/office/drawing/2014/main" id="{E37EAC39-D5CD-70B5-81C6-61FDA60FA0FE}"/>
              </a:ext>
            </a:extLst>
          </p:cNvPr>
          <p:cNvSpPr>
            <a:spLocks noGrp="1"/>
          </p:cNvSpPr>
          <p:nvPr>
            <p:ph idx="1"/>
          </p:nvPr>
        </p:nvSpPr>
        <p:spPr/>
        <p:txBody>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Veri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Önişleme,hedef</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niteleğin</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oluşturulması,verinin</a:t>
            </a:r>
            <a:r>
              <a:rPr lang="tr-TR" sz="1800" dirty="0">
                <a:effectLst/>
                <a:latin typeface="Calibri" panose="020F0502020204030204" pitchFamily="34" charset="0"/>
                <a:ea typeface="Calibri" panose="020F0502020204030204" pitchFamily="34" charset="0"/>
                <a:cs typeface="Times New Roman" panose="02020603050405020304" pitchFamily="18" charset="0"/>
              </a:rPr>
              <a:t> temizlenmesi ve tekdüze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edilmesi,veri</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ayrıklaştırma,eksik</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verinin tamamlanması,</a:t>
            </a:r>
            <a:r>
              <a:rPr lang="tr-TR" sz="1800" b="1" i="1"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Aykırı değerlerin ve tekrarlı verinin temizlenmesi, Veri setinin dengeli hale getirilmesi, Nitelik seçimi, Model kurma, Performans değerlendirme yönteminin belirlenmesi, Performans değerlendirme ölçütlerinin belirlenmesi  aşamalarından oluşmaktadır.</a:t>
            </a:r>
          </a:p>
          <a:p>
            <a:r>
              <a:rPr lang="en-US" dirty="0" err="1"/>
              <a:t>Rastgele</a:t>
            </a:r>
            <a:r>
              <a:rPr lang="en-US" dirty="0"/>
              <a:t> Orman </a:t>
            </a:r>
            <a:r>
              <a:rPr lang="en-US" dirty="0" err="1"/>
              <a:t>Algoritmasi</a:t>
            </a:r>
            <a:r>
              <a:rPr lang="en-US" dirty="0"/>
              <a:t>:</a:t>
            </a:r>
            <a:r>
              <a:rPr lang="tr-TR" sz="1800" b="0" i="0" u="none" strike="noStrike" baseline="0" dirty="0">
                <a:solidFill>
                  <a:srgbClr val="000000"/>
                </a:solidFill>
                <a:latin typeface="Cambria" panose="02040503050406030204" pitchFamily="18" charset="0"/>
              </a:rPr>
              <a:t>Burada amaç tek bir karar ağacıyla sonuca ulaşmak yerine birden fazla karar ağacı türeterek daha güçlü sonuçlar elde etmektir. </a:t>
            </a:r>
            <a:endParaRPr lang="en-US" sz="1800" b="0" i="0" u="none" strike="noStrike" baseline="0" dirty="0">
              <a:solidFill>
                <a:srgbClr val="000000"/>
              </a:solidFill>
              <a:latin typeface="Cambria" panose="02040503050406030204" pitchFamily="18" charset="0"/>
            </a:endParaRPr>
          </a:p>
          <a:p>
            <a:r>
              <a:rPr lang="tr-TR" sz="1800" b="1" i="1" u="none" strike="noStrike" baseline="0" dirty="0">
                <a:solidFill>
                  <a:srgbClr val="000000"/>
                </a:solidFill>
                <a:latin typeface="Cambria" panose="02040503050406030204" pitchFamily="18" charset="0"/>
              </a:rPr>
              <a:t>k-En yakın komşu algoritması </a:t>
            </a:r>
            <a:r>
              <a:rPr lang="en-US" sz="1800" dirty="0">
                <a:solidFill>
                  <a:srgbClr val="000000"/>
                </a:solidFill>
                <a:latin typeface="Cambria" panose="02040503050406030204" pitchFamily="18" charset="0"/>
              </a:rPr>
              <a:t>:</a:t>
            </a:r>
            <a:r>
              <a:rPr lang="tr-TR" sz="1800" b="0" i="0" u="none" strike="noStrike" baseline="0" dirty="0">
                <a:solidFill>
                  <a:srgbClr val="000000"/>
                </a:solidFill>
                <a:latin typeface="Cambria" panose="02040503050406030204" pitchFamily="18" charset="0"/>
              </a:rPr>
              <a:t>Veri setindeki nesneler en yakın komşusunun sınıf sayısının çokluğuna göre sınıflandırılır. Sınıflandırma için birden fazla komşu hesaba katıldığında </a:t>
            </a:r>
            <a:r>
              <a:rPr lang="tr-TR" sz="1800" b="0" i="0" u="none" strike="noStrike" baseline="0" dirty="0" err="1">
                <a:solidFill>
                  <a:srgbClr val="000000"/>
                </a:solidFill>
                <a:latin typeface="Cambria" panose="02040503050406030204" pitchFamily="18" charset="0"/>
              </a:rPr>
              <a:t>kNN</a:t>
            </a:r>
            <a:r>
              <a:rPr lang="tr-TR" sz="1800" b="0" i="0" u="none" strike="noStrike" baseline="0" dirty="0">
                <a:solidFill>
                  <a:srgbClr val="000000"/>
                </a:solidFill>
                <a:latin typeface="Cambria" panose="02040503050406030204" pitchFamily="18" charset="0"/>
              </a:rPr>
              <a:t> algoritması elde edilmiş olur. Buradaki k değeri sınıflandırma için bakılacak komşu sayısını ifade eder [</a:t>
            </a:r>
            <a:endParaRPr lang="tr-TR" dirty="0"/>
          </a:p>
        </p:txBody>
      </p:sp>
    </p:spTree>
    <p:extLst>
      <p:ext uri="{BB962C8B-B14F-4D97-AF65-F5344CB8AC3E}">
        <p14:creationId xmlns:p14="http://schemas.microsoft.com/office/powerpoint/2010/main" val="3808167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CC4A-9FFC-2095-9080-0046AA445FAB}"/>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F6E0CEE9-5772-E122-17E3-0562021F7AA8}"/>
              </a:ext>
            </a:extLst>
          </p:cNvPr>
          <p:cNvSpPr>
            <a:spLocks noGrp="1"/>
          </p:cNvSpPr>
          <p:nvPr>
            <p:ph idx="1"/>
          </p:nvPr>
        </p:nvSpPr>
        <p:spPr/>
        <p:txBody>
          <a:bodyPr/>
          <a:lstStyle/>
          <a:p>
            <a:r>
              <a:rPr lang="tr-TR" sz="1800" b="1" i="1" u="none" strike="noStrike" baseline="0" dirty="0">
                <a:solidFill>
                  <a:srgbClr val="000000"/>
                </a:solidFill>
                <a:latin typeface="Cambria" panose="02040503050406030204" pitchFamily="18" charset="0"/>
              </a:rPr>
              <a:t>Destek vektör makineleri algoritması</a:t>
            </a:r>
            <a:r>
              <a:rPr lang="en-US" sz="1800" b="1" i="1" u="none" strike="noStrike" baseline="0" dirty="0">
                <a:solidFill>
                  <a:srgbClr val="000000"/>
                </a:solidFill>
                <a:latin typeface="Cambria" panose="02040503050406030204" pitchFamily="18" charset="0"/>
              </a:rPr>
              <a:t>:</a:t>
            </a:r>
          </a:p>
          <a:p>
            <a:r>
              <a:rPr lang="tr-TR" sz="1800" b="0" i="0" u="none" strike="noStrike" baseline="0" dirty="0">
                <a:solidFill>
                  <a:srgbClr val="000000"/>
                </a:solidFill>
                <a:latin typeface="Cambria" panose="02040503050406030204" pitchFamily="18" charset="0"/>
              </a:rPr>
              <a:t>SVM ile sınıflandırma işlemi doğrusal sınıflandırma ve doğrusal olmayan sınıflandırma olmak üzere iki farklı yöntemle yapılabilir. Doğrusal sınıflandırmada amaç, verideki sınıfları en iyi şekilde ayıran bir karar çizgisi veya hiper düzlem </a:t>
            </a:r>
            <a:r>
              <a:rPr lang="en-US" sz="1800" b="1" i="1" dirty="0">
                <a:solidFill>
                  <a:srgbClr val="000000"/>
                </a:solidFill>
                <a:latin typeface="Cambria" panose="02040503050406030204" pitchFamily="18" charset="0"/>
              </a:rPr>
              <a:t> </a:t>
            </a:r>
            <a:r>
              <a:rPr lang="en-US" sz="1800" b="1" i="1" dirty="0" err="1">
                <a:solidFill>
                  <a:srgbClr val="000000"/>
                </a:solidFill>
                <a:latin typeface="Cambria" panose="02040503050406030204" pitchFamily="18" charset="0"/>
              </a:rPr>
              <a:t>elde</a:t>
            </a:r>
            <a:r>
              <a:rPr lang="en-US" sz="1800" b="1" i="1" dirty="0">
                <a:solidFill>
                  <a:srgbClr val="000000"/>
                </a:solidFill>
                <a:latin typeface="Cambria" panose="02040503050406030204" pitchFamily="18" charset="0"/>
              </a:rPr>
              <a:t> </a:t>
            </a:r>
            <a:r>
              <a:rPr lang="en-US" sz="1800" b="1" i="1" dirty="0" err="1">
                <a:solidFill>
                  <a:srgbClr val="000000"/>
                </a:solidFill>
                <a:latin typeface="Cambria" panose="02040503050406030204" pitchFamily="18" charset="0"/>
              </a:rPr>
              <a:t>etmektir</a:t>
            </a:r>
            <a:r>
              <a:rPr lang="en-US" sz="1800" b="1" i="1" dirty="0">
                <a:solidFill>
                  <a:srgbClr val="000000"/>
                </a:solidFill>
                <a:latin typeface="Cambria" panose="02040503050406030204" pitchFamily="18" charset="0"/>
              </a:rPr>
              <a:t>.</a:t>
            </a:r>
            <a:r>
              <a:rPr lang="tr-TR" sz="1800" b="0" i="0" u="none" strike="noStrike" baseline="0" dirty="0">
                <a:solidFill>
                  <a:srgbClr val="000000"/>
                </a:solidFill>
                <a:latin typeface="Cambria" panose="02040503050406030204" pitchFamily="18" charset="0"/>
              </a:rPr>
              <a:t> Bu düzlem veya çizgilerden en iyi olanı veri kümeleri ile kendisi arasındaki mesafe en büyük olanıdır. </a:t>
            </a:r>
            <a:endParaRPr lang="en-US" sz="1800" b="1" i="1" u="none" strike="noStrike" baseline="0" dirty="0">
              <a:solidFill>
                <a:srgbClr val="000000"/>
              </a:solidFill>
              <a:latin typeface="Cambria" panose="02040503050406030204" pitchFamily="18" charset="0"/>
            </a:endParaRPr>
          </a:p>
          <a:p>
            <a:r>
              <a:rPr lang="tr-TR" sz="1800" b="1" i="1" u="none" strike="noStrike" baseline="0" dirty="0">
                <a:solidFill>
                  <a:srgbClr val="000000"/>
                </a:solidFill>
                <a:latin typeface="Cambria" panose="02040503050406030204" pitchFamily="18" charset="0"/>
              </a:rPr>
              <a:t>Karar ağacı algoritması </a:t>
            </a:r>
            <a:r>
              <a:rPr lang="en-US" sz="1800" b="1" i="1" dirty="0">
                <a:solidFill>
                  <a:srgbClr val="000000"/>
                </a:solidFill>
                <a:latin typeface="Cambria" panose="02040503050406030204" pitchFamily="18" charset="0"/>
              </a:rPr>
              <a:t>:</a:t>
            </a:r>
          </a:p>
          <a:p>
            <a:r>
              <a:rPr lang="tr-TR" sz="1800" b="0" i="0" u="none" strike="noStrike" baseline="0" dirty="0">
                <a:solidFill>
                  <a:srgbClr val="000000"/>
                </a:solidFill>
                <a:latin typeface="Cambria" panose="02040503050406030204" pitchFamily="18" charset="0"/>
              </a:rPr>
              <a:t>Bir karar ağacı kök, düğüm, dal ve yaprak bileşenlerinden oluşur. Ağaç yapısında en altta kalan kısım yaprak en üstte olan kısım ise kök olarak adlandırılır. Veri setinde bulunan her bir nitelik ise düğüm noktalarını temsil etmektedir. Düğümler birbirlerine dallar ile bağlanır </a:t>
            </a:r>
            <a:r>
              <a:rPr lang="en-US" sz="1800" b="0" i="0" u="none" strike="noStrike" baseline="0" dirty="0">
                <a:solidFill>
                  <a:srgbClr val="000000"/>
                </a:solidFill>
                <a:latin typeface="Cambria" panose="02040503050406030204" pitchFamily="18" charset="0"/>
              </a:rPr>
              <a:t>.</a:t>
            </a:r>
          </a:p>
          <a:p>
            <a:r>
              <a:rPr lang="tr-TR" sz="1800" b="0" i="0" u="none" strike="noStrike" baseline="0" dirty="0">
                <a:solidFill>
                  <a:srgbClr val="000000"/>
                </a:solidFill>
                <a:latin typeface="Cambria" panose="02040503050406030204" pitchFamily="18" charset="0"/>
              </a:rPr>
              <a:t>En yüksek kazanç oranını sağlayan nitelik ayrımın yapılacağı nitelik olarak seçilmektedir. </a:t>
            </a:r>
            <a:endParaRPr lang="tr-TR" dirty="0"/>
          </a:p>
        </p:txBody>
      </p:sp>
    </p:spTree>
    <p:extLst>
      <p:ext uri="{BB962C8B-B14F-4D97-AF65-F5344CB8AC3E}">
        <p14:creationId xmlns:p14="http://schemas.microsoft.com/office/powerpoint/2010/main" val="47464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F339A-A9F2-47FC-0761-6002ADD5EF08}"/>
              </a:ext>
            </a:extLst>
          </p:cNvPr>
          <p:cNvSpPr>
            <a:spLocks noGrp="1"/>
          </p:cNvSpPr>
          <p:nvPr>
            <p:ph type="title"/>
          </p:nvPr>
        </p:nvSpPr>
        <p:spPr/>
        <p:txBody>
          <a:bodyPr>
            <a:normAutofit fontScale="90000"/>
          </a:bodyPr>
          <a:lstStyle/>
          <a:p>
            <a:r>
              <a:rPr lang="tr-TR" sz="4400" b="1" i="0" u="none" strike="noStrike" baseline="0" dirty="0">
                <a:solidFill>
                  <a:srgbClr val="000000"/>
                </a:solidFill>
                <a:latin typeface="Cambria" panose="02040503050406030204" pitchFamily="18" charset="0"/>
              </a:rPr>
              <a:t>Materyal ve </a:t>
            </a:r>
            <a:r>
              <a:rPr lang="tr-TR" sz="4400" b="1" i="0" u="none" strike="noStrike" baseline="0" dirty="0" err="1">
                <a:solidFill>
                  <a:srgbClr val="000000"/>
                </a:solidFill>
                <a:latin typeface="Cambria" panose="02040503050406030204" pitchFamily="18" charset="0"/>
              </a:rPr>
              <a:t>metod</a:t>
            </a:r>
            <a:r>
              <a:rPr lang="tr-TR" sz="4400" b="1" i="0" u="none" strike="noStrike" baseline="0" dirty="0">
                <a:solidFill>
                  <a:srgbClr val="000000"/>
                </a:solidFill>
                <a:latin typeface="Cambria" panose="02040503050406030204" pitchFamily="18" charset="0"/>
              </a:rPr>
              <a:t> </a:t>
            </a:r>
            <a:br>
              <a:rPr lang="tr-TR" sz="4400" b="0" i="0" u="none" strike="noStrike" baseline="0" dirty="0">
                <a:solidFill>
                  <a:srgbClr val="000000"/>
                </a:solidFill>
                <a:latin typeface="Cambria" panose="02040503050406030204" pitchFamily="18" charset="0"/>
              </a:rPr>
            </a:br>
            <a:endParaRPr lang="tr-TR" dirty="0"/>
          </a:p>
        </p:txBody>
      </p:sp>
      <p:sp>
        <p:nvSpPr>
          <p:cNvPr id="3" name="Content Placeholder 2">
            <a:extLst>
              <a:ext uri="{FF2B5EF4-FFF2-40B4-BE49-F238E27FC236}">
                <a16:creationId xmlns:a16="http://schemas.microsoft.com/office/drawing/2014/main" id="{E57F6BBB-B9BC-8880-7FED-E69ECBA946C6}"/>
              </a:ext>
            </a:extLst>
          </p:cNvPr>
          <p:cNvSpPr>
            <a:spLocks noGrp="1"/>
          </p:cNvSpPr>
          <p:nvPr>
            <p:ph idx="1"/>
          </p:nvPr>
        </p:nvSpPr>
        <p:spPr/>
        <p:txBody>
          <a:bodyPr/>
          <a:lstStyle/>
          <a:p>
            <a:r>
              <a:rPr lang="tr-TR" sz="1800" b="0" i="0" u="none" strike="noStrike" baseline="0" dirty="0">
                <a:solidFill>
                  <a:srgbClr val="000000"/>
                </a:solidFill>
                <a:latin typeface="Cambria" panose="02040503050406030204" pitchFamily="18" charset="0"/>
              </a:rPr>
              <a:t>Bu çalışmada Veri Madenciliği İçin Çapraz Endüstri Standart Süreç Modeli (</a:t>
            </a:r>
            <a:r>
              <a:rPr lang="tr-TR" sz="1800" b="0" i="1" u="none" strike="noStrike" baseline="0" dirty="0">
                <a:solidFill>
                  <a:srgbClr val="000000"/>
                </a:solidFill>
                <a:latin typeface="Cambria" panose="02040503050406030204" pitchFamily="18" charset="0"/>
              </a:rPr>
              <a:t>CRISP-DM: Cross-</a:t>
            </a:r>
            <a:r>
              <a:rPr lang="tr-TR" sz="1800" b="0" i="1" u="none" strike="noStrike" baseline="0" dirty="0" err="1">
                <a:solidFill>
                  <a:srgbClr val="000000"/>
                </a:solidFill>
                <a:latin typeface="Cambria" panose="02040503050406030204" pitchFamily="18" charset="0"/>
              </a:rPr>
              <a:t>Industry</a:t>
            </a:r>
            <a:r>
              <a:rPr lang="tr-TR" sz="1800" b="0" i="1" u="none" strike="noStrike" baseline="0" dirty="0">
                <a:solidFill>
                  <a:srgbClr val="000000"/>
                </a:solidFill>
                <a:latin typeface="Cambria" panose="02040503050406030204" pitchFamily="18" charset="0"/>
              </a:rPr>
              <a:t> Standard </a:t>
            </a:r>
            <a:r>
              <a:rPr lang="tr-TR" sz="1800" b="0" i="1" u="none" strike="noStrike" baseline="0" dirty="0" err="1">
                <a:solidFill>
                  <a:srgbClr val="000000"/>
                </a:solidFill>
                <a:latin typeface="Cambria" panose="02040503050406030204" pitchFamily="18" charset="0"/>
              </a:rPr>
              <a:t>Process</a:t>
            </a:r>
            <a:r>
              <a:rPr lang="tr-TR" sz="1800" b="0" i="1" u="none" strike="noStrike" baseline="0" dirty="0">
                <a:solidFill>
                  <a:srgbClr val="000000"/>
                </a:solidFill>
                <a:latin typeface="Cambria" panose="02040503050406030204" pitchFamily="18" charset="0"/>
              </a:rPr>
              <a:t> </a:t>
            </a:r>
            <a:r>
              <a:rPr lang="tr-TR" sz="1800" b="0" i="1" u="none" strike="noStrike" baseline="0" dirty="0" err="1">
                <a:solidFill>
                  <a:srgbClr val="000000"/>
                </a:solidFill>
                <a:latin typeface="Cambria" panose="02040503050406030204" pitchFamily="18" charset="0"/>
              </a:rPr>
              <a:t>for</a:t>
            </a:r>
            <a:r>
              <a:rPr lang="tr-TR" sz="1800" b="0" i="1" u="none" strike="noStrike" baseline="0" dirty="0">
                <a:solidFill>
                  <a:srgbClr val="000000"/>
                </a:solidFill>
                <a:latin typeface="Cambria" panose="02040503050406030204" pitchFamily="18" charset="0"/>
              </a:rPr>
              <a:t> Data </a:t>
            </a:r>
            <a:r>
              <a:rPr lang="tr-TR" sz="1800" b="0" i="1" u="none" strike="noStrike" baseline="0" dirty="0" err="1">
                <a:solidFill>
                  <a:srgbClr val="000000"/>
                </a:solidFill>
                <a:latin typeface="Cambria" panose="02040503050406030204" pitchFamily="18" charset="0"/>
              </a:rPr>
              <a:t>Mining</a:t>
            </a:r>
            <a:r>
              <a:rPr lang="tr-TR" sz="1800" b="0" i="0" u="none" strike="noStrike" baseline="0" dirty="0">
                <a:solidFill>
                  <a:srgbClr val="000000"/>
                </a:solidFill>
                <a:latin typeface="Cambria" panose="02040503050406030204" pitchFamily="18" charset="0"/>
              </a:rPr>
              <a:t>) adımları takip edilmiştir. Çalışmanın problemi Giriş bölümünde ifade edildiği için yöntem bölümü veriyi anlama adımı ile başlamıştır. </a:t>
            </a:r>
            <a:endParaRPr lang="tr-TR" dirty="0"/>
          </a:p>
        </p:txBody>
      </p:sp>
    </p:spTree>
    <p:extLst>
      <p:ext uri="{BB962C8B-B14F-4D97-AF65-F5344CB8AC3E}">
        <p14:creationId xmlns:p14="http://schemas.microsoft.com/office/powerpoint/2010/main" val="3132830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97B06-ABFB-FBC0-95E0-204994977F04}"/>
              </a:ext>
            </a:extLst>
          </p:cNvPr>
          <p:cNvSpPr>
            <a:spLocks noGrp="1"/>
          </p:cNvSpPr>
          <p:nvPr>
            <p:ph type="title"/>
          </p:nvPr>
        </p:nvSpPr>
        <p:spPr/>
        <p:txBody>
          <a:bodyPr/>
          <a:lstStyle/>
          <a:p>
            <a:endParaRPr lang="tr-TR"/>
          </a:p>
        </p:txBody>
      </p:sp>
      <p:pic>
        <p:nvPicPr>
          <p:cNvPr id="5" name="Content Placeholder 4">
            <a:extLst>
              <a:ext uri="{FF2B5EF4-FFF2-40B4-BE49-F238E27FC236}">
                <a16:creationId xmlns:a16="http://schemas.microsoft.com/office/drawing/2014/main" id="{57A00C67-7092-9893-C5AD-195FE754CE83}"/>
              </a:ext>
            </a:extLst>
          </p:cNvPr>
          <p:cNvPicPr>
            <a:picLocks noGrp="1" noChangeAspect="1"/>
          </p:cNvPicPr>
          <p:nvPr>
            <p:ph idx="1"/>
          </p:nvPr>
        </p:nvPicPr>
        <p:blipFill>
          <a:blip r:embed="rId2"/>
          <a:stretch>
            <a:fillRect/>
          </a:stretch>
        </p:blipFill>
        <p:spPr>
          <a:xfrm>
            <a:off x="527077" y="1060960"/>
            <a:ext cx="3315163" cy="2000529"/>
          </a:xfrm>
        </p:spPr>
      </p:pic>
      <p:pic>
        <p:nvPicPr>
          <p:cNvPr id="7" name="Picture 6">
            <a:extLst>
              <a:ext uri="{FF2B5EF4-FFF2-40B4-BE49-F238E27FC236}">
                <a16:creationId xmlns:a16="http://schemas.microsoft.com/office/drawing/2014/main" id="{4A7A8A28-9029-949D-029E-36C129AD02FB}"/>
              </a:ext>
            </a:extLst>
          </p:cNvPr>
          <p:cNvPicPr>
            <a:picLocks noChangeAspect="1"/>
          </p:cNvPicPr>
          <p:nvPr/>
        </p:nvPicPr>
        <p:blipFill>
          <a:blip r:embed="rId3"/>
          <a:stretch>
            <a:fillRect/>
          </a:stretch>
        </p:blipFill>
        <p:spPr>
          <a:xfrm>
            <a:off x="8063770" y="470549"/>
            <a:ext cx="3372321" cy="3181350"/>
          </a:xfrm>
          <a:prstGeom prst="rect">
            <a:avLst/>
          </a:prstGeom>
        </p:spPr>
      </p:pic>
      <p:pic>
        <p:nvPicPr>
          <p:cNvPr id="9" name="Picture 8">
            <a:extLst>
              <a:ext uri="{FF2B5EF4-FFF2-40B4-BE49-F238E27FC236}">
                <a16:creationId xmlns:a16="http://schemas.microsoft.com/office/drawing/2014/main" id="{D47D4155-46F9-4BF6-394B-06E139F95C77}"/>
              </a:ext>
            </a:extLst>
          </p:cNvPr>
          <p:cNvPicPr>
            <a:picLocks noChangeAspect="1"/>
          </p:cNvPicPr>
          <p:nvPr/>
        </p:nvPicPr>
        <p:blipFill>
          <a:blip r:embed="rId4"/>
          <a:stretch>
            <a:fillRect/>
          </a:stretch>
        </p:blipFill>
        <p:spPr>
          <a:xfrm>
            <a:off x="4128231" y="1741934"/>
            <a:ext cx="3505689" cy="1257475"/>
          </a:xfrm>
          <a:prstGeom prst="rect">
            <a:avLst/>
          </a:prstGeom>
        </p:spPr>
      </p:pic>
      <p:pic>
        <p:nvPicPr>
          <p:cNvPr id="11" name="Picture 10">
            <a:extLst>
              <a:ext uri="{FF2B5EF4-FFF2-40B4-BE49-F238E27FC236}">
                <a16:creationId xmlns:a16="http://schemas.microsoft.com/office/drawing/2014/main" id="{3492AD6A-B83A-76C7-AF8B-FB4470B32D2C}"/>
              </a:ext>
            </a:extLst>
          </p:cNvPr>
          <p:cNvPicPr>
            <a:picLocks noChangeAspect="1"/>
          </p:cNvPicPr>
          <p:nvPr/>
        </p:nvPicPr>
        <p:blipFill>
          <a:blip r:embed="rId5"/>
          <a:stretch>
            <a:fillRect/>
          </a:stretch>
        </p:blipFill>
        <p:spPr>
          <a:xfrm>
            <a:off x="375070" y="3112735"/>
            <a:ext cx="5181912" cy="3380140"/>
          </a:xfrm>
          <a:prstGeom prst="rect">
            <a:avLst/>
          </a:prstGeom>
        </p:spPr>
      </p:pic>
    </p:spTree>
    <p:extLst>
      <p:ext uri="{BB962C8B-B14F-4D97-AF65-F5344CB8AC3E}">
        <p14:creationId xmlns:p14="http://schemas.microsoft.com/office/powerpoint/2010/main" val="4085512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0852E-0BF2-D1E2-549F-ED3A4EDA53E3}"/>
              </a:ext>
            </a:extLst>
          </p:cNvPr>
          <p:cNvSpPr>
            <a:spLocks noGrp="1"/>
          </p:cNvSpPr>
          <p:nvPr>
            <p:ph type="title"/>
          </p:nvPr>
        </p:nvSpPr>
        <p:spPr/>
        <p:txBody>
          <a:bodyPr/>
          <a:lstStyle/>
          <a:p>
            <a:r>
              <a:rPr lang="tr-TR" sz="1800" b="1" dirty="0" err="1">
                <a:effectLst/>
                <a:latin typeface="Calibri" panose="020F0502020204030204" pitchFamily="34" charset="0"/>
                <a:ea typeface="Calibri" panose="020F0502020204030204" pitchFamily="34" charset="0"/>
                <a:cs typeface="Times New Roman" panose="02020603050405020304" pitchFamily="18" charset="0"/>
              </a:rPr>
              <a:t>Nasil</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yapildiği</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ve Aşamalar:</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Content Placeholder 2">
            <a:extLst>
              <a:ext uri="{FF2B5EF4-FFF2-40B4-BE49-F238E27FC236}">
                <a16:creationId xmlns:a16="http://schemas.microsoft.com/office/drawing/2014/main" id="{30DD19AF-BD09-CAB2-AC50-1CA43F6A6161}"/>
              </a:ext>
            </a:extLst>
          </p:cNvPr>
          <p:cNvSpPr>
            <a:spLocks noGrp="1"/>
          </p:cNvSpPr>
          <p:nvPr>
            <p:ph idx="1"/>
          </p:nvPr>
        </p:nvSpPr>
        <p:spPr/>
        <p:txBody>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Veri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Önişleme,hedef</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niteleğin</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oluşturulması,verinin</a:t>
            </a:r>
            <a:r>
              <a:rPr lang="tr-TR" sz="1800" dirty="0">
                <a:effectLst/>
                <a:latin typeface="Calibri" panose="020F0502020204030204" pitchFamily="34" charset="0"/>
                <a:ea typeface="Calibri" panose="020F0502020204030204" pitchFamily="34" charset="0"/>
                <a:cs typeface="Times New Roman" panose="02020603050405020304" pitchFamily="18" charset="0"/>
              </a:rPr>
              <a:t> temizlenmesi ve tekdüze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edilmesi,veri</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ayrıklaştırma,eksik</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verinin tamamlanması,</a:t>
            </a:r>
            <a:r>
              <a:rPr lang="tr-TR" sz="1800" b="1" i="1"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Aykırı değerlerin ve tekrarlı verinin temizlenmesi, Veri setinin dengeli hale getirilmesi, Nitelik seçimi, Model kurma, Performans değerlendirme yönteminin belirlenmesi, Performans değerlendirme ölçütlerinin belirlenmesi  aşamalarından oluşmaktadır.</a:t>
            </a:r>
          </a:p>
          <a:p>
            <a:endParaRPr lang="tr-TR" dirty="0"/>
          </a:p>
        </p:txBody>
      </p:sp>
    </p:spTree>
    <p:extLst>
      <p:ext uri="{BB962C8B-B14F-4D97-AF65-F5344CB8AC3E}">
        <p14:creationId xmlns:p14="http://schemas.microsoft.com/office/powerpoint/2010/main" val="2179801265"/>
      </p:ext>
    </p:extLst>
  </p:cSld>
  <p:clrMapOvr>
    <a:masterClrMapping/>
  </p:clrMapOvr>
</p:sld>
</file>

<file path=ppt/theme/theme1.xml><?xml version="1.0" encoding="utf-8"?>
<a:theme xmlns:a="http://schemas.openxmlformats.org/drawingml/2006/main" name="Explore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22</TotalTime>
  <Words>752</Words>
  <Application>Microsoft Office PowerPoint</Application>
  <PresentationFormat>Widescreen</PresentationFormat>
  <Paragraphs>33</Paragraphs>
  <Slides>11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0" baseType="lpstr">
      <vt:lpstr>Arial</vt:lpstr>
      <vt:lpstr>Avenir Next LT Pro</vt:lpstr>
      <vt:lpstr>AvenirNext LT Pro Medium</vt:lpstr>
      <vt:lpstr>Calibri</vt:lpstr>
      <vt:lpstr>Cambria</vt:lpstr>
      <vt:lpstr>Posterama</vt:lpstr>
      <vt:lpstr>Trebuchet MS</vt:lpstr>
      <vt:lpstr>ExploreVTI</vt:lpstr>
      <vt:lpstr>Picture</vt:lpstr>
      <vt:lpstr>PowerPoint Presentation</vt:lpstr>
      <vt:lpstr>Makalenin Özeti:</vt:lpstr>
      <vt:lpstr>Makalenin Problemi Ve Ne İçin Yazıldığı: </vt:lpstr>
      <vt:lpstr>Çözülmek İstenen Problem: </vt:lpstr>
      <vt:lpstr>Çalışmada kullanılan yöntemler: </vt:lpstr>
      <vt:lpstr>PowerPoint Presentation</vt:lpstr>
      <vt:lpstr>Materyal ve metod  </vt:lpstr>
      <vt:lpstr>PowerPoint Presentation</vt:lpstr>
      <vt:lpstr>Nasil yapildiği ve Aşamalar: </vt:lpstr>
      <vt:lpstr>Karşılaştıırlmalı Performans Tablosu</vt:lpstr>
      <vt:lpstr>Sonuç: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Alp YILMAZ</dc:creator>
  <cp:lastModifiedBy>Alp YILMAZ</cp:lastModifiedBy>
  <cp:revision>4</cp:revision>
  <dcterms:created xsi:type="dcterms:W3CDTF">2023-01-02T17:52:01Z</dcterms:created>
  <dcterms:modified xsi:type="dcterms:W3CDTF">2023-01-03T11:02:43Z</dcterms:modified>
</cp:coreProperties>
</file>