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919831-3F53-8A4C-C14E-CF55CF20C54F}" v="4" dt="2023-01-03T06:11:20.831"/>
    <p1510:client id="{39E9169C-740C-4902-9E6E-D37A4518F996}" v="910" dt="2023-01-02T22:22:22.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63326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79682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03810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66121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16288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77385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7288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9457090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87117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21441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72990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03053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76332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77696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95683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39198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04735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9441487"/>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ergipark.org.tr/en/download/article-file/74761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1568450"/>
          </a:xfrm>
        </p:spPr>
        <p:txBody>
          <a:bodyPr>
            <a:normAutofit/>
          </a:bodyPr>
          <a:lstStyle/>
          <a:p>
            <a:pPr algn="ctr"/>
            <a:r>
              <a:rPr lang="tr-TR" dirty="0">
                <a:ea typeface="+mj-lt"/>
                <a:cs typeface="+mj-lt"/>
              </a:rPr>
              <a:t>Saldırı Tespit Sistemlerine Makine Öğrenme Etkisi</a:t>
            </a:r>
            <a:endParaRPr lang="tr-TR" dirty="0">
              <a:cs typeface="Calibri Light" panose="020F0302020204030204"/>
            </a:endParaRPr>
          </a:p>
        </p:txBody>
      </p:sp>
      <p:sp>
        <p:nvSpPr>
          <p:cNvPr id="3" name="Alt Başlık 2"/>
          <p:cNvSpPr>
            <a:spLocks noGrp="1"/>
          </p:cNvSpPr>
          <p:nvPr>
            <p:ph type="subTitle" idx="1"/>
          </p:nvPr>
        </p:nvSpPr>
        <p:spPr>
          <a:xfrm>
            <a:off x="7827818" y="3602038"/>
            <a:ext cx="2840182" cy="1655762"/>
          </a:xfrm>
        </p:spPr>
        <p:txBody>
          <a:bodyPr vert="horz" lIns="91440" tIns="45720" rIns="91440" bIns="45720" rtlCol="0" anchor="t">
            <a:normAutofit/>
          </a:bodyPr>
          <a:lstStyle/>
          <a:p>
            <a:pPr algn="r"/>
            <a:r>
              <a:rPr lang="tr-TR" dirty="0">
                <a:ea typeface="+mn-lt"/>
                <a:cs typeface="+mn-lt"/>
              </a:rPr>
              <a:t>Yazarlar</a:t>
            </a:r>
            <a:endParaRPr lang="tr-TR">
              <a:cs typeface="Calibri" panose="020F0502020204030204"/>
            </a:endParaRPr>
          </a:p>
          <a:p>
            <a:pPr algn="r"/>
            <a:r>
              <a:rPr lang="tr-TR" dirty="0">
                <a:cs typeface="Calibri"/>
              </a:rPr>
              <a:t>Çağdaş</a:t>
            </a:r>
            <a:r>
              <a:rPr lang="tr-TR" dirty="0">
                <a:ea typeface="+mn-lt"/>
                <a:cs typeface="+mn-lt"/>
              </a:rPr>
              <a:t> ÖZER</a:t>
            </a:r>
          </a:p>
          <a:p>
            <a:pPr algn="r"/>
            <a:r>
              <a:rPr lang="tr-TR" dirty="0">
                <a:cs typeface="Calibri"/>
              </a:rPr>
              <a:t>Mustafa TAKAOĞLU</a:t>
            </a:r>
          </a:p>
        </p:txBody>
      </p:sp>
      <p:sp>
        <p:nvSpPr>
          <p:cNvPr id="4" name="Metin kutusu 3">
            <a:extLst>
              <a:ext uri="{FF2B5EF4-FFF2-40B4-BE49-F238E27FC236}">
                <a16:creationId xmlns:a16="http://schemas.microsoft.com/office/drawing/2014/main" id="{126F9FFD-555A-6AE5-F2A0-6235005F3E4B}"/>
              </a:ext>
            </a:extLst>
          </p:cNvPr>
          <p:cNvSpPr txBox="1"/>
          <p:nvPr/>
        </p:nvSpPr>
        <p:spPr>
          <a:xfrm>
            <a:off x="1523999" y="3602181"/>
            <a:ext cx="381989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dirty="0"/>
              <a:t>Hazırlayan</a:t>
            </a:r>
            <a:endParaRPr lang="tr-TR" sz="2400" dirty="0">
              <a:cs typeface="Calibri"/>
            </a:endParaRPr>
          </a:p>
          <a:p>
            <a:r>
              <a:rPr lang="tr-TR" sz="2400" dirty="0">
                <a:cs typeface="Calibri"/>
              </a:rPr>
              <a:t>Bedirhan İLERİ - 210301501</a:t>
            </a:r>
          </a:p>
        </p:txBody>
      </p:sp>
    </p:spTree>
    <p:extLst>
      <p:ext uri="{BB962C8B-B14F-4D97-AF65-F5344CB8AC3E}">
        <p14:creationId xmlns:p14="http://schemas.microsoft.com/office/powerpoint/2010/main" val="167442580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4C98FB8-74CE-C5DA-8751-A03531A32DF3}"/>
              </a:ext>
            </a:extLst>
          </p:cNvPr>
          <p:cNvSpPr>
            <a:spLocks noGrp="1"/>
          </p:cNvSpPr>
          <p:nvPr>
            <p:ph idx="1"/>
          </p:nvPr>
        </p:nvSpPr>
        <p:spPr>
          <a:xfrm>
            <a:off x="838200" y="1657391"/>
            <a:ext cx="10515600" cy="3539858"/>
          </a:xfrm>
        </p:spPr>
        <p:txBody>
          <a:bodyPr vert="horz" lIns="91440" tIns="45720" rIns="91440" bIns="45720" rtlCol="0" anchor="t">
            <a:normAutofit/>
          </a:bodyPr>
          <a:lstStyle/>
          <a:p>
            <a:pPr marL="0" indent="457200" algn="just">
              <a:spcBef>
                <a:spcPts val="0"/>
              </a:spcBef>
              <a:buNone/>
            </a:pPr>
            <a:r>
              <a:rPr lang="tr-TR" dirty="0">
                <a:ea typeface="+mn-lt"/>
                <a:cs typeface="+mn-lt"/>
              </a:rPr>
              <a:t>Çalışmadan</a:t>
            </a:r>
            <a:r>
              <a:rPr lang="tr-TR" sz="1800" dirty="0">
                <a:ea typeface="+mn-lt"/>
                <a:cs typeface="+mn-lt"/>
              </a:rPr>
              <a:t> çıkarılan sonuç, makine öğrenmesi yöntemleriyle eğitilen saldırı tespit sistemlerinin hem içeriden hem de dışarıdan gelebilecek benzer saldırılara karşı yüksek başarı oranıyla yakalayabildiğini göstermektir. Bu tip sistemlerin geliştirilmesindeki en büyük sorun, paylaşılmayan verilerdir. Sıfırıncı gün saldırıları gibi şirketlerin paylaşmaya yanaşmadığı kritik veriler, eğitim aşamasında kullanılmadığı için sistem bu tarz saldırılara karşı yanıt vermeye yetersiz kalmaktadır. Eğitim ve test aşamaları için daha fazla veri bulunması, başarı sonucunu mutlak suretle arttıracaktır. </a:t>
            </a:r>
            <a:endParaRPr lang="tr-TR" dirty="0">
              <a:cs typeface="Calibri" panose="020F0502020204030204"/>
            </a:endParaRPr>
          </a:p>
          <a:p>
            <a:pPr marL="0" indent="457200" algn="just">
              <a:spcBef>
                <a:spcPts val="0"/>
              </a:spcBef>
              <a:buNone/>
            </a:pPr>
            <a:r>
              <a:rPr lang="tr-TR" sz="1800" dirty="0">
                <a:ea typeface="+mn-lt"/>
                <a:cs typeface="+mn-lt"/>
              </a:rPr>
              <a:t>Son olarak bu alanda yapılabilecek başlıca çalışmalar; hibrit saldırı tespit sistemlerinin geliştirilmesidir. Yeni geliştirilen saldırı tekniklerinin takip edilmesi ve önerilecek hibrit sistemlerde kullanılması, ayrıca en önemli sorunlardan biri olan saldırı verilerinin temin edilmesi ve verilerin kullanılabilir hale getirilmesinde yapılabilecek çalışmalara ihtiyaç bulunmaktadır.</a:t>
            </a:r>
          </a:p>
        </p:txBody>
      </p:sp>
    </p:spTree>
    <p:extLst>
      <p:ext uri="{BB962C8B-B14F-4D97-AF65-F5344CB8AC3E}">
        <p14:creationId xmlns:p14="http://schemas.microsoft.com/office/powerpoint/2010/main" val="9115223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C05FBE-E655-358A-4FA0-EC4AFA7ECF94}"/>
              </a:ext>
            </a:extLst>
          </p:cNvPr>
          <p:cNvSpPr>
            <a:spLocks noGrp="1"/>
          </p:cNvSpPr>
          <p:nvPr>
            <p:ph type="title"/>
          </p:nvPr>
        </p:nvSpPr>
        <p:spPr/>
        <p:txBody>
          <a:bodyPr/>
          <a:lstStyle/>
          <a:p>
            <a:r>
              <a:rPr lang="tr-TR" dirty="0">
                <a:cs typeface="Calibri Light"/>
              </a:rPr>
              <a:t>Kaynakça</a:t>
            </a:r>
            <a:endParaRPr lang="tr-TR" dirty="0"/>
          </a:p>
        </p:txBody>
      </p:sp>
      <p:sp>
        <p:nvSpPr>
          <p:cNvPr id="3" name="İçerik Yer Tutucusu 2">
            <a:extLst>
              <a:ext uri="{FF2B5EF4-FFF2-40B4-BE49-F238E27FC236}">
                <a16:creationId xmlns:a16="http://schemas.microsoft.com/office/drawing/2014/main" id="{2EF05EE1-8AE5-DFA4-AF82-C4AF0DBB89AF}"/>
              </a:ext>
            </a:extLst>
          </p:cNvPr>
          <p:cNvSpPr>
            <a:spLocks noGrp="1"/>
          </p:cNvSpPr>
          <p:nvPr>
            <p:ph idx="1"/>
          </p:nvPr>
        </p:nvSpPr>
        <p:spPr/>
        <p:txBody>
          <a:bodyPr vert="horz" lIns="91440" tIns="45720" rIns="91440" bIns="45720" rtlCol="0" anchor="t">
            <a:normAutofit/>
          </a:bodyPr>
          <a:lstStyle/>
          <a:p>
            <a:pPr marL="0" indent="0">
              <a:buNone/>
            </a:pPr>
            <a:r>
              <a:rPr lang="tr-TR" sz="1800" dirty="0">
                <a:ea typeface="+mn-lt"/>
                <a:cs typeface="+mn-lt"/>
                <a:hlinkClick r:id="rId2"/>
              </a:rPr>
              <a:t>https://dergipark.org.tr/en/download/article-file/747619</a:t>
            </a:r>
            <a:endParaRPr lang="tr-TR" sz="1800">
              <a:ea typeface="+mn-lt"/>
              <a:cs typeface="+mn-lt"/>
            </a:endParaRPr>
          </a:p>
          <a:p>
            <a:pPr marL="0" indent="0">
              <a:buNone/>
            </a:pPr>
            <a:endParaRPr lang="tr-TR" sz="1800" dirty="0">
              <a:cs typeface="Calibri"/>
            </a:endParaRPr>
          </a:p>
          <a:p>
            <a:pPr marL="0" indent="0">
              <a:buNone/>
            </a:pPr>
            <a:endParaRPr lang="tr-TR" sz="1800" dirty="0">
              <a:cs typeface="Calibri"/>
            </a:endParaRPr>
          </a:p>
          <a:p>
            <a:pPr marL="0" indent="0" algn="ctr">
              <a:buNone/>
            </a:pPr>
            <a:r>
              <a:rPr lang="tr-TR" sz="3200" dirty="0">
                <a:cs typeface="Calibri"/>
              </a:rPr>
              <a:t>    İzlediğiniz için teşekkürler...</a:t>
            </a:r>
          </a:p>
        </p:txBody>
      </p:sp>
    </p:spTree>
    <p:extLst>
      <p:ext uri="{BB962C8B-B14F-4D97-AF65-F5344CB8AC3E}">
        <p14:creationId xmlns:p14="http://schemas.microsoft.com/office/powerpoint/2010/main" val="4099340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618981-9C23-D766-FD2B-28DB8F88C2A4}"/>
              </a:ext>
            </a:extLst>
          </p:cNvPr>
          <p:cNvSpPr>
            <a:spLocks noGrp="1"/>
          </p:cNvSpPr>
          <p:nvPr>
            <p:ph type="title"/>
          </p:nvPr>
        </p:nvSpPr>
        <p:spPr>
          <a:xfrm>
            <a:off x="685801" y="203860"/>
            <a:ext cx="10131425" cy="1456267"/>
          </a:xfrm>
        </p:spPr>
        <p:txBody>
          <a:bodyPr/>
          <a:lstStyle/>
          <a:p>
            <a:r>
              <a:rPr lang="tr-TR" dirty="0">
                <a:cs typeface="Calibri Light"/>
              </a:rPr>
              <a:t>Özet</a:t>
            </a:r>
            <a:endParaRPr lang="tr-TR" dirty="0"/>
          </a:p>
        </p:txBody>
      </p:sp>
      <p:sp>
        <p:nvSpPr>
          <p:cNvPr id="3" name="İçerik Yer Tutucusu 2">
            <a:extLst>
              <a:ext uri="{FF2B5EF4-FFF2-40B4-BE49-F238E27FC236}">
                <a16:creationId xmlns:a16="http://schemas.microsoft.com/office/drawing/2014/main" id="{60F02B71-80EC-100F-E355-2C720DFD18A2}"/>
              </a:ext>
            </a:extLst>
          </p:cNvPr>
          <p:cNvSpPr>
            <a:spLocks noGrp="1"/>
          </p:cNvSpPr>
          <p:nvPr>
            <p:ph idx="1"/>
          </p:nvPr>
        </p:nvSpPr>
        <p:spPr>
          <a:xfrm>
            <a:off x="685801" y="1538405"/>
            <a:ext cx="10814256" cy="4717912"/>
          </a:xfrm>
        </p:spPr>
        <p:txBody>
          <a:bodyPr vert="horz" lIns="91440" tIns="45720" rIns="91440" bIns="45720" rtlCol="0" anchor="t">
            <a:noAutofit/>
          </a:bodyPr>
          <a:lstStyle/>
          <a:p>
            <a:pPr marL="0" indent="457200" algn="just">
              <a:spcBef>
                <a:spcPts val="0"/>
              </a:spcBef>
              <a:buNone/>
            </a:pPr>
            <a:r>
              <a:rPr lang="tr-TR" sz="1800" dirty="0">
                <a:ea typeface="+mn-lt"/>
                <a:cs typeface="+mn-lt"/>
              </a:rPr>
              <a:t>Teknoloji ilerledikçe ve insanlar ile makineler arasındaki bağlantı arttıkça, sistem ve veri güvenliği daha önemli hale gelmektedir. Saldırganlar, sistemleri inceleyerek açıklarını bulmaya çalışmakta ve kimi zaman da başarıya ulaşmaktadırlar. Başarıya ulaşan saldırılar maddi manevi zararlara yol açmaktadır. Bunların önüne geçebilmek için anti virüs veya güvenlik duvarları kullanılmaktadır. Anti virüs ve güvenlik duvarları uzman saldırganlara karşı her zaman etkin bir savunma sağlayamayabilirler. Bu ve benzer sorunlardan yola çıkılarak saldırı tespit sistemleri geliştirilmeye çalışılmıştır. Bunu, çeşitli sistemlerden ve ağ kaynaklarından bilgi toplayarak ve sonra olası güvenlik sorunları için bilgileri analiz ederek gerçekleştirirler. Çalışmada bu sorunlara odaklanılmış ve makine öğrenmesi tekniklerini, bilinen saldırı çeşitlerini ve sunucu tabanlı saldırı yöntemlerinin verilerini kullanarak saldırı tespit sistemi eğitmek amaçlanmıştır. Bu doğrultuda çalışmada, </a:t>
            </a:r>
            <a:r>
              <a:rPr lang="tr-TR" sz="1800" dirty="0" err="1">
                <a:ea typeface="+mn-lt"/>
                <a:cs typeface="+mn-lt"/>
              </a:rPr>
              <a:t>CesarFTP</a:t>
            </a:r>
            <a:r>
              <a:rPr lang="tr-TR" sz="1800" dirty="0">
                <a:ea typeface="+mn-lt"/>
                <a:cs typeface="+mn-lt"/>
              </a:rPr>
              <a:t>, </a:t>
            </a:r>
            <a:r>
              <a:rPr lang="tr-TR" sz="1800" dirty="0" err="1">
                <a:ea typeface="+mn-lt"/>
                <a:cs typeface="+mn-lt"/>
              </a:rPr>
              <a:t>WebDAV</a:t>
            </a:r>
            <a:r>
              <a:rPr lang="tr-TR" sz="1800" dirty="0">
                <a:ea typeface="+mn-lt"/>
                <a:cs typeface="+mn-lt"/>
              </a:rPr>
              <a:t>, </a:t>
            </a:r>
            <a:r>
              <a:rPr lang="tr-TR" sz="1800" dirty="0" err="1">
                <a:ea typeface="+mn-lt"/>
                <a:cs typeface="+mn-lt"/>
              </a:rPr>
              <a:t>Icecast</a:t>
            </a:r>
            <a:r>
              <a:rPr lang="tr-TR" sz="1800" dirty="0">
                <a:ea typeface="+mn-lt"/>
                <a:cs typeface="+mn-lt"/>
              </a:rPr>
              <a:t>, </a:t>
            </a:r>
            <a:r>
              <a:rPr lang="tr-TR" sz="1800" dirty="0" err="1">
                <a:ea typeface="+mn-lt"/>
                <a:cs typeface="+mn-lt"/>
              </a:rPr>
              <a:t>Tomcat</a:t>
            </a:r>
            <a:r>
              <a:rPr lang="tr-TR" sz="1800" dirty="0">
                <a:ea typeface="+mn-lt"/>
                <a:cs typeface="+mn-lt"/>
              </a:rPr>
              <a:t>, OS SMB, OS </a:t>
            </a:r>
            <a:r>
              <a:rPr lang="tr-TR" sz="1800" dirty="0" err="1">
                <a:ea typeface="+mn-lt"/>
                <a:cs typeface="+mn-lt"/>
              </a:rPr>
              <a:t>Print</a:t>
            </a:r>
            <a:r>
              <a:rPr lang="tr-TR" sz="1800" dirty="0">
                <a:ea typeface="+mn-lt"/>
                <a:cs typeface="+mn-lt"/>
              </a:rPr>
              <a:t> </a:t>
            </a:r>
            <a:r>
              <a:rPr lang="tr-TR" sz="1800" dirty="0" err="1">
                <a:ea typeface="+mn-lt"/>
                <a:cs typeface="+mn-lt"/>
              </a:rPr>
              <a:t>Spool</a:t>
            </a:r>
            <a:r>
              <a:rPr lang="tr-TR" sz="1800" dirty="0">
                <a:ea typeface="+mn-lt"/>
                <a:cs typeface="+mn-lt"/>
              </a:rPr>
              <a:t>, </a:t>
            </a:r>
            <a:r>
              <a:rPr lang="tr-TR" sz="1800" dirty="0" err="1">
                <a:ea typeface="+mn-lt"/>
                <a:cs typeface="+mn-lt"/>
              </a:rPr>
              <a:t>PMWiki</a:t>
            </a:r>
            <a:r>
              <a:rPr lang="tr-TR" sz="1800" dirty="0">
                <a:ea typeface="+mn-lt"/>
                <a:cs typeface="+mn-lt"/>
              </a:rPr>
              <a:t>, Wireless Karma, PDF N, </a:t>
            </a:r>
            <a:r>
              <a:rPr lang="tr-TR" sz="1800" dirty="0" err="1">
                <a:ea typeface="+mn-lt"/>
                <a:cs typeface="+mn-lt"/>
              </a:rPr>
              <a:t>Backdoored</a:t>
            </a:r>
            <a:r>
              <a:rPr lang="tr-TR" sz="1800" dirty="0">
                <a:ea typeface="+mn-lt"/>
                <a:cs typeface="+mn-lt"/>
              </a:rPr>
              <a:t> </a:t>
            </a:r>
            <a:r>
              <a:rPr lang="tr-TR" sz="1800" dirty="0" err="1">
                <a:ea typeface="+mn-lt"/>
                <a:cs typeface="+mn-lt"/>
              </a:rPr>
              <a:t>Executable</a:t>
            </a:r>
            <a:r>
              <a:rPr lang="tr-TR" sz="1800" dirty="0">
                <a:ea typeface="+mn-lt"/>
                <a:cs typeface="+mn-lt"/>
              </a:rPr>
              <a:t>, Browser Attack, </a:t>
            </a:r>
            <a:r>
              <a:rPr lang="tr-TR" sz="1800" dirty="0" err="1">
                <a:ea typeface="+mn-lt"/>
                <a:cs typeface="+mn-lt"/>
              </a:rPr>
              <a:t>Infectious</a:t>
            </a:r>
            <a:r>
              <a:rPr lang="tr-TR" sz="1800" dirty="0">
                <a:ea typeface="+mn-lt"/>
                <a:cs typeface="+mn-lt"/>
              </a:rPr>
              <a:t> Media saldırı verileri birleştirilerek veri seti oluşturulmuştur. Ortaya çıkan bu veri seti ise Destek Vektör Makinesi (DVM) ve </a:t>
            </a:r>
            <a:r>
              <a:rPr lang="tr-TR" sz="1800" dirty="0" err="1">
                <a:ea typeface="+mn-lt"/>
                <a:cs typeface="+mn-lt"/>
              </a:rPr>
              <a:t>Naive</a:t>
            </a:r>
            <a:r>
              <a:rPr lang="tr-TR" sz="1800" dirty="0">
                <a:ea typeface="+mn-lt"/>
                <a:cs typeface="+mn-lt"/>
              </a:rPr>
              <a:t> </a:t>
            </a:r>
            <a:r>
              <a:rPr lang="tr-TR" sz="1800" dirty="0" err="1">
                <a:ea typeface="+mn-lt"/>
                <a:cs typeface="+mn-lt"/>
              </a:rPr>
              <a:t>Bayes</a:t>
            </a:r>
            <a:r>
              <a:rPr lang="tr-TR" sz="1800" dirty="0">
                <a:ea typeface="+mn-lt"/>
                <a:cs typeface="+mn-lt"/>
              </a:rPr>
              <a:t> (NB) kullanılarak sınıflandırılmış ve eğitilmiştir ve elde edilen sonuçlar paylaşılmıştır. DVM ile sistemin eğitilmesi ve test edilmesinden sonra 0,7129 başarı oranına, ardından tekrar uygulanan boyut azaltma ve Temel Bileşen Analizi sonrasında </a:t>
            </a:r>
            <a:r>
              <a:rPr lang="tr-TR" sz="1800" dirty="0" err="1">
                <a:ea typeface="+mn-lt"/>
                <a:cs typeface="+mn-lt"/>
              </a:rPr>
              <a:t>Naive</a:t>
            </a:r>
            <a:r>
              <a:rPr lang="tr-TR" sz="1800" dirty="0">
                <a:ea typeface="+mn-lt"/>
                <a:cs typeface="+mn-lt"/>
              </a:rPr>
              <a:t> </a:t>
            </a:r>
            <a:r>
              <a:rPr lang="tr-TR" sz="1800" dirty="0" err="1">
                <a:ea typeface="+mn-lt"/>
                <a:cs typeface="+mn-lt"/>
              </a:rPr>
              <a:t>Bayes</a:t>
            </a:r>
            <a:r>
              <a:rPr lang="tr-TR" sz="1800" dirty="0">
                <a:ea typeface="+mn-lt"/>
                <a:cs typeface="+mn-lt"/>
              </a:rPr>
              <a:t> ile birlikte 0,7914 başarı seviyesine ulaşılmıştır. Bu da bahsi geçen saldırı verileri kullanılarak eğitilen saldırı tespit sistemi aktif ve çalışıyor konumda iken, gelen saldırıları %79 oranında doğru tespit edebildiğini göstermiştir.</a:t>
            </a:r>
            <a:endParaRPr lang="tr-TR" sz="1800" dirty="0">
              <a:cs typeface="Calibri"/>
            </a:endParaRPr>
          </a:p>
        </p:txBody>
      </p:sp>
    </p:spTree>
    <p:extLst>
      <p:ext uri="{BB962C8B-B14F-4D97-AF65-F5344CB8AC3E}">
        <p14:creationId xmlns:p14="http://schemas.microsoft.com/office/powerpoint/2010/main" val="10396000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D9A619-5F70-F1B0-58CA-2C080F7AE61A}"/>
              </a:ext>
            </a:extLst>
          </p:cNvPr>
          <p:cNvSpPr>
            <a:spLocks noGrp="1"/>
          </p:cNvSpPr>
          <p:nvPr>
            <p:ph type="title"/>
          </p:nvPr>
        </p:nvSpPr>
        <p:spPr>
          <a:xfrm>
            <a:off x="685801" y="292925"/>
            <a:ext cx="10131425" cy="1456267"/>
          </a:xfrm>
        </p:spPr>
        <p:txBody>
          <a:bodyPr/>
          <a:lstStyle/>
          <a:p>
            <a:r>
              <a:rPr lang="tr-TR" dirty="0">
                <a:cs typeface="Calibri Light"/>
              </a:rPr>
              <a:t>Giriş</a:t>
            </a:r>
            <a:endParaRPr lang="tr-TR" dirty="0"/>
          </a:p>
        </p:txBody>
      </p:sp>
      <p:sp>
        <p:nvSpPr>
          <p:cNvPr id="3" name="İçerik Yer Tutucusu 2">
            <a:extLst>
              <a:ext uri="{FF2B5EF4-FFF2-40B4-BE49-F238E27FC236}">
                <a16:creationId xmlns:a16="http://schemas.microsoft.com/office/drawing/2014/main" id="{0B85DDE2-7174-CAD8-2A40-402B88A14253}"/>
              </a:ext>
            </a:extLst>
          </p:cNvPr>
          <p:cNvSpPr>
            <a:spLocks noGrp="1"/>
          </p:cNvSpPr>
          <p:nvPr>
            <p:ph idx="1"/>
          </p:nvPr>
        </p:nvSpPr>
        <p:spPr>
          <a:xfrm>
            <a:off x="685801" y="1746223"/>
            <a:ext cx="10467892" cy="4361652"/>
          </a:xfrm>
        </p:spPr>
        <p:txBody>
          <a:bodyPr vert="horz" lIns="91440" tIns="45720" rIns="91440" bIns="45720" rtlCol="0" anchor="t">
            <a:normAutofit/>
          </a:bodyPr>
          <a:lstStyle/>
          <a:p>
            <a:pPr marL="0" indent="457200" algn="just">
              <a:spcBef>
                <a:spcPts val="0"/>
              </a:spcBef>
              <a:buNone/>
            </a:pPr>
            <a:r>
              <a:rPr lang="tr-TR" sz="1800" dirty="0">
                <a:ea typeface="+mn-lt"/>
                <a:cs typeface="+mn-lt"/>
              </a:rPr>
              <a:t>Bilgi sistemleri ve ağlar elektronik saldırılara maruz kalabilirler. Bilgi güvenliğini ihlal etme girişimleri her gün, internette yaygın olarak bulunan güvenlik açığı değerlendirme araçlarının yanı sıra ticari olarak da kullanılabilen bu araçların kullanılabilirliği ile birlikte artmaktadır. </a:t>
            </a:r>
            <a:r>
              <a:rPr lang="tr-TR" sz="1800" dirty="0" err="1">
                <a:ea typeface="+mn-lt"/>
                <a:cs typeface="+mn-lt"/>
              </a:rPr>
              <a:t>SubSeven</a:t>
            </a:r>
            <a:r>
              <a:rPr lang="tr-TR" sz="1800" dirty="0">
                <a:ea typeface="+mn-lt"/>
                <a:cs typeface="+mn-lt"/>
              </a:rPr>
              <a:t>, </a:t>
            </a:r>
            <a:r>
              <a:rPr lang="tr-TR" sz="1800" dirty="0" err="1">
                <a:ea typeface="+mn-lt"/>
                <a:cs typeface="+mn-lt"/>
              </a:rPr>
              <a:t>Nmap</a:t>
            </a:r>
            <a:r>
              <a:rPr lang="tr-TR" sz="1800" dirty="0">
                <a:ea typeface="+mn-lt"/>
                <a:cs typeface="+mn-lt"/>
              </a:rPr>
              <a:t>, L0ftCrack, </a:t>
            </a:r>
            <a:r>
              <a:rPr lang="tr-TR" sz="1800" dirty="0" err="1">
                <a:ea typeface="+mn-lt"/>
                <a:cs typeface="+mn-lt"/>
              </a:rPr>
              <a:t>BackOrifce</a:t>
            </a:r>
            <a:r>
              <a:rPr lang="tr-TR" sz="1800" dirty="0">
                <a:ea typeface="+mn-lt"/>
                <a:cs typeface="+mn-lt"/>
              </a:rPr>
              <a:t> gibi araçların tümü sistemleri taramak, tanımlamak, araştırmak ve delmek için kullanılabilir. Ağları korumak için güvenlik duvarları ve çeşitli anti virüsler kullanılır. Peki, bunlar ne kadar yeterlidir? Güvenlik duvarları sizleri dışarıdan gelen saldırılara karşı çok iyi koruyabilir ama eğer sisteminizin içinde bir açık var ise uyarma olasılığı bulunmaz."</a:t>
            </a:r>
            <a:r>
              <a:rPr lang="tr-TR" sz="1800" dirty="0" err="1">
                <a:ea typeface="+mn-lt"/>
                <a:cs typeface="+mn-lt"/>
              </a:rPr>
              <a:t>Script</a:t>
            </a:r>
            <a:r>
              <a:rPr lang="tr-TR" sz="1800" dirty="0">
                <a:ea typeface="+mn-lt"/>
                <a:cs typeface="+mn-lt"/>
              </a:rPr>
              <a:t> </a:t>
            </a:r>
            <a:r>
              <a:rPr lang="tr-TR" sz="1800" dirty="0" err="1">
                <a:ea typeface="+mn-lt"/>
                <a:cs typeface="+mn-lt"/>
              </a:rPr>
              <a:t>Kiddie</a:t>
            </a:r>
            <a:r>
              <a:rPr lang="tr-TR" sz="1800" dirty="0">
                <a:ea typeface="+mn-lt"/>
                <a:cs typeface="+mn-lt"/>
              </a:rPr>
              <a:t>" diye tabir edilen kişiler, interneti sürekli olarak alt ağlar tarafından yapılan taramalar dâhil, bilinen hatalara karşı tarar. Bazı zamanlarda ise, tamamen yasal yollarla rakip bir firma, rekabet avantajı elde etmek için personeller istihdam eder ve oluşturdukları bu ekiple sisteminize sızmaya çalışırlar. Saldırı tespit sistemlerinin önemi bu sebepten ötürü daha iyi anlaşılmaya başlamıştır. Söz konusu sistemlerin kullanımının bilgi teknolojilerinde %60'dan fazla olduğu 2012 yılında yapılan bir ankette belirtilmiştir. Aktif bir çalışma konusu olmasına ve üzerinde çok sayıda insanın araştırma ve geliştirme yapmasına rağmen, bu tarz saldırıları etkin bir şekilde tespit edebilecek, standartları belirlenmiş bir sistem henüz geliştirilememiştir. </a:t>
            </a:r>
            <a:endParaRPr lang="tr-TR" sz="1800" dirty="0">
              <a:cs typeface="Calibri"/>
            </a:endParaRPr>
          </a:p>
        </p:txBody>
      </p:sp>
    </p:spTree>
    <p:extLst>
      <p:ext uri="{BB962C8B-B14F-4D97-AF65-F5344CB8AC3E}">
        <p14:creationId xmlns:p14="http://schemas.microsoft.com/office/powerpoint/2010/main" val="41924433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a:extLst>
              <a:ext uri="{FF2B5EF4-FFF2-40B4-BE49-F238E27FC236}">
                <a16:creationId xmlns:a16="http://schemas.microsoft.com/office/drawing/2014/main" id="{3FC360F2-6F2D-A5E7-B191-A2A8AA602183}"/>
              </a:ext>
            </a:extLst>
          </p:cNvPr>
          <p:cNvPicPr>
            <a:picLocks noGrp="1" noChangeAspect="1"/>
          </p:cNvPicPr>
          <p:nvPr>
            <p:ph idx="1"/>
          </p:nvPr>
        </p:nvPicPr>
        <p:blipFill>
          <a:blip r:embed="rId2"/>
          <a:stretch>
            <a:fillRect/>
          </a:stretch>
        </p:blipFill>
        <p:spPr>
          <a:xfrm>
            <a:off x="6011759" y="508711"/>
            <a:ext cx="5264973" cy="3610593"/>
          </a:xfrm>
        </p:spPr>
      </p:pic>
      <p:sp>
        <p:nvSpPr>
          <p:cNvPr id="5" name="Metin kutusu 4">
            <a:extLst>
              <a:ext uri="{FF2B5EF4-FFF2-40B4-BE49-F238E27FC236}">
                <a16:creationId xmlns:a16="http://schemas.microsoft.com/office/drawing/2014/main" id="{214B67F9-9978-B946-E71B-F59CB7FFA0A0}"/>
              </a:ext>
            </a:extLst>
          </p:cNvPr>
          <p:cNvSpPr txBox="1"/>
          <p:nvPr/>
        </p:nvSpPr>
        <p:spPr>
          <a:xfrm>
            <a:off x="742208" y="504701"/>
            <a:ext cx="494805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457200" algn="just"/>
            <a:r>
              <a:rPr lang="tr-TR" dirty="0">
                <a:ea typeface="+mn-lt"/>
                <a:cs typeface="+mn-lt"/>
              </a:rPr>
              <a:t>Araştırma toplulukları, sistem saldırılarına karşı istatistik tabanlı, imza tabanlı, davranış tabanlı ve karma tabanlı teknikler kullanarak savunmaya çalışmışlardır. Bu tekniklerin her birinin öncelikli hedefi, sistem istismarının gerçek zamanlı veya mümkün olduğunca gerçek zamana yakın olarak tanımlamak ve saldırının neden olduğu hasarı ortadan kaldırmak veya en aza indirmek için belli başlı saldırıları karantina altına almaktır. Şekil 1'de, 2018 yılında siber saldırıların daha çok hangi dosya biçimlerini kullandığı gösterilmiştir. </a:t>
            </a:r>
            <a:endParaRPr lang="tr-TR" dirty="0">
              <a:cs typeface="Calibri" panose="020F0502020204030204"/>
            </a:endParaRPr>
          </a:p>
        </p:txBody>
      </p:sp>
      <p:sp>
        <p:nvSpPr>
          <p:cNvPr id="6" name="Metin kutusu 5">
            <a:extLst>
              <a:ext uri="{FF2B5EF4-FFF2-40B4-BE49-F238E27FC236}">
                <a16:creationId xmlns:a16="http://schemas.microsoft.com/office/drawing/2014/main" id="{4B48F44E-427E-CC07-669A-96396752A08D}"/>
              </a:ext>
            </a:extLst>
          </p:cNvPr>
          <p:cNvSpPr txBox="1"/>
          <p:nvPr/>
        </p:nvSpPr>
        <p:spPr>
          <a:xfrm>
            <a:off x="742208" y="4255324"/>
            <a:ext cx="1069768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457200" algn="just"/>
            <a:r>
              <a:rPr lang="tr-TR" dirty="0">
                <a:ea typeface="+mn-lt"/>
                <a:cs typeface="+mn-lt"/>
              </a:rPr>
              <a:t>Çalışmanın amacı, var olan sunucu tabanlı saldırı çeşitleri ve bunların verilerini kullanarak saldırı tespit sistemini eğitmek, bu şekilde sistemi yeni gelebilecek saldırılara karşı korumaya çalışmaktır. Sistemin her an her çeşit saldırıya karşı koyması hem bellek yönetimi hem de güç tüketimi açısından akıllıca olmayacaktır dolayısıyla gelen saldırının doğru ve etkin bir şekilde sınıflandırılması gerekmektedir. Bu fikirden yola çıkılarak sınıflandırma algoritmaları kullanılmıştır. Saldırının doğru tahmininden sonra bu saldırıya yönelik bir savunma sisteminin devreye girmesi, sistemi amacına ulaştıracak ve minimum hasar ile saldırıyı atlatmayı sağlayacaktır.</a:t>
            </a:r>
            <a:endParaRPr lang="tr-TR" dirty="0">
              <a:cs typeface="Calibri" panose="020F0502020204030204"/>
            </a:endParaRPr>
          </a:p>
        </p:txBody>
      </p:sp>
    </p:spTree>
    <p:extLst>
      <p:ext uri="{BB962C8B-B14F-4D97-AF65-F5344CB8AC3E}">
        <p14:creationId xmlns:p14="http://schemas.microsoft.com/office/powerpoint/2010/main" val="10270941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A52210-6447-22DF-0C66-989BEBE98FB6}"/>
              </a:ext>
            </a:extLst>
          </p:cNvPr>
          <p:cNvSpPr>
            <a:spLocks noGrp="1"/>
          </p:cNvSpPr>
          <p:nvPr>
            <p:ph type="title"/>
          </p:nvPr>
        </p:nvSpPr>
        <p:spPr>
          <a:xfrm>
            <a:off x="834242" y="322612"/>
            <a:ext cx="10131425" cy="783333"/>
          </a:xfrm>
        </p:spPr>
        <p:txBody>
          <a:bodyPr/>
          <a:lstStyle/>
          <a:p>
            <a:r>
              <a:rPr lang="tr-TR" dirty="0">
                <a:ea typeface="+mj-lt"/>
                <a:cs typeface="+mj-lt"/>
              </a:rPr>
              <a:t>YÖNTEM VE UYGULAMA</a:t>
            </a:r>
          </a:p>
        </p:txBody>
      </p:sp>
      <p:sp>
        <p:nvSpPr>
          <p:cNvPr id="3" name="İçerik Yer Tutucusu 2">
            <a:extLst>
              <a:ext uri="{FF2B5EF4-FFF2-40B4-BE49-F238E27FC236}">
                <a16:creationId xmlns:a16="http://schemas.microsoft.com/office/drawing/2014/main" id="{16225DDC-EC0E-70C4-8A37-FBA20678C783}"/>
              </a:ext>
            </a:extLst>
          </p:cNvPr>
          <p:cNvSpPr>
            <a:spLocks noGrp="1"/>
          </p:cNvSpPr>
          <p:nvPr>
            <p:ph idx="1"/>
          </p:nvPr>
        </p:nvSpPr>
        <p:spPr>
          <a:xfrm>
            <a:off x="838200" y="1103210"/>
            <a:ext cx="10515600" cy="5380531"/>
          </a:xfrm>
        </p:spPr>
        <p:txBody>
          <a:bodyPr vert="horz" lIns="91440" tIns="45720" rIns="91440" bIns="45720" rtlCol="0" anchor="t">
            <a:normAutofit lnSpcReduction="10000"/>
          </a:bodyPr>
          <a:lstStyle/>
          <a:p>
            <a:pPr marL="0" indent="0" algn="just">
              <a:spcBef>
                <a:spcPts val="0"/>
              </a:spcBef>
              <a:buNone/>
            </a:pPr>
            <a:r>
              <a:rPr lang="tr-TR" sz="1800" b="1" dirty="0">
                <a:cs typeface="Calibri"/>
              </a:rPr>
              <a:t>Veri</a:t>
            </a:r>
            <a:endParaRPr lang="tr-TR" sz="1800">
              <a:cs typeface="Calibri"/>
            </a:endParaRPr>
          </a:p>
          <a:p>
            <a:pPr marL="0" indent="457200" algn="just">
              <a:spcBef>
                <a:spcPts val="0"/>
              </a:spcBef>
              <a:buNone/>
            </a:pPr>
            <a:r>
              <a:rPr lang="tr-TR" sz="1800" dirty="0">
                <a:ea typeface="+mn-lt"/>
                <a:cs typeface="+mn-lt"/>
              </a:rPr>
              <a:t>Bu çalışmada kullanılan veri seti; </a:t>
            </a:r>
            <a:r>
              <a:rPr lang="tr-TR" sz="1800" dirty="0" err="1">
                <a:ea typeface="+mn-lt"/>
                <a:cs typeface="+mn-lt"/>
              </a:rPr>
              <a:t>CesarFTP</a:t>
            </a:r>
            <a:r>
              <a:rPr lang="tr-TR" sz="1800" dirty="0">
                <a:ea typeface="+mn-lt"/>
                <a:cs typeface="+mn-lt"/>
              </a:rPr>
              <a:t>, </a:t>
            </a:r>
            <a:r>
              <a:rPr lang="tr-TR" sz="1800" dirty="0" err="1">
                <a:ea typeface="+mn-lt"/>
                <a:cs typeface="+mn-lt"/>
              </a:rPr>
              <a:t>WebDAV</a:t>
            </a:r>
            <a:r>
              <a:rPr lang="tr-TR" sz="1800" dirty="0">
                <a:ea typeface="+mn-lt"/>
                <a:cs typeface="+mn-lt"/>
              </a:rPr>
              <a:t>, </a:t>
            </a:r>
            <a:r>
              <a:rPr lang="tr-TR" sz="1800" dirty="0" err="1">
                <a:ea typeface="+mn-lt"/>
                <a:cs typeface="+mn-lt"/>
              </a:rPr>
              <a:t>Icecast</a:t>
            </a:r>
            <a:r>
              <a:rPr lang="tr-TR" sz="1800" dirty="0">
                <a:ea typeface="+mn-lt"/>
                <a:cs typeface="+mn-lt"/>
              </a:rPr>
              <a:t>, </a:t>
            </a:r>
            <a:r>
              <a:rPr lang="tr-TR" sz="1800" dirty="0" err="1">
                <a:ea typeface="+mn-lt"/>
                <a:cs typeface="+mn-lt"/>
              </a:rPr>
              <a:t>Tomcat</a:t>
            </a:r>
            <a:r>
              <a:rPr lang="tr-TR" sz="1800" dirty="0">
                <a:ea typeface="+mn-lt"/>
                <a:cs typeface="+mn-lt"/>
              </a:rPr>
              <a:t>, OS SMB, OS </a:t>
            </a:r>
            <a:r>
              <a:rPr lang="tr-TR" sz="1800" dirty="0" err="1">
                <a:ea typeface="+mn-lt"/>
                <a:cs typeface="+mn-lt"/>
              </a:rPr>
              <a:t>Print</a:t>
            </a:r>
            <a:r>
              <a:rPr lang="tr-TR" sz="1800" dirty="0">
                <a:ea typeface="+mn-lt"/>
                <a:cs typeface="+mn-lt"/>
              </a:rPr>
              <a:t> </a:t>
            </a:r>
            <a:r>
              <a:rPr lang="tr-TR" sz="1800" dirty="0" err="1">
                <a:ea typeface="+mn-lt"/>
                <a:cs typeface="+mn-lt"/>
              </a:rPr>
              <a:t>Spool</a:t>
            </a:r>
            <a:r>
              <a:rPr lang="tr-TR" sz="1800" dirty="0">
                <a:ea typeface="+mn-lt"/>
                <a:cs typeface="+mn-lt"/>
              </a:rPr>
              <a:t>, </a:t>
            </a:r>
            <a:r>
              <a:rPr lang="tr-TR" sz="1800" dirty="0" err="1">
                <a:ea typeface="+mn-lt"/>
                <a:cs typeface="+mn-lt"/>
              </a:rPr>
              <a:t>PMWiki</a:t>
            </a:r>
            <a:r>
              <a:rPr lang="tr-TR" sz="1800" dirty="0">
                <a:ea typeface="+mn-lt"/>
                <a:cs typeface="+mn-lt"/>
              </a:rPr>
              <a:t>, Wireless Karma, PDF N, </a:t>
            </a:r>
            <a:r>
              <a:rPr lang="tr-TR" sz="1800" dirty="0" err="1">
                <a:ea typeface="+mn-lt"/>
                <a:cs typeface="+mn-lt"/>
              </a:rPr>
              <a:t>Backdoored</a:t>
            </a:r>
            <a:r>
              <a:rPr lang="tr-TR" sz="1800" dirty="0">
                <a:ea typeface="+mn-lt"/>
                <a:cs typeface="+mn-lt"/>
              </a:rPr>
              <a:t> </a:t>
            </a:r>
            <a:r>
              <a:rPr lang="tr-TR" sz="1800" dirty="0" err="1">
                <a:ea typeface="+mn-lt"/>
                <a:cs typeface="+mn-lt"/>
              </a:rPr>
              <a:t>Executable</a:t>
            </a:r>
            <a:r>
              <a:rPr lang="tr-TR" sz="1800" dirty="0">
                <a:ea typeface="+mn-lt"/>
                <a:cs typeface="+mn-lt"/>
              </a:rPr>
              <a:t>, Browser Attack, </a:t>
            </a:r>
            <a:r>
              <a:rPr lang="tr-TR" sz="1800" dirty="0" err="1">
                <a:ea typeface="+mn-lt"/>
                <a:cs typeface="+mn-lt"/>
              </a:rPr>
              <a:t>Infectious</a:t>
            </a:r>
            <a:r>
              <a:rPr lang="tr-TR" sz="1800" dirty="0">
                <a:ea typeface="+mn-lt"/>
                <a:cs typeface="+mn-lt"/>
              </a:rPr>
              <a:t> Media saldırı verileri birleştirilerek oluşturulmuştur. Ortaya çıkan bu veri seti ise Destek Vektör Makinesi (DVM) ve </a:t>
            </a:r>
            <a:r>
              <a:rPr lang="tr-TR" sz="1800" dirty="0" err="1">
                <a:ea typeface="+mn-lt"/>
                <a:cs typeface="+mn-lt"/>
              </a:rPr>
              <a:t>Naive</a:t>
            </a:r>
            <a:r>
              <a:rPr lang="tr-TR" sz="1800" dirty="0">
                <a:ea typeface="+mn-lt"/>
                <a:cs typeface="+mn-lt"/>
              </a:rPr>
              <a:t> </a:t>
            </a:r>
            <a:r>
              <a:rPr lang="tr-TR" sz="1800" dirty="0" err="1">
                <a:ea typeface="+mn-lt"/>
                <a:cs typeface="+mn-lt"/>
              </a:rPr>
              <a:t>Bayes</a:t>
            </a:r>
            <a:r>
              <a:rPr lang="tr-TR" sz="1800" dirty="0">
                <a:ea typeface="+mn-lt"/>
                <a:cs typeface="+mn-lt"/>
              </a:rPr>
              <a:t> (NB) kullanılarak sınıflandırılmış ve eğitilmiştir.</a:t>
            </a:r>
            <a:endParaRPr lang="tr-TR" sz="1800" dirty="0">
              <a:cs typeface="Calibri"/>
            </a:endParaRPr>
          </a:p>
          <a:p>
            <a:pPr marL="0" indent="0" algn="just">
              <a:spcBef>
                <a:spcPts val="0"/>
              </a:spcBef>
              <a:buNone/>
            </a:pPr>
            <a:endParaRPr lang="tr-TR" sz="1800" dirty="0">
              <a:cs typeface="Calibri"/>
            </a:endParaRPr>
          </a:p>
          <a:p>
            <a:pPr marL="0" indent="0" algn="just">
              <a:spcBef>
                <a:spcPts val="0"/>
              </a:spcBef>
              <a:buNone/>
            </a:pPr>
            <a:r>
              <a:rPr lang="tr-TR" sz="1800" b="1" dirty="0">
                <a:cs typeface="Calibri"/>
              </a:rPr>
              <a:t>Yöntem</a:t>
            </a:r>
            <a:endParaRPr lang="tr-TR" sz="1800">
              <a:cs typeface="Calibri" panose="020F0502020204030204"/>
            </a:endParaRPr>
          </a:p>
          <a:p>
            <a:pPr marL="0" indent="457200" algn="just">
              <a:spcBef>
                <a:spcPts val="0"/>
              </a:spcBef>
              <a:buNone/>
            </a:pPr>
            <a:r>
              <a:rPr lang="tr-TR" sz="1800" dirty="0">
                <a:ea typeface="+mn-lt"/>
                <a:cs typeface="+mn-lt"/>
              </a:rPr>
              <a:t>Öncelikle kullanılacak veri setleri Düşük Varyans Filtresi, Yüksek Korelasyon Filtresi ve Temel Bileşen Analizi yöntemlerine tabi tutulduktan sonra eğitime hazır bir hale getirilmiştir.</a:t>
            </a:r>
          </a:p>
          <a:p>
            <a:pPr marL="0" indent="0" algn="just">
              <a:spcBef>
                <a:spcPts val="0"/>
              </a:spcBef>
              <a:buNone/>
            </a:pPr>
            <a:r>
              <a:rPr lang="tr-TR" sz="1800" b="1" dirty="0">
                <a:ea typeface="+mn-lt"/>
                <a:cs typeface="+mn-lt"/>
              </a:rPr>
              <a:t>Düşük Varyans Filtresi</a:t>
            </a:r>
            <a:r>
              <a:rPr lang="tr-TR" sz="1800" dirty="0">
                <a:ea typeface="+mn-lt"/>
                <a:cs typeface="+mn-lt"/>
              </a:rPr>
              <a:t>: Veri setinde küçük değişiklikler olan veri sütunları çok az bilgi taşır. Böylece, belirli bir eşikten daha düşük varyansa sahip tüm veri sütunları kaldırılır. Dikkatli edilmesi gereken nokta ise varyans aralığına bağlıdır. Bu nedenle, bu tekniği uygulamadan önce normalizasyon uygulanması gereklidir.</a:t>
            </a:r>
            <a:endParaRPr lang="tr-TR" sz="1800">
              <a:ea typeface="+mn-lt"/>
              <a:cs typeface="+mn-lt"/>
            </a:endParaRPr>
          </a:p>
          <a:p>
            <a:pPr marL="0" indent="0" algn="just">
              <a:spcBef>
                <a:spcPts val="0"/>
              </a:spcBef>
              <a:buNone/>
            </a:pPr>
            <a:r>
              <a:rPr lang="tr-TR" sz="1800" b="1" dirty="0">
                <a:ea typeface="+mn-lt"/>
                <a:cs typeface="+mn-lt"/>
              </a:rPr>
              <a:t>Yüksek Korelasyon Filtresi:</a:t>
            </a:r>
            <a:r>
              <a:rPr lang="tr-TR" sz="1800" dirty="0">
                <a:ea typeface="+mn-lt"/>
                <a:cs typeface="+mn-lt"/>
              </a:rPr>
              <a:t> Çok benzer eğilimlere sahip veri sütunlarının da çok benzer bilgiler taşıması olasıdır. Bu durumda, yalnızca biri makine öğrenme modelini beslemek için yeterli olacaktır. Burada nümerik sütunlar arasında ve sırasıyla </a:t>
            </a:r>
            <a:r>
              <a:rPr lang="tr-TR" sz="1800" dirty="0" err="1">
                <a:ea typeface="+mn-lt"/>
                <a:cs typeface="+mn-lt"/>
              </a:rPr>
              <a:t>Pearson’un</a:t>
            </a:r>
            <a:r>
              <a:rPr lang="tr-TR" sz="1800" dirty="0">
                <a:ea typeface="+mn-lt"/>
                <a:cs typeface="+mn-lt"/>
              </a:rPr>
              <a:t> Ürün Moment Katsayısı ve </a:t>
            </a:r>
            <a:r>
              <a:rPr lang="tr-TR" sz="1800" dirty="0" err="1">
                <a:ea typeface="+mn-lt"/>
                <a:cs typeface="+mn-lt"/>
              </a:rPr>
              <a:t>Pearson</a:t>
            </a:r>
            <a:r>
              <a:rPr lang="tr-TR" sz="1800" dirty="0">
                <a:ea typeface="+mn-lt"/>
                <a:cs typeface="+mn-lt"/>
              </a:rPr>
              <a:t> </a:t>
            </a:r>
            <a:r>
              <a:rPr lang="tr-TR" sz="1800" dirty="0" err="1">
                <a:ea typeface="+mn-lt"/>
                <a:cs typeface="+mn-lt"/>
              </a:rPr>
              <a:t>chi</a:t>
            </a:r>
            <a:r>
              <a:rPr lang="tr-TR" sz="1800" dirty="0">
                <a:ea typeface="+mn-lt"/>
                <a:cs typeface="+mn-lt"/>
              </a:rPr>
              <a:t> kare değeri olarak nominal sütunlar arasındaki korelasyon katsayısı hesaplanır. Korelasyon katsayısı eşikten daha yüksek olan sütun çiftleri yalnızca bir taneye düşürülür.</a:t>
            </a:r>
            <a:endParaRPr lang="tr-TR" sz="1800">
              <a:ea typeface="+mn-lt"/>
              <a:cs typeface="+mn-lt"/>
            </a:endParaRPr>
          </a:p>
          <a:p>
            <a:pPr marL="0" indent="0" algn="just">
              <a:spcBef>
                <a:spcPts val="0"/>
              </a:spcBef>
              <a:buNone/>
            </a:pPr>
            <a:endParaRPr lang="tr-TR" sz="1800" dirty="0">
              <a:cs typeface="Calibri" panose="020F0502020204030204"/>
            </a:endParaRPr>
          </a:p>
          <a:p>
            <a:pPr indent="0">
              <a:spcBef>
                <a:spcPts val="0"/>
              </a:spcBef>
              <a:buNone/>
            </a:pPr>
            <a:endParaRPr lang="tr-TR" sz="1800" dirty="0">
              <a:cs typeface="Calibri" panose="020F0502020204030204"/>
            </a:endParaRPr>
          </a:p>
          <a:p>
            <a:pPr indent="0">
              <a:spcBef>
                <a:spcPts val="0"/>
              </a:spcBef>
              <a:buNone/>
            </a:pPr>
            <a:endParaRPr lang="tr-TR" sz="1800" dirty="0">
              <a:cs typeface="Calibri" panose="020F0502020204030204"/>
            </a:endParaRPr>
          </a:p>
          <a:p>
            <a:pPr marL="0" indent="0" algn="just">
              <a:spcBef>
                <a:spcPts val="0"/>
              </a:spcBef>
              <a:buNone/>
            </a:pPr>
            <a:endParaRPr lang="tr-TR" sz="1800" dirty="0">
              <a:cs typeface="Calibri" panose="020F0502020204030204"/>
            </a:endParaRPr>
          </a:p>
        </p:txBody>
      </p:sp>
    </p:spTree>
    <p:extLst>
      <p:ext uri="{BB962C8B-B14F-4D97-AF65-F5344CB8AC3E}">
        <p14:creationId xmlns:p14="http://schemas.microsoft.com/office/powerpoint/2010/main" val="26293335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A92C04C-E770-16C4-DEE5-6CE57E7FBEC0}"/>
              </a:ext>
            </a:extLst>
          </p:cNvPr>
          <p:cNvSpPr>
            <a:spLocks noGrp="1"/>
          </p:cNvSpPr>
          <p:nvPr>
            <p:ph idx="1"/>
          </p:nvPr>
        </p:nvSpPr>
        <p:spPr>
          <a:xfrm>
            <a:off x="594944" y="637859"/>
            <a:ext cx="5930724" cy="5578871"/>
          </a:xfrm>
        </p:spPr>
        <p:txBody>
          <a:bodyPr vert="horz" lIns="91440" tIns="45720" rIns="91440" bIns="45720" rtlCol="0" anchor="ctr">
            <a:noAutofit/>
          </a:bodyPr>
          <a:lstStyle/>
          <a:p>
            <a:pPr marL="0" indent="0" algn="just">
              <a:lnSpc>
                <a:spcPct val="90000"/>
              </a:lnSpc>
              <a:spcBef>
                <a:spcPts val="0"/>
              </a:spcBef>
              <a:buNone/>
            </a:pPr>
            <a:r>
              <a:rPr lang="tr-TR" b="1" dirty="0">
                <a:ea typeface="+mn-lt"/>
                <a:cs typeface="+mn-lt"/>
              </a:rPr>
              <a:t>Temel Bileşen Analizi(TBA):</a:t>
            </a:r>
            <a:r>
              <a:rPr lang="tr-TR" dirty="0">
                <a:ea typeface="+mn-lt"/>
                <a:cs typeface="+mn-lt"/>
              </a:rPr>
              <a:t> Bir veri setinin orijinal n koordinatlarını ortogonal olarak asıl bileşenler adı verilen yeni bir n koordinat grubuna dönüştüren istatistiksel bir prosedürdür. Dönüşümün bir sonucu olarak, ilk ana bileşen olası en büyük varyansa sahiptir; müteakip her bileşen, önceki bileşenlerle korelasyon olmayan kısıtlama altında mümkün olan en yüksek varyansa sahiptir. Yalnızca ilk m&lt;n bileşeninin tutulması, veri bilgisinin çoğunu yani verideki değişimi korurken veri </a:t>
            </a:r>
            <a:r>
              <a:rPr lang="tr-TR" dirty="0" err="1">
                <a:ea typeface="+mn-lt"/>
                <a:cs typeface="+mn-lt"/>
              </a:rPr>
              <a:t>boyutsallığını</a:t>
            </a:r>
            <a:r>
              <a:rPr lang="tr-TR" dirty="0">
                <a:ea typeface="+mn-lt"/>
                <a:cs typeface="+mn-lt"/>
              </a:rPr>
              <a:t> azaltır.</a:t>
            </a:r>
            <a:endParaRPr lang="tr-TR" dirty="0">
              <a:cs typeface="Calibri"/>
            </a:endParaRPr>
          </a:p>
          <a:p>
            <a:pPr marL="0" indent="0" algn="just">
              <a:lnSpc>
                <a:spcPct val="90000"/>
              </a:lnSpc>
              <a:spcBef>
                <a:spcPts val="0"/>
              </a:spcBef>
              <a:buNone/>
            </a:pPr>
            <a:r>
              <a:rPr lang="tr-TR" b="1" dirty="0">
                <a:ea typeface="+mn-lt"/>
                <a:cs typeface="+mn-lt"/>
              </a:rPr>
              <a:t>Destek Vektör Makinesi (DVM):</a:t>
            </a:r>
            <a:r>
              <a:rPr lang="tr-TR" dirty="0">
                <a:ea typeface="+mn-lt"/>
                <a:cs typeface="+mn-lt"/>
              </a:rPr>
              <a:t> Destek vektörleri, hiper düzlemine daha yakın olan ve hiper düzlemin konumunu ve yönünü etkileyen veri noktalarıdır. Bu destek vektörlerini kullanarak, sınıflandırıcının marjı maksimize edilir. Verilerin %90'ı eğitim için, geri kalan %10'u test için kullanılmıştır. Python dili, </a:t>
            </a:r>
            <a:r>
              <a:rPr lang="tr-TR" dirty="0" err="1">
                <a:ea typeface="+mn-lt"/>
                <a:cs typeface="+mn-lt"/>
              </a:rPr>
              <a:t>Numpy</a:t>
            </a:r>
            <a:r>
              <a:rPr lang="tr-TR" dirty="0">
                <a:ea typeface="+mn-lt"/>
                <a:cs typeface="+mn-lt"/>
              </a:rPr>
              <a:t> kitaplığı kullanılarak DVM modeli oluşturulmuştur. </a:t>
            </a:r>
            <a:r>
              <a:rPr lang="tr-TR" dirty="0" err="1">
                <a:ea typeface="+mn-lt"/>
                <a:cs typeface="+mn-lt"/>
              </a:rPr>
              <a:t>epochs</a:t>
            </a:r>
            <a:r>
              <a:rPr lang="tr-TR" dirty="0">
                <a:ea typeface="+mn-lt"/>
                <a:cs typeface="+mn-lt"/>
              </a:rPr>
              <a:t> = 1 ve </a:t>
            </a:r>
            <a:r>
              <a:rPr lang="tr-TR" dirty="0" err="1">
                <a:ea typeface="+mn-lt"/>
                <a:cs typeface="+mn-lt"/>
              </a:rPr>
              <a:t>alpha</a:t>
            </a:r>
            <a:r>
              <a:rPr lang="tr-TR" dirty="0">
                <a:ea typeface="+mn-lt"/>
                <a:cs typeface="+mn-lt"/>
              </a:rPr>
              <a:t> = 0.0001 kullanılarak ilerlenmiştir. Kullanılan kütüphaneler ve DVM standart tanımlamalarından bir örnek, Şekil 5'te gösterilmiştir. Oluşturulan veri seti, doğrusal olmayan bir yapıya sahip olduğu için bu yapıya sahip bir fonksiyon ile test edilmiştir. Kullanılan fonksiyon, Şekil 6'da gösterilmiştir.</a:t>
            </a:r>
            <a:endParaRPr lang="tr-TR" dirty="0">
              <a:cs typeface="Calibri" panose="020F0502020204030204"/>
            </a:endParaRPr>
          </a:p>
        </p:txBody>
      </p:sp>
      <p:pic>
        <p:nvPicPr>
          <p:cNvPr id="5" name="Resim 7" descr="metin içeren bir resim&#10;&#10;Açıklama otomatik olarak oluşturuldu">
            <a:extLst>
              <a:ext uri="{FF2B5EF4-FFF2-40B4-BE49-F238E27FC236}">
                <a16:creationId xmlns:a16="http://schemas.microsoft.com/office/drawing/2014/main" id="{1B7FC3F1-E15B-6546-3ECB-8B737276093D}"/>
              </a:ext>
            </a:extLst>
          </p:cNvPr>
          <p:cNvPicPr>
            <a:picLocks noChangeAspect="1"/>
          </p:cNvPicPr>
          <p:nvPr/>
        </p:nvPicPr>
        <p:blipFill>
          <a:blip r:embed="rId3"/>
          <a:stretch>
            <a:fillRect/>
          </a:stretch>
        </p:blipFill>
        <p:spPr>
          <a:xfrm>
            <a:off x="6702220" y="362007"/>
            <a:ext cx="4551015" cy="2791385"/>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Resim 4" descr="metin içeren bir resim&#10;&#10;Açıklama otomatik olarak oluşturuldu">
            <a:extLst>
              <a:ext uri="{FF2B5EF4-FFF2-40B4-BE49-F238E27FC236}">
                <a16:creationId xmlns:a16="http://schemas.microsoft.com/office/drawing/2014/main" id="{DF19EB07-57A4-27E7-2E6D-30FB9953D585}"/>
              </a:ext>
            </a:extLst>
          </p:cNvPr>
          <p:cNvPicPr>
            <a:picLocks noChangeAspect="1"/>
          </p:cNvPicPr>
          <p:nvPr/>
        </p:nvPicPr>
        <p:blipFill>
          <a:blip r:embed="rId4"/>
          <a:stretch>
            <a:fillRect/>
          </a:stretch>
        </p:blipFill>
        <p:spPr>
          <a:xfrm>
            <a:off x="6703785" y="3373669"/>
            <a:ext cx="4547888" cy="2850762"/>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7250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7A49F25-98F5-79A9-79CA-5BAB9952A2C1}"/>
              </a:ext>
            </a:extLst>
          </p:cNvPr>
          <p:cNvSpPr>
            <a:spLocks noGrp="1"/>
          </p:cNvSpPr>
          <p:nvPr>
            <p:ph idx="1"/>
          </p:nvPr>
        </p:nvSpPr>
        <p:spPr>
          <a:xfrm>
            <a:off x="198516" y="252511"/>
            <a:ext cx="6714467" cy="6428636"/>
          </a:xfrm>
        </p:spPr>
        <p:txBody>
          <a:bodyPr vert="horz" lIns="91440" tIns="45720" rIns="91440" bIns="45720" rtlCol="0" anchor="ctr">
            <a:noAutofit/>
          </a:bodyPr>
          <a:lstStyle/>
          <a:p>
            <a:pPr marL="0" indent="0" algn="just">
              <a:lnSpc>
                <a:spcPct val="90000"/>
              </a:lnSpc>
              <a:spcBef>
                <a:spcPts val="0"/>
              </a:spcBef>
              <a:spcAft>
                <a:spcPts val="0"/>
              </a:spcAft>
              <a:buNone/>
            </a:pPr>
            <a:r>
              <a:rPr lang="tr-TR" sz="1600" b="1" dirty="0">
                <a:ea typeface="+mn-lt"/>
                <a:cs typeface="+mn-lt"/>
              </a:rPr>
              <a:t>Naif </a:t>
            </a:r>
            <a:r>
              <a:rPr lang="tr-TR" sz="1600" b="1" dirty="0" err="1">
                <a:ea typeface="+mn-lt"/>
                <a:cs typeface="+mn-lt"/>
              </a:rPr>
              <a:t>Bayes</a:t>
            </a:r>
            <a:r>
              <a:rPr lang="tr-TR" sz="1600" b="1" dirty="0">
                <a:ea typeface="+mn-lt"/>
                <a:cs typeface="+mn-lt"/>
              </a:rPr>
              <a:t>:</a:t>
            </a:r>
            <a:r>
              <a:rPr lang="tr-TR" sz="1600" dirty="0">
                <a:ea typeface="+mn-lt"/>
                <a:cs typeface="+mn-lt"/>
              </a:rPr>
              <a:t> Naif </a:t>
            </a:r>
            <a:r>
              <a:rPr lang="tr-TR" sz="1600" dirty="0" err="1">
                <a:ea typeface="+mn-lt"/>
                <a:cs typeface="+mn-lt"/>
              </a:rPr>
              <a:t>Bayes</a:t>
            </a:r>
            <a:r>
              <a:rPr lang="tr-TR" sz="1600" dirty="0">
                <a:ea typeface="+mn-lt"/>
                <a:cs typeface="+mn-lt"/>
              </a:rPr>
              <a:t> modeli, eğitim veri setindeki verilerin bir özetinden oluşur. Bu özet daha sonra tahminlerde bulunurken kullanılır. Toplanan eğitim verilerinin özeti, her özniteliğin sınıf değerine göre ortalamasını ve standart sapmasını içerir. Örneğin, iki sınıf değeri ve 7 sayısal özellik varsa, o zaman her bir özellik (7) ve sınıf değeri (2) kombinasyonu için ortalama ve standart bir sapmaya yani 14 özellik özetine ihtiyaç vardır. Bunlar, her bir sınıf değerine ait belirli özellik değerlerinin olasılığını hesaplamak için tahminlerde bulunurken gereklidir. Bu özet verilerin hazırlanması şu alt görevlere ayırabilir: Verileri sınıflara göre ayırma, hesap ile ortalama, standart sapmayı hesaplama, veri kümesini özetleme ve sınıflara göre öznitelikleri özetleme. Eğitim verilerinden hazırlanan özetler kullanılarak tahminler yapılabilir. Öngörüler yapmak, verilen bir veri örneğinin her sınıfa ait olma olasılığını hesaplamayı ve ardından tahmin olarak en büyük olasılık olan sınıfı seçmeyi içerir. Bu şu şekilde ayrılabilir: Gauss olasılık yoğunluğu fonksiyonun hesaplama, sınıf olasılıklarını hesaplama, tahmin yapma ve doğruluk tahmini hesaplama. Son olarak, test veri setindeki her veri örneği için tahminler yaparak modelin doğruluğu tahmin edilebilir. </a:t>
            </a:r>
            <a:r>
              <a:rPr lang="tr-TR" sz="1600" dirty="0" err="1">
                <a:ea typeface="+mn-lt"/>
                <a:cs typeface="+mn-lt"/>
              </a:rPr>
              <a:t>GetPredictions</a:t>
            </a:r>
            <a:r>
              <a:rPr lang="tr-TR" sz="1600" dirty="0">
                <a:ea typeface="+mn-lt"/>
                <a:cs typeface="+mn-lt"/>
              </a:rPr>
              <a:t>() bu tahmini yapar ve her test örneği için bir tahmin listesi döndürür. Tahminler, test veri setindeki sınıf değerleri ile karşılaştırılabilir ve bir sınıflandırma doğruluğu, %0 ve %100 arasında bir doğruluk oranı olarak hesaplanabilir. </a:t>
            </a:r>
            <a:r>
              <a:rPr lang="tr-TR" sz="1600" dirty="0" err="1">
                <a:ea typeface="+mn-lt"/>
                <a:cs typeface="+mn-lt"/>
              </a:rPr>
              <a:t>GetAccuracy</a:t>
            </a:r>
            <a:r>
              <a:rPr lang="tr-TR" sz="1600" dirty="0">
                <a:ea typeface="+mn-lt"/>
                <a:cs typeface="+mn-lt"/>
              </a:rPr>
              <a:t>() bu doğruluk oranını hesaplar. Naif </a:t>
            </a:r>
            <a:r>
              <a:rPr lang="tr-TR" sz="1600" dirty="0" err="1">
                <a:ea typeface="+mn-lt"/>
                <a:cs typeface="+mn-lt"/>
              </a:rPr>
              <a:t>Bayes</a:t>
            </a:r>
            <a:r>
              <a:rPr lang="tr-TR" sz="1600" dirty="0">
                <a:ea typeface="+mn-lt"/>
                <a:cs typeface="+mn-lt"/>
              </a:rPr>
              <a:t> algoritmasını kullanılan fonksiyonlardan birkaçı Şekil 7'de gösterilmiştir.</a:t>
            </a:r>
            <a:endParaRPr lang="tr-TR" sz="1600" dirty="0">
              <a:cs typeface="Calibri" panose="020F0502020204030204"/>
            </a:endParaRPr>
          </a:p>
          <a:p>
            <a:pPr marL="0" indent="457200" algn="just">
              <a:lnSpc>
                <a:spcPct val="90000"/>
              </a:lnSpc>
              <a:spcBef>
                <a:spcPts val="0"/>
              </a:spcBef>
              <a:spcAft>
                <a:spcPts val="0"/>
              </a:spcAft>
              <a:buNone/>
            </a:pPr>
            <a:r>
              <a:rPr lang="tr-TR" sz="1600" dirty="0">
                <a:ea typeface="+mn-lt"/>
                <a:cs typeface="+mn-lt"/>
              </a:rPr>
              <a:t>DVM algoritmasının seçilmesinin sebebi: </a:t>
            </a:r>
            <a:r>
              <a:rPr lang="tr-TR" sz="1600" dirty="0" err="1">
                <a:ea typeface="+mn-lt"/>
                <a:cs typeface="+mn-lt"/>
              </a:rPr>
              <a:t>DVM'nin</a:t>
            </a:r>
            <a:r>
              <a:rPr lang="tr-TR" sz="1600" dirty="0">
                <a:ea typeface="+mn-lt"/>
                <a:cs typeface="+mn-lt"/>
              </a:rPr>
              <a:t> net bir ayrılma marjı ile gerçekten iyi çalışması, yüksek boyutlu alanlarda etkili olması, boyut sayısının örnek sayısından daha büyük olduğu durumlarda etkili olması, karar işlevinde de bir eğitim noktaları alt kümesi kullanması, bu nedenle de belleği etkin bir şekilde kullanmasıdır. Naif </a:t>
            </a:r>
            <a:r>
              <a:rPr lang="tr-TR" sz="1600" dirty="0" err="1">
                <a:ea typeface="+mn-lt"/>
                <a:cs typeface="+mn-lt"/>
              </a:rPr>
              <a:t>Bayes</a:t>
            </a:r>
            <a:r>
              <a:rPr lang="tr-TR" sz="1600" dirty="0">
                <a:ea typeface="+mn-lt"/>
                <a:cs typeface="+mn-lt"/>
              </a:rPr>
              <a:t> algoritmasının tercih edilme sebebi ise, destek vektör makinesi ile birlikte kullanıldığında nasıl bir sonuç vereceğini izlemek ve daha iyi bir sınıflandırma yapabiliyor mu onu test etmektir.</a:t>
            </a:r>
            <a:endParaRPr lang="tr-TR" sz="1600" dirty="0">
              <a:cs typeface="Calibri"/>
            </a:endParaRPr>
          </a:p>
        </p:txBody>
      </p:sp>
      <p:pic>
        <p:nvPicPr>
          <p:cNvPr id="4" name="Resim 4" descr="metin içeren bir resim&#10;&#10;Açıklama otomatik olarak oluşturuldu">
            <a:extLst>
              <a:ext uri="{FF2B5EF4-FFF2-40B4-BE49-F238E27FC236}">
                <a16:creationId xmlns:a16="http://schemas.microsoft.com/office/drawing/2014/main" id="{A156D43F-ADD0-CC30-87FE-2D8F7C92BD47}"/>
              </a:ext>
            </a:extLst>
          </p:cNvPr>
          <p:cNvPicPr>
            <a:picLocks noChangeAspect="1"/>
          </p:cNvPicPr>
          <p:nvPr/>
        </p:nvPicPr>
        <p:blipFill>
          <a:blip r:embed="rId3"/>
          <a:stretch>
            <a:fillRect/>
          </a:stretch>
        </p:blipFill>
        <p:spPr>
          <a:xfrm>
            <a:off x="7111133" y="331296"/>
            <a:ext cx="4907064" cy="624099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374473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B43CE7-AEEC-9DE0-A566-7B5684E47270}"/>
              </a:ext>
            </a:extLst>
          </p:cNvPr>
          <p:cNvSpPr>
            <a:spLocks noGrp="1"/>
          </p:cNvSpPr>
          <p:nvPr>
            <p:ph type="title"/>
          </p:nvPr>
        </p:nvSpPr>
        <p:spPr>
          <a:xfrm>
            <a:off x="834243" y="461159"/>
            <a:ext cx="10131425" cy="654683"/>
          </a:xfrm>
        </p:spPr>
        <p:txBody>
          <a:bodyPr/>
          <a:lstStyle/>
          <a:p>
            <a:r>
              <a:rPr lang="tr-TR" dirty="0">
                <a:cs typeface="Calibri Light"/>
              </a:rPr>
              <a:t>Bulgular</a:t>
            </a:r>
            <a:endParaRPr lang="tr-TR" dirty="0"/>
          </a:p>
        </p:txBody>
      </p:sp>
      <p:sp>
        <p:nvSpPr>
          <p:cNvPr id="3" name="İçerik Yer Tutucusu 2">
            <a:extLst>
              <a:ext uri="{FF2B5EF4-FFF2-40B4-BE49-F238E27FC236}">
                <a16:creationId xmlns:a16="http://schemas.microsoft.com/office/drawing/2014/main" id="{6C4F0265-B760-30A7-3006-584C80B1454A}"/>
              </a:ext>
            </a:extLst>
          </p:cNvPr>
          <p:cNvSpPr>
            <a:spLocks noGrp="1"/>
          </p:cNvSpPr>
          <p:nvPr>
            <p:ph idx="1"/>
          </p:nvPr>
        </p:nvSpPr>
        <p:spPr>
          <a:xfrm>
            <a:off x="768927" y="1221962"/>
            <a:ext cx="10654144" cy="4757078"/>
          </a:xfrm>
        </p:spPr>
        <p:txBody>
          <a:bodyPr vert="horz" lIns="91440" tIns="45720" rIns="91440" bIns="45720" rtlCol="0" anchor="t">
            <a:noAutofit/>
          </a:bodyPr>
          <a:lstStyle/>
          <a:p>
            <a:pPr marL="0" indent="457200" algn="just">
              <a:spcBef>
                <a:spcPts val="0"/>
              </a:spcBef>
              <a:buNone/>
            </a:pPr>
            <a:r>
              <a:rPr lang="tr-TR" sz="1800" dirty="0">
                <a:ea typeface="+mn-lt"/>
                <a:cs typeface="+mn-lt"/>
              </a:rPr>
              <a:t>Çalışmada oluşturulan veri kümesine ilk olarak Destek Vektör Makinesi algoritması uygulanmış, 6013 tane veri içerisinden 4287 tanesi doğru tahmin edilirken 1726 tanesi yanlış tahmin edilmiştir. Başarı oranı yaklaşık 0.71 olmuştur. Elde edilen sonuçlar ayrıca Tablo 1'de paylaşılmıştır. </a:t>
            </a:r>
            <a:endParaRPr lang="tr-TR" dirty="0"/>
          </a:p>
          <a:p>
            <a:pPr marL="0" indent="457200" algn="just">
              <a:spcBef>
                <a:spcPts val="0"/>
              </a:spcBef>
              <a:buNone/>
            </a:pPr>
            <a:endParaRPr lang="tr-TR" dirty="0">
              <a:cs typeface="Calibri"/>
            </a:endParaRPr>
          </a:p>
          <a:p>
            <a:pPr marL="0" indent="457200" algn="just">
              <a:spcBef>
                <a:spcPts val="0"/>
              </a:spcBef>
              <a:buNone/>
            </a:pPr>
            <a:endParaRPr lang="tr-TR" sz="1800" dirty="0">
              <a:ea typeface="+mn-lt"/>
              <a:cs typeface="+mn-lt"/>
            </a:endParaRPr>
          </a:p>
          <a:p>
            <a:pPr marL="0" indent="457200" algn="just">
              <a:spcBef>
                <a:spcPts val="0"/>
              </a:spcBef>
              <a:buNone/>
            </a:pPr>
            <a:endParaRPr lang="tr-TR" sz="1800" dirty="0">
              <a:ea typeface="+mn-lt"/>
              <a:cs typeface="+mn-lt"/>
            </a:endParaRPr>
          </a:p>
          <a:p>
            <a:pPr marL="0" indent="457200" algn="just">
              <a:buNone/>
            </a:pPr>
            <a:endParaRPr lang="tr-TR" dirty="0">
              <a:ea typeface="+mn-lt"/>
              <a:cs typeface="+mn-lt"/>
            </a:endParaRPr>
          </a:p>
          <a:p>
            <a:pPr marL="0" indent="457200" algn="just">
              <a:spcBef>
                <a:spcPts val="0"/>
              </a:spcBef>
              <a:buNone/>
            </a:pPr>
            <a:r>
              <a:rPr lang="tr-TR" sz="1800" dirty="0">
                <a:ea typeface="+mn-lt"/>
                <a:cs typeface="+mn-lt"/>
              </a:rPr>
              <a:t>Başarı oranını arttırmak için ikinci bir sınıflandırma algoritması kullanılmak istenmiştir. Var olan veri seti boyut azaltma ve temel bileşen analizine tekrar tabi tutulmuştur ve ardından eğitim süresini azaltmak amacıyla veri setinde benzer eğilime sahip test verileri ayrılmıştır. Bu işlemler sonrasında </a:t>
            </a:r>
            <a:r>
              <a:rPr lang="tr-TR" sz="1800" dirty="0" err="1">
                <a:ea typeface="+mn-lt"/>
                <a:cs typeface="+mn-lt"/>
              </a:rPr>
              <a:t>Naive</a:t>
            </a:r>
            <a:r>
              <a:rPr lang="tr-TR" sz="1800" dirty="0">
                <a:ea typeface="+mn-lt"/>
                <a:cs typeface="+mn-lt"/>
              </a:rPr>
              <a:t> </a:t>
            </a:r>
            <a:r>
              <a:rPr lang="tr-TR" sz="1800" dirty="0" err="1">
                <a:ea typeface="+mn-lt"/>
                <a:cs typeface="+mn-lt"/>
              </a:rPr>
              <a:t>Bayes</a:t>
            </a:r>
            <a:r>
              <a:rPr lang="tr-TR" sz="1800" dirty="0">
                <a:ea typeface="+mn-lt"/>
                <a:cs typeface="+mn-lt"/>
              </a:rPr>
              <a:t> algoritması uygulanmıştır. Özetlemek gerekirse, </a:t>
            </a:r>
            <a:r>
              <a:rPr lang="tr-TR" sz="1800" dirty="0" err="1">
                <a:ea typeface="+mn-lt"/>
                <a:cs typeface="+mn-lt"/>
              </a:rPr>
              <a:t>Naive</a:t>
            </a:r>
            <a:r>
              <a:rPr lang="tr-TR" sz="1800" dirty="0">
                <a:ea typeface="+mn-lt"/>
                <a:cs typeface="+mn-lt"/>
              </a:rPr>
              <a:t> </a:t>
            </a:r>
            <a:r>
              <a:rPr lang="tr-TR" sz="1800" dirty="0" err="1">
                <a:ea typeface="+mn-lt"/>
                <a:cs typeface="+mn-lt"/>
              </a:rPr>
              <a:t>Bayes</a:t>
            </a:r>
            <a:r>
              <a:rPr lang="tr-TR" sz="1800" dirty="0">
                <a:ea typeface="+mn-lt"/>
                <a:cs typeface="+mn-lt"/>
              </a:rPr>
              <a:t> bütün koşullu olasılıkların çarpımı olarak düşünülebilir. Elde edilen sonuç Tablo 2'de paylaşılmıştır. </a:t>
            </a:r>
            <a:endParaRPr lang="tr-TR"/>
          </a:p>
          <a:p>
            <a:pPr marL="0" indent="457200" algn="just">
              <a:spcBef>
                <a:spcPts val="0"/>
              </a:spcBef>
              <a:buNone/>
            </a:pPr>
            <a:r>
              <a:rPr lang="tr-TR" sz="1800" dirty="0" err="1">
                <a:ea typeface="+mn-lt"/>
                <a:cs typeface="+mn-lt"/>
              </a:rPr>
              <a:t>Naive</a:t>
            </a:r>
            <a:r>
              <a:rPr lang="tr-TR" sz="1800" dirty="0">
                <a:ea typeface="+mn-lt"/>
                <a:cs typeface="+mn-lt"/>
              </a:rPr>
              <a:t> </a:t>
            </a:r>
            <a:r>
              <a:rPr lang="tr-TR" sz="1800" dirty="0" err="1">
                <a:ea typeface="+mn-lt"/>
                <a:cs typeface="+mn-lt"/>
              </a:rPr>
              <a:t>Bayes</a:t>
            </a:r>
            <a:r>
              <a:rPr lang="tr-TR" sz="1800" dirty="0">
                <a:ea typeface="+mn-lt"/>
                <a:cs typeface="+mn-lt"/>
              </a:rPr>
              <a:t> algoritmasının uygulanmasından sonra elde edilen sonucu incelediğimizde, başarı oranı yaklaşık 0,79 olmuştur. Naif </a:t>
            </a:r>
            <a:r>
              <a:rPr lang="tr-TR" sz="1800" dirty="0" err="1">
                <a:ea typeface="+mn-lt"/>
                <a:cs typeface="+mn-lt"/>
              </a:rPr>
              <a:t>Bayes</a:t>
            </a:r>
            <a:r>
              <a:rPr lang="tr-TR" sz="1800" dirty="0">
                <a:ea typeface="+mn-lt"/>
                <a:cs typeface="+mn-lt"/>
              </a:rPr>
              <a:t> algoritmasının hızlı çalışan istekli bir sınıflandırma algoritması olması, gerçek zamana yaklaşabilmesi ve aynı zamanda çok sınıflı tahmin özelliği için iyi çalışması özelliği ile tercih sebebi olmuştur. Zira bu çalışmada, hem savunma sistemleri hem de kullanılan veri seti gibi birçok sınıf vardır.</a:t>
            </a:r>
            <a:endParaRPr lang="tr-TR" dirty="0">
              <a:cs typeface="Calibri" panose="020F0502020204030204"/>
            </a:endParaRPr>
          </a:p>
          <a:p>
            <a:pPr marL="0" indent="457200" algn="just">
              <a:buNone/>
            </a:pPr>
            <a:endParaRPr lang="tr-TR" sz="1800" dirty="0">
              <a:cs typeface="Calibri"/>
            </a:endParaRPr>
          </a:p>
          <a:p>
            <a:pPr marL="0" indent="457200" algn="just">
              <a:buNone/>
            </a:pPr>
            <a:endParaRPr lang="tr-TR" sz="1800" dirty="0">
              <a:cs typeface="Calibri"/>
            </a:endParaRPr>
          </a:p>
        </p:txBody>
      </p:sp>
      <p:pic>
        <p:nvPicPr>
          <p:cNvPr id="5" name="Resim 5" descr="metin, tablo içeren bir resim&#10;&#10;Açıklama otomatik olarak oluşturuldu">
            <a:extLst>
              <a:ext uri="{FF2B5EF4-FFF2-40B4-BE49-F238E27FC236}">
                <a16:creationId xmlns:a16="http://schemas.microsoft.com/office/drawing/2014/main" id="{6C200EE5-C128-E70C-2074-13E2049E49B9}"/>
              </a:ext>
            </a:extLst>
          </p:cNvPr>
          <p:cNvPicPr>
            <a:picLocks noChangeAspect="1"/>
          </p:cNvPicPr>
          <p:nvPr/>
        </p:nvPicPr>
        <p:blipFill>
          <a:blip r:embed="rId2"/>
          <a:stretch>
            <a:fillRect/>
          </a:stretch>
        </p:blipFill>
        <p:spPr>
          <a:xfrm>
            <a:off x="6099956" y="2249915"/>
            <a:ext cx="5246916" cy="1398249"/>
          </a:xfrm>
          <a:prstGeom prst="rect">
            <a:avLst/>
          </a:prstGeom>
        </p:spPr>
      </p:pic>
      <p:pic>
        <p:nvPicPr>
          <p:cNvPr id="6" name="Resim 6" descr="tablo içeren bir resim&#10;&#10;Açıklama otomatik olarak oluşturuldu">
            <a:extLst>
              <a:ext uri="{FF2B5EF4-FFF2-40B4-BE49-F238E27FC236}">
                <a16:creationId xmlns:a16="http://schemas.microsoft.com/office/drawing/2014/main" id="{54006B3D-1966-E1EA-ACF9-0DAF38205727}"/>
              </a:ext>
            </a:extLst>
          </p:cNvPr>
          <p:cNvPicPr>
            <a:picLocks noChangeAspect="1"/>
          </p:cNvPicPr>
          <p:nvPr/>
        </p:nvPicPr>
        <p:blipFill>
          <a:blip r:embed="rId3"/>
          <a:stretch>
            <a:fillRect/>
          </a:stretch>
        </p:blipFill>
        <p:spPr>
          <a:xfrm>
            <a:off x="835231" y="2250715"/>
            <a:ext cx="5256811" cy="1396646"/>
          </a:xfrm>
          <a:prstGeom prst="rect">
            <a:avLst/>
          </a:prstGeom>
        </p:spPr>
      </p:pic>
    </p:spTree>
    <p:extLst>
      <p:ext uri="{BB962C8B-B14F-4D97-AF65-F5344CB8AC3E}">
        <p14:creationId xmlns:p14="http://schemas.microsoft.com/office/powerpoint/2010/main" val="29218398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1BD4A-545E-B524-B42C-E485D7387796}"/>
              </a:ext>
            </a:extLst>
          </p:cNvPr>
          <p:cNvSpPr>
            <a:spLocks noGrp="1"/>
          </p:cNvSpPr>
          <p:nvPr>
            <p:ph type="title"/>
          </p:nvPr>
        </p:nvSpPr>
        <p:spPr>
          <a:xfrm>
            <a:off x="834242" y="639288"/>
            <a:ext cx="10131425" cy="714060"/>
          </a:xfrm>
        </p:spPr>
        <p:txBody>
          <a:bodyPr/>
          <a:lstStyle/>
          <a:p>
            <a:r>
              <a:rPr lang="tr-TR" dirty="0">
                <a:cs typeface="Calibri Light"/>
              </a:rPr>
              <a:t>Sonuç</a:t>
            </a:r>
          </a:p>
        </p:txBody>
      </p:sp>
      <p:sp>
        <p:nvSpPr>
          <p:cNvPr id="3" name="İçerik Yer Tutucusu 2">
            <a:extLst>
              <a:ext uri="{FF2B5EF4-FFF2-40B4-BE49-F238E27FC236}">
                <a16:creationId xmlns:a16="http://schemas.microsoft.com/office/drawing/2014/main" id="{BCBB04B7-613A-2106-041C-48B568882C90}"/>
              </a:ext>
            </a:extLst>
          </p:cNvPr>
          <p:cNvSpPr>
            <a:spLocks noGrp="1"/>
          </p:cNvSpPr>
          <p:nvPr>
            <p:ph idx="1"/>
          </p:nvPr>
        </p:nvSpPr>
        <p:spPr>
          <a:xfrm>
            <a:off x="838200" y="1479261"/>
            <a:ext cx="10515600" cy="5024272"/>
          </a:xfrm>
        </p:spPr>
        <p:txBody>
          <a:bodyPr vert="horz" lIns="91440" tIns="45720" rIns="91440" bIns="45720" rtlCol="0" anchor="t">
            <a:normAutofit lnSpcReduction="10000"/>
          </a:bodyPr>
          <a:lstStyle/>
          <a:p>
            <a:pPr marL="0" indent="457200" algn="just">
              <a:buNone/>
            </a:pPr>
            <a:r>
              <a:rPr lang="tr-TR" sz="1800" dirty="0">
                <a:ea typeface="+mn-lt"/>
                <a:cs typeface="+mn-lt"/>
              </a:rPr>
              <a:t>DVM sınıflandırıcılar, </a:t>
            </a:r>
            <a:r>
              <a:rPr lang="tr-TR" dirty="0" err="1">
                <a:ea typeface="+mn-lt"/>
                <a:cs typeface="+mn-lt"/>
              </a:rPr>
              <a:t>Naive</a:t>
            </a:r>
            <a:r>
              <a:rPr lang="tr-TR" dirty="0">
                <a:ea typeface="+mn-lt"/>
                <a:cs typeface="+mn-lt"/>
              </a:rPr>
              <a:t> </a:t>
            </a:r>
            <a:r>
              <a:rPr lang="tr-TR" sz="1800" dirty="0" err="1">
                <a:ea typeface="+mn-lt"/>
                <a:cs typeface="+mn-lt"/>
              </a:rPr>
              <a:t>Bayes</a:t>
            </a:r>
            <a:r>
              <a:rPr lang="tr-TR" sz="1800" dirty="0">
                <a:ea typeface="+mn-lt"/>
                <a:cs typeface="+mn-lt"/>
              </a:rPr>
              <a:t> algoritmasına kıyasla daha iyi doğruluk ve daha hızlı tahmin oranlarıyla çalışırlar. Karar aşamasında daha az hafıza kullanılır çünkü bir alt eğitim noktası kullanılmaktadır. DVM net bir ayrılma marjı ve yüksek boyutlu boşluk ile iyi çalışır. DVM, fazla eğitim süresi nedeniyle büyük veri kümeleri için uygun değildir. Ayrıca eğitimlerde </a:t>
            </a:r>
            <a:r>
              <a:rPr lang="tr-TR" sz="1800" dirty="0" err="1">
                <a:ea typeface="+mn-lt"/>
                <a:cs typeface="+mn-lt"/>
              </a:rPr>
              <a:t>Naive</a:t>
            </a:r>
            <a:r>
              <a:rPr lang="tr-TR" sz="1800" dirty="0">
                <a:ea typeface="+mn-lt"/>
                <a:cs typeface="+mn-lt"/>
              </a:rPr>
              <a:t> </a:t>
            </a:r>
            <a:r>
              <a:rPr lang="tr-TR" sz="1800" dirty="0" err="1">
                <a:ea typeface="+mn-lt"/>
                <a:cs typeface="+mn-lt"/>
              </a:rPr>
              <a:t>Bayes</a:t>
            </a:r>
            <a:r>
              <a:rPr lang="tr-TR" sz="1800" dirty="0">
                <a:ea typeface="+mn-lt"/>
                <a:cs typeface="+mn-lt"/>
              </a:rPr>
              <a:t> ile karşılaştırıldığında daha fazla zaman almaktadır. Örtüşen sınıflarla zayıf çalışır ve kullanılan çekirdek türüne de duyarlıdırlar.</a:t>
            </a:r>
            <a:r>
              <a:rPr lang="tr-TR" dirty="0">
                <a:ea typeface="+mn-lt"/>
                <a:cs typeface="+mn-lt"/>
              </a:rPr>
              <a:t> </a:t>
            </a:r>
            <a:endParaRPr lang="tr-TR" sz="1800">
              <a:ea typeface="+mn-lt"/>
              <a:cs typeface="+mn-lt"/>
            </a:endParaRPr>
          </a:p>
          <a:p>
            <a:pPr marL="0" indent="457200" algn="just">
              <a:lnSpc>
                <a:spcPct val="100000"/>
              </a:lnSpc>
              <a:spcBef>
                <a:spcPts val="0"/>
              </a:spcBef>
              <a:buNone/>
            </a:pPr>
            <a:r>
              <a:rPr lang="tr-TR" sz="1800" dirty="0">
                <a:ea typeface="+mn-lt"/>
                <a:cs typeface="+mn-lt"/>
              </a:rPr>
              <a:t>Çalışma için gerçekleştirilen uygulamada, DVM algoritması; düşük varyans filtresi, yüksek ilgileşim filtresi ve temel bileşen analizi yöntemleri ile temizlenilen veri setlerinde kullanılmıştır. Elde edilen veriler Naif </a:t>
            </a:r>
            <a:r>
              <a:rPr lang="tr-TR" sz="1800" dirty="0" err="1">
                <a:ea typeface="+mn-lt"/>
                <a:cs typeface="+mn-lt"/>
              </a:rPr>
              <a:t>Bayes</a:t>
            </a:r>
            <a:r>
              <a:rPr lang="tr-TR" sz="1800" dirty="0">
                <a:ea typeface="+mn-lt"/>
                <a:cs typeface="+mn-lt"/>
              </a:rPr>
              <a:t> yöntemine tabi tutulmuştur. DVM ile sistemin eğitilmesi ve test edilmesinden sonra yaklaşık 0,71 başarı oranına ulaşılmış, ardından tekrar uygulanan boyut azaltma ve TBA sonrasında Naif </a:t>
            </a:r>
            <a:r>
              <a:rPr lang="tr-TR" sz="1800" dirty="0" err="1">
                <a:ea typeface="+mn-lt"/>
                <a:cs typeface="+mn-lt"/>
              </a:rPr>
              <a:t>Bayes</a:t>
            </a:r>
            <a:r>
              <a:rPr lang="tr-TR" sz="1800" dirty="0">
                <a:ea typeface="+mn-lt"/>
                <a:cs typeface="+mn-lt"/>
              </a:rPr>
              <a:t> kullanılarak yaklaşık %79'luk başarı seviyesine ulaşılmıştır. Elde edilen %79'luk başarı seviyesi, saldırı tespit sistemleri için yüksek bir başarı oranıdır. Başarı oranını ilerletmek için hassasiyet ve modellerin tekrar gözden geçirilmesi gerekir. Algoritmanın iyi veya kötü çalışması, tamamıyla verinin büyüklüğü, kalitesi ve niteliğine, kullanılabilir hesaplama süresine, görevin aciliyetine ve verilerle ne yapmak istendiğine bağlıdır. Bu yüzden herhangi bir algoritma için diğerlerine göre daha “iyidir” diye kesin bir söylemde bulunmak doğru olmaz.</a:t>
            </a:r>
            <a:endParaRPr lang="tr-TR" sz="1800">
              <a:ea typeface="+mn-lt"/>
              <a:cs typeface="+mn-lt"/>
            </a:endParaRPr>
          </a:p>
          <a:p>
            <a:pPr marL="0" indent="457200" algn="just">
              <a:lnSpc>
                <a:spcPct val="100000"/>
              </a:lnSpc>
              <a:spcBef>
                <a:spcPts val="0"/>
              </a:spcBef>
              <a:buNone/>
            </a:pPr>
            <a:r>
              <a:rPr lang="tr-TR" sz="1800" dirty="0">
                <a:ea typeface="+mn-lt"/>
                <a:cs typeface="+mn-lt"/>
              </a:rPr>
              <a:t>Ayrıca anlaşılması gereken bir durum ise, saldırı tespit sistemlerinin savunma yapmaya tek başlarına yeterli olmadıklarıdır. Bu sistemlerin trafiği devamlı olarak izlenir ve sonuçları bir yöneticiye rapor edilir. Tespit edilen bir istismarın sistemi ele geçirmesini önlemek için otomatik olarak işlem yapılamaz. Saldırganlar, ağa girdikten sonra güvenlik açıklarından çok hızlı bir şekilde yararlanabilir ve bu sistemlerin müdahalesini sınırlandırabilirler.</a:t>
            </a:r>
            <a:endParaRPr lang="tr-TR" sz="1800" dirty="0">
              <a:cs typeface="Calibri"/>
            </a:endParaRPr>
          </a:p>
        </p:txBody>
      </p:sp>
    </p:spTree>
    <p:extLst>
      <p:ext uri="{BB962C8B-B14F-4D97-AF65-F5344CB8AC3E}">
        <p14:creationId xmlns:p14="http://schemas.microsoft.com/office/powerpoint/2010/main" val="22174103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Celestial</vt:lpstr>
      <vt:lpstr>Saldırı Tespit Sistemlerine Makine Öğrenme Etkisi</vt:lpstr>
      <vt:lpstr>Özet</vt:lpstr>
      <vt:lpstr>Giriş</vt:lpstr>
      <vt:lpstr>PowerPoint Presentation</vt:lpstr>
      <vt:lpstr>YÖNTEM VE UYGULAMA</vt:lpstr>
      <vt:lpstr>PowerPoint Presentation</vt:lpstr>
      <vt:lpstr>PowerPoint Presentation</vt:lpstr>
      <vt:lpstr>Bulgular</vt:lpstr>
      <vt:lpstr>Sonuç</vt:lpstr>
      <vt:lpstr>PowerPoint Presentation</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488</cp:revision>
  <dcterms:created xsi:type="dcterms:W3CDTF">2023-01-02T19:12:00Z</dcterms:created>
  <dcterms:modified xsi:type="dcterms:W3CDTF">2023-01-03T15:22:42Z</dcterms:modified>
</cp:coreProperties>
</file>