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</p:sldIdLst>
  <p:sldSz cx="18288000" cy="10287000"/>
  <p:notesSz cx="6858000" cy="9144000"/>
  <p:embeddedFontLst>
    <p:embeddedFont>
      <p:font typeface="Raleway" charset="1" panose="020B0503030101060003"/>
      <p:regular r:id="rId6"/>
    </p:embeddedFont>
    <p:embeddedFont>
      <p:font typeface="Raleway Bold" charset="1" panose="020B0803030101060003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Poppins Light" charset="1" panose="02000000000000000000"/>
      <p:regular r:id="rId12"/>
    </p:embeddedFont>
    <p:embeddedFont>
      <p:font typeface="Poppins Light Bold" charset="1" panose="02000000000000000000"/>
      <p:regular r:id="rId13"/>
    </p:embeddedFont>
    <p:embeddedFont>
      <p:font typeface="Poppins Medium" charset="1" panose="02000000000000000000"/>
      <p:regular r:id="rId14"/>
    </p:embeddedFont>
    <p:embeddedFont>
      <p:font typeface="Poppins Medium Bold" charset="1" panose="02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538968" y="3531097"/>
            <a:ext cx="11330431" cy="3473816"/>
            <a:chOff x="0" y="0"/>
            <a:chExt cx="15107241" cy="463175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4915988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10B5BF"/>
                  </a:solidFill>
                  <a:latin typeface="Raleway"/>
                </a:rPr>
                <a:t>Mehmet Çolak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944779"/>
              <a:ext cx="15107241" cy="13934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09"/>
                </a:lnSpc>
              </a:pPr>
              <a:r>
                <a:rPr lang="en-US" sz="7099">
                  <a:solidFill>
                    <a:srgbClr val="FFFFFF"/>
                  </a:solidFill>
                  <a:latin typeface="Raleway Bold"/>
                </a:rPr>
                <a:t>Cross Validation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999507"/>
              <a:ext cx="15107241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770032" y="2028478"/>
            <a:ext cx="12747937" cy="682257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677918" y="790575"/>
            <a:ext cx="4932164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aleway"/>
              </a:rPr>
              <a:t>k=10 Katlı çapraz doğrulama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4264" y="500062"/>
            <a:ext cx="305689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Sonuç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14247" y="3417114"/>
            <a:ext cx="15259506" cy="3733800"/>
            <a:chOff x="0" y="0"/>
            <a:chExt cx="20346008" cy="497840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0173004" cy="4365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88"/>
                </a:lnSpc>
              </a:pPr>
              <a:r>
                <a:rPr lang="en-US" sz="3073">
                  <a:solidFill>
                    <a:srgbClr val="FFFFFF"/>
                  </a:solidFill>
                  <a:latin typeface="Raleway"/>
                </a:rPr>
                <a:t>k katlı çapraz doğrulama</a:t>
              </a:r>
            </a:p>
            <a:p>
              <a:pPr marL="663674" indent="-331837" lvl="1">
                <a:lnSpc>
                  <a:spcPts val="3688"/>
                </a:lnSpc>
                <a:buFont typeface="Arial"/>
                <a:buChar char="•"/>
              </a:pPr>
              <a:r>
                <a:rPr lang="en-US" sz="3073">
                  <a:solidFill>
                    <a:srgbClr val="FFFFFF"/>
                  </a:solidFill>
                  <a:latin typeface="Raleway"/>
                </a:rPr>
                <a:t>Her bir veri bir kere kullanılır.</a:t>
              </a:r>
            </a:p>
            <a:p>
              <a:pPr>
                <a:lnSpc>
                  <a:spcPts val="3688"/>
                </a:lnSpc>
              </a:pPr>
            </a:p>
            <a:p>
              <a:pPr>
                <a:lnSpc>
                  <a:spcPts val="3688"/>
                </a:lnSpc>
              </a:pPr>
            </a:p>
            <a:p>
              <a:pPr marL="663674" indent="-331837" lvl="1">
                <a:lnSpc>
                  <a:spcPts val="3688"/>
                </a:lnSpc>
                <a:buFont typeface="Arial"/>
                <a:buChar char="•"/>
              </a:pPr>
              <a:r>
                <a:rPr lang="en-US" sz="3073">
                  <a:solidFill>
                    <a:srgbClr val="FFFFFF"/>
                  </a:solidFill>
                  <a:latin typeface="Raleway"/>
                </a:rPr>
                <a:t>İterasyon sayısı k ile sınırlıdır.</a:t>
              </a:r>
            </a:p>
            <a:p>
              <a:pPr>
                <a:lnSpc>
                  <a:spcPts val="3688"/>
                </a:lnSpc>
              </a:pPr>
            </a:p>
            <a:p>
              <a:pPr marL="663674" indent="-331837" lvl="1">
                <a:lnSpc>
                  <a:spcPts val="3688"/>
                </a:lnSpc>
                <a:buFont typeface="Arial"/>
                <a:buChar char="•"/>
              </a:pPr>
              <a:r>
                <a:rPr lang="en-US" sz="3073">
                  <a:solidFill>
                    <a:srgbClr val="FFFFFF"/>
                  </a:solidFill>
                  <a:latin typeface="Raleway"/>
                </a:rPr>
                <a:t>Sonuçların yanlı olma ihtimali düşüktür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0173004" y="-9525"/>
              <a:ext cx="10173004" cy="4987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88"/>
                </a:lnSpc>
              </a:pPr>
              <a:r>
                <a:rPr lang="en-US" sz="3073">
                  <a:solidFill>
                    <a:srgbClr val="FFFFFF"/>
                  </a:solidFill>
                  <a:latin typeface="Raleway"/>
                </a:rPr>
                <a:t>Monte Carlo </a:t>
              </a:r>
            </a:p>
            <a:p>
              <a:pPr marL="663674" indent="-331837" lvl="1">
                <a:lnSpc>
                  <a:spcPts val="3688"/>
                </a:lnSpc>
                <a:buFont typeface="Arial"/>
                <a:buChar char="•"/>
              </a:pPr>
              <a:r>
                <a:rPr lang="en-US" sz="3073">
                  <a:solidFill>
                    <a:srgbClr val="FFFFFF"/>
                  </a:solidFill>
                  <a:latin typeface="Raleway"/>
                </a:rPr>
                <a:t>Bazı veriler birden fazla kez kullanılabilir hatta hiç kullanılmayabilir.</a:t>
              </a:r>
            </a:p>
            <a:p>
              <a:pPr>
                <a:lnSpc>
                  <a:spcPts val="3688"/>
                </a:lnSpc>
              </a:pPr>
            </a:p>
            <a:p>
              <a:pPr marL="663674" indent="-331837" lvl="1">
                <a:lnSpc>
                  <a:spcPts val="3688"/>
                </a:lnSpc>
                <a:buFont typeface="Arial"/>
                <a:buChar char="•"/>
              </a:pPr>
              <a:r>
                <a:rPr lang="en-US" sz="3073">
                  <a:solidFill>
                    <a:srgbClr val="FFFFFF"/>
                  </a:solidFill>
                  <a:latin typeface="Raleway"/>
                </a:rPr>
                <a:t>İterasyon'un sınırı yoktur.</a:t>
              </a:r>
            </a:p>
            <a:p>
              <a:pPr>
                <a:lnSpc>
                  <a:spcPts val="3688"/>
                </a:lnSpc>
              </a:pPr>
            </a:p>
            <a:p>
              <a:pPr marL="663674" indent="-331837" lvl="1">
                <a:lnSpc>
                  <a:spcPts val="3688"/>
                </a:lnSpc>
                <a:buFont typeface="Arial"/>
                <a:buChar char="•"/>
              </a:pPr>
              <a:r>
                <a:rPr lang="en-US" sz="3073">
                  <a:solidFill>
                    <a:srgbClr val="FFFFFF"/>
                  </a:solidFill>
                  <a:latin typeface="Raleway"/>
                </a:rPr>
                <a:t>Sonuçların yanlı olma ihtimali yüksektir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9443" y="4614862"/>
            <a:ext cx="1440911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DİNLEDİĞİNİZ İÇİN TEŞEKKÜRLER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4264" y="500062"/>
            <a:ext cx="264541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Poppins Medium Bold"/>
              </a:rPr>
              <a:t>İçerik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54570" y="2900363"/>
            <a:ext cx="14178860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74" indent="-453387" lvl="1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FFFFFF"/>
                </a:solidFill>
                <a:latin typeface="Raleway"/>
              </a:rPr>
              <a:t>Cross Validation Nedir?</a:t>
            </a:r>
          </a:p>
          <a:p>
            <a:pPr marL="906774" indent="-453387" lvl="1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FFFFFF"/>
                </a:solidFill>
                <a:latin typeface="Raleway"/>
              </a:rPr>
              <a:t>Monte Carlo çapraz doğrulama (Monte Carlo cross-validation)</a:t>
            </a:r>
          </a:p>
          <a:p>
            <a:pPr marL="906774" indent="-453387" lvl="1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FFFFFF"/>
                </a:solidFill>
                <a:latin typeface="Raleway"/>
              </a:rPr>
              <a:t>k katlı çapraz doğrulama (k-fold cross-validation)</a:t>
            </a:r>
          </a:p>
          <a:p>
            <a:pPr marL="906774" indent="-453387" lvl="1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FFFFFF"/>
                </a:solidFill>
                <a:latin typeface="Raleway"/>
              </a:rPr>
              <a:t>Sonuç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42592" y="2751814"/>
            <a:ext cx="7365499" cy="4616808"/>
            <a:chOff x="0" y="0"/>
            <a:chExt cx="1939884" cy="121594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39884" cy="1215949"/>
            </a:xfrm>
            <a:custGeom>
              <a:avLst/>
              <a:gdLst/>
              <a:ahLst/>
              <a:cxnLst/>
              <a:rect r="r" b="b" t="t" l="l"/>
              <a:pathLst>
                <a:path h="1215949" w="1939884">
                  <a:moveTo>
                    <a:pt x="0" y="0"/>
                  </a:moveTo>
                  <a:lnTo>
                    <a:pt x="1939884" y="0"/>
                  </a:lnTo>
                  <a:lnTo>
                    <a:pt x="1939884" y="1215949"/>
                  </a:lnTo>
                  <a:lnTo>
                    <a:pt x="0" y="121594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026712" y="2926666"/>
            <a:ext cx="6144694" cy="460852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226211" y="1974495"/>
            <a:ext cx="9129585" cy="5843029"/>
            <a:chOff x="0" y="0"/>
            <a:chExt cx="12172780" cy="779070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2172780" cy="3667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Raleway Bold"/>
                </a:rPr>
                <a:t>Cross Validation Nedir?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269630"/>
              <a:ext cx="12172780" cy="352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aleway"/>
                </a:rPr>
                <a:t>Çapraz doğrulama (cross validation), tahmine dayalı bir modelin genelleştirme yeteneğini değerlendirmek için kullanılır. Ayrıca kullanılan en yaygın, veri yeniden örnekleme yöntemlerinden biridir.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95300" y="3383813"/>
            <a:ext cx="14897400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Raleway"/>
              </a:rPr>
              <a:t>Monte Carlo için rastgele miktarda (genelde eğitim kümesi %70 üzerinde tutulur.) eğitim ve test kümesi oluşturulur. Modelde eğitim kümesi ne kadar büyükse model o güvenilir kabul edilir. Oluşturulan eğitim kümesi kullanılarak test kümesi işlenir ve test hatası bulunur. Bu işlem istenilen kadar (Örn: 200,500,1000) tekrarlanır ve bulunan test hatalarının ortalaması çaprazlama performansını verir.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10325" y="790575"/>
            <a:ext cx="546735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aleway"/>
              </a:rPr>
              <a:t>Monte Carlo çapraz doğrulama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10325" y="790575"/>
            <a:ext cx="546735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aleway"/>
              </a:rPr>
              <a:t>Monte Carlo çapraz doğrulama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95300" y="2847975"/>
            <a:ext cx="14897400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aleway"/>
              </a:rPr>
              <a:t>Verileri rastgele eğitim ve test  kümesine bölün ( Örneğin: %70–30). (Bu bölme işleminin yüzdelerini her iterasyon öncesi farklılaştırın)</a:t>
            </a: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aleway"/>
              </a:rPr>
              <a:t>Modeli oluşturduktan sonra iterasyon işlemi gerçekleştirin ve test hatasını bulun.</a:t>
            </a: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aleway"/>
              </a:rPr>
              <a:t>Yapabildiğiniz kadar iterasyon yapın (Örn: 200,500,1000) ve test hatalarının ortalamasını alın.</a:t>
            </a:r>
          </a:p>
          <a:p>
            <a:pPr algn="just">
              <a:lnSpc>
                <a:spcPts val="3600"/>
              </a:lnSpc>
            </a:pPr>
          </a:p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Raleway"/>
              </a:rPr>
              <a:t>Not: Aynı veriler test setinde birden fazla seçilebilir veya hiç seçilmeyebilir.</a:t>
            </a:r>
          </a:p>
          <a:p>
            <a:pPr algn="just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61320" y="2043703"/>
            <a:ext cx="13365360" cy="619959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410325" y="790575"/>
            <a:ext cx="546735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aleway"/>
              </a:rPr>
              <a:t>Monte Carlo çapraz doğrulama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52169" y="790575"/>
            <a:ext cx="858366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aleway"/>
              </a:rPr>
              <a:t>k katlı çapraz doğrulama (k-fold cross-validation)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95300" y="3305175"/>
            <a:ext cx="14897400" cy="412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Raleway"/>
              </a:rPr>
              <a:t>Çapraz doğrulama, Monte Carlo yöntemine benzer, ancak eğitim ve test kümesi çakışmayacak şekilde yapılır. K-katlı çapraz doğrulamada, mevcut veri seti, yaklaşık olarak eşit boyutta k ayrık alt kümelere bölünür. Burada "k", elde edilen alt kümelerin sayısını ifade eder. Model, eğitim setini temsil eden k - 1 alt küme kullanılarak eğitilir. Daha sonra model, doğrulama seti olarak adlandırılan kalan alt kümeye uygulanır ve performans ölçülür. Bu prosedür, k adet yani bütün alt kümeler kadar uygulanır. Bu uygulama sonunda bütün alt kümeler birer kez doğrulama kümesi olarak görev almış olur. k doğrulama setindeki k performans ölçümünün ortalaması, çapraz doğrulama performansıdır.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967033" y="2391128"/>
            <a:ext cx="8353933" cy="55047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52169" y="790575"/>
            <a:ext cx="858366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aleway"/>
              </a:rPr>
              <a:t>k katlı çapraz doğrulama (k-fold cross-validation)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539262"/>
            <a:ext cx="14897400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aleway"/>
              </a:rPr>
              <a:t>Veri setini k parçaya bölün.</a:t>
            </a: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aleway"/>
              </a:rPr>
              <a:t>Veri setinin k-1 kısmını seçerek eğitin.</a:t>
            </a: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aleway"/>
              </a:rPr>
              <a:t> Elde ettiğiniz modelin ayırdığınız test kümesini kullanarak hatasını hesaplayın.</a:t>
            </a: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aleway"/>
              </a:rPr>
              <a:t>Bu işlemi k kere tekrarlayın ve test hatalarının ortalamasını alın. </a:t>
            </a:r>
          </a:p>
          <a:p>
            <a:pPr algn="just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DAFWiYINx8A</dc:identifier>
  <dcterms:modified xsi:type="dcterms:W3CDTF">2011-08-01T06:04:30Z</dcterms:modified>
  <cp:revision>1</cp:revision>
  <dc:title>Cross Validation</dc:title>
</cp:coreProperties>
</file>