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76" r:id="rId2"/>
    <p:sldId id="257" r:id="rId3"/>
    <p:sldId id="258" r:id="rId4"/>
    <p:sldId id="259" r:id="rId5"/>
    <p:sldId id="261" r:id="rId6"/>
    <p:sldId id="263" r:id="rId7"/>
    <p:sldId id="265" r:id="rId8"/>
    <p:sldId id="269" r:id="rId9"/>
    <p:sldId id="272" r:id="rId10"/>
    <p:sldId id="273" r:id="rId11"/>
    <p:sldId id="274" r:id="rId12"/>
    <p:sldId id="275" r:id="rId13"/>
    <p:sldId id="256" r:id="rId14"/>
  </p:sldIdLst>
  <p:sldSz cx="9144000" cy="5143500" type="screen16x9"/>
  <p:notesSz cx="6858000" cy="9144000"/>
  <p:embeddedFontLst>
    <p:embeddedFont>
      <p:font typeface="Barlow SemiBold" panose="00000700000000000000" pitchFamily="2" charset="-94"/>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ommissioner" panose="020B0604020202020204" charset="0"/>
      <p:regular r:id="rId24"/>
      <p:bold r:id="rId25"/>
    </p:embeddedFont>
    <p:embeddedFont>
      <p:font typeface="Commissioner ExtraBold" charset="0"/>
      <p:bold r:id="rId26"/>
    </p:embeddedFont>
    <p:embeddedFont>
      <p:font typeface="Syne" panose="020B0604020202020204" charset="-94"/>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554AA3-663C-4D9E-8494-7ACEC9B03E6C}">
  <a:tblStyle styleId="{01554AA3-663C-4D9E-8494-7ACEC9B03E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7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32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47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9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733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710ee6ad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710ee6ad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10ee6ade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e710ee6ade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7"/>
        <p:cNvGrpSpPr/>
        <p:nvPr/>
      </p:nvGrpSpPr>
      <p:grpSpPr>
        <a:xfrm>
          <a:off x="0" y="0"/>
          <a:ext cx="0" cy="0"/>
          <a:chOff x="0" y="0"/>
          <a:chExt cx="0" cy="0"/>
        </a:xfrm>
      </p:grpSpPr>
      <p:sp>
        <p:nvSpPr>
          <p:cNvPr id="188" name="Google Shape;188;p25"/>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txBox="1">
            <a:spLocks noGrp="1"/>
          </p:cNvSpPr>
          <p:nvPr>
            <p:ph type="title"/>
          </p:nvPr>
        </p:nvSpPr>
        <p:spPr>
          <a:xfrm>
            <a:off x="1244419"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242319" y="1948625"/>
            <a:ext cx="2994300" cy="1055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4" name="Google Shape;194;p25"/>
          <p:cNvSpPr txBox="1">
            <a:spLocks noGrp="1"/>
          </p:cNvSpPr>
          <p:nvPr>
            <p:ph type="title" idx="2"/>
          </p:nvPr>
        </p:nvSpPr>
        <p:spPr>
          <a:xfrm>
            <a:off x="4911581"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4911581" y="1947672"/>
            <a:ext cx="2990100" cy="1051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25"/>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583825"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06900" y="-25977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56"/>
        <p:cNvGrpSpPr/>
        <p:nvPr/>
      </p:nvGrpSpPr>
      <p:grpSpPr>
        <a:xfrm>
          <a:off x="0" y="0"/>
          <a:ext cx="0" cy="0"/>
          <a:chOff x="0" y="0"/>
          <a:chExt cx="0" cy="0"/>
        </a:xfrm>
      </p:grpSpPr>
      <p:sp>
        <p:nvSpPr>
          <p:cNvPr id="157" name="Google Shape;157;p21"/>
          <p:cNvSpPr/>
          <p:nvPr/>
        </p:nvSpPr>
        <p:spPr>
          <a:xfrm rot="10800000" flipH="1">
            <a:off x="7837877" y="2932289"/>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rot="10800000">
            <a:off x="-1316617" y="-131060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rot="10800000">
            <a:off x="-1339675" y="4064989"/>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a:spLocks noGrp="1"/>
          </p:cNvSpPr>
          <p:nvPr>
            <p:ph type="title"/>
          </p:nvPr>
        </p:nvSpPr>
        <p:spPr>
          <a:xfrm>
            <a:off x="1204188" y="1756923"/>
            <a:ext cx="3264300" cy="407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61" name="Google Shape;161;p21"/>
          <p:cNvSpPr txBox="1">
            <a:spLocks noGrp="1"/>
          </p:cNvSpPr>
          <p:nvPr>
            <p:ph type="subTitle" idx="1"/>
          </p:nvPr>
        </p:nvSpPr>
        <p:spPr>
          <a:xfrm>
            <a:off x="1203750" y="2252577"/>
            <a:ext cx="3265200" cy="113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1" r:id="rId6"/>
    <p:sldLayoutId id="2147483663" r:id="rId7"/>
    <p:sldLayoutId id="2147483664" r:id="rId8"/>
    <p:sldLayoutId id="2147483667" r:id="rId9"/>
    <p:sldLayoutId id="2147483671"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dirty="0"/>
              <a:t>COMP435 – MAKİNE ÖĞRENMESİ</a:t>
            </a:r>
            <a:endParaRPr lang="en-US" dirty="0"/>
          </a:p>
        </p:txBody>
      </p:sp>
      <p:sp>
        <p:nvSpPr>
          <p:cNvPr id="297" name="Google Shape;297;p37"/>
          <p:cNvSpPr/>
          <p:nvPr/>
        </p:nvSpPr>
        <p:spPr>
          <a:xfrm>
            <a:off x="1597000" y="3549250"/>
            <a:ext cx="38949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dirty="0"/>
              <a:t>Serhat Erdoğan 190301026</a:t>
            </a:r>
            <a:endParaRPr dirty="0"/>
          </a:p>
        </p:txBody>
      </p:sp>
    </p:spTree>
    <p:extLst>
      <p:ext uri="{BB962C8B-B14F-4D97-AF65-F5344CB8AC3E}">
        <p14:creationId xmlns:p14="http://schemas.microsoft.com/office/powerpoint/2010/main" val="162384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53"/>
          <p:cNvSpPr txBox="1">
            <a:spLocks noGrp="1"/>
          </p:cNvSpPr>
          <p:nvPr>
            <p:ph type="subTitle" idx="1"/>
          </p:nvPr>
        </p:nvSpPr>
        <p:spPr>
          <a:xfrm>
            <a:off x="1402757" y="451360"/>
            <a:ext cx="6338486" cy="994494"/>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400" dirty="0" err="1"/>
              <a:t>Aşşağıda</a:t>
            </a:r>
            <a:r>
              <a:rPr lang="en-US" sz="1400" dirty="0"/>
              <a:t> </a:t>
            </a:r>
            <a:r>
              <a:rPr lang="en-US" sz="1400" dirty="0" err="1"/>
              <a:t>gösterildiği</a:t>
            </a:r>
            <a:r>
              <a:rPr lang="en-US" sz="1400" dirty="0"/>
              <a:t> </a:t>
            </a:r>
            <a:r>
              <a:rPr lang="en-US" sz="1400" dirty="0" err="1"/>
              <a:t>gibi</a:t>
            </a:r>
            <a:r>
              <a:rPr lang="en-US" sz="1400" dirty="0"/>
              <a:t> </a:t>
            </a:r>
            <a:r>
              <a:rPr lang="en-US" sz="1400" dirty="0" err="1"/>
              <a:t>sınıflandırıcının</a:t>
            </a:r>
            <a:r>
              <a:rPr lang="en-US" sz="1400" dirty="0"/>
              <a:t> </a:t>
            </a:r>
            <a:r>
              <a:rPr lang="en-US" sz="1400" dirty="0" err="1"/>
              <a:t>performansını</a:t>
            </a:r>
            <a:r>
              <a:rPr lang="en-US" sz="1400" dirty="0"/>
              <a:t> </a:t>
            </a:r>
            <a:r>
              <a:rPr lang="en-US" sz="1400" dirty="0" err="1"/>
              <a:t>görselleştirmek</a:t>
            </a:r>
            <a:r>
              <a:rPr lang="en-US" sz="1400" dirty="0"/>
              <a:t> </a:t>
            </a:r>
            <a:r>
              <a:rPr lang="en-US" sz="1400" dirty="0" err="1"/>
              <a:t>için</a:t>
            </a:r>
            <a:r>
              <a:rPr lang="en-US" sz="1400" dirty="0"/>
              <a:t> </a:t>
            </a:r>
            <a:r>
              <a:rPr lang="en-US" sz="1400" dirty="0" err="1"/>
              <a:t>kullanılan</a:t>
            </a:r>
            <a:r>
              <a:rPr lang="en-US" sz="1400" dirty="0"/>
              <a:t> </a:t>
            </a:r>
            <a:r>
              <a:rPr lang="en-US" sz="1400" dirty="0" err="1"/>
              <a:t>farklı</a:t>
            </a:r>
            <a:r>
              <a:rPr lang="en-US" sz="1400" dirty="0"/>
              <a:t> </a:t>
            </a:r>
            <a:r>
              <a:rPr lang="en-US" sz="1400" dirty="0" err="1"/>
              <a:t>boyutlardaki</a:t>
            </a:r>
            <a:r>
              <a:rPr lang="en-US" sz="1400" dirty="0"/>
              <a:t> </a:t>
            </a:r>
            <a:r>
              <a:rPr lang="en-US" sz="1400" dirty="0" err="1"/>
              <a:t>özelliklere</a:t>
            </a:r>
            <a:r>
              <a:rPr lang="en-US" sz="1400" dirty="0"/>
              <a:t> </a:t>
            </a:r>
            <a:r>
              <a:rPr lang="en-US" sz="1400" dirty="0" err="1"/>
              <a:t>sahip</a:t>
            </a:r>
            <a:r>
              <a:rPr lang="en-US" sz="1400" dirty="0"/>
              <a:t> </a:t>
            </a:r>
            <a:r>
              <a:rPr lang="en-US" sz="1400" dirty="0" err="1"/>
              <a:t>Yapay</a:t>
            </a:r>
            <a:r>
              <a:rPr lang="en-US" sz="1400" dirty="0"/>
              <a:t> </a:t>
            </a:r>
            <a:r>
              <a:rPr lang="en-US" sz="1400" dirty="0" err="1"/>
              <a:t>sinir</a:t>
            </a:r>
            <a:r>
              <a:rPr lang="en-US" sz="1400" dirty="0"/>
              <a:t> </a:t>
            </a:r>
            <a:r>
              <a:rPr lang="en-US" sz="1400" dirty="0" err="1"/>
              <a:t>ağı</a:t>
            </a:r>
            <a:r>
              <a:rPr lang="en-US" sz="1400" dirty="0"/>
              <a:t> </a:t>
            </a:r>
            <a:r>
              <a:rPr lang="en-US" sz="1400" dirty="0" err="1"/>
              <a:t>modeli</a:t>
            </a:r>
            <a:r>
              <a:rPr lang="en-US" sz="1400" dirty="0"/>
              <a:t> </a:t>
            </a:r>
            <a:r>
              <a:rPr lang="en-US" sz="1400" dirty="0" err="1"/>
              <a:t>için</a:t>
            </a:r>
            <a:r>
              <a:rPr lang="en-US" sz="1400" dirty="0"/>
              <a:t> </a:t>
            </a:r>
            <a:r>
              <a:rPr lang="en-US" sz="1400" dirty="0" err="1"/>
              <a:t>bir</a:t>
            </a:r>
            <a:r>
              <a:rPr lang="en-US" sz="1400" dirty="0"/>
              <a:t> </a:t>
            </a:r>
            <a:r>
              <a:rPr lang="en-US" sz="1400" dirty="0" err="1"/>
              <a:t>Öğrenme</a:t>
            </a:r>
            <a:r>
              <a:rPr lang="en-US" sz="1400" dirty="0"/>
              <a:t> </a:t>
            </a:r>
            <a:r>
              <a:rPr lang="en-US" sz="1400" dirty="0" err="1"/>
              <a:t>eğrisi</a:t>
            </a:r>
            <a:r>
              <a:rPr lang="en-US" sz="1400" dirty="0"/>
              <a:t> </a:t>
            </a:r>
            <a:r>
              <a:rPr lang="en-US" sz="1400" dirty="0" err="1"/>
              <a:t>çizilmiştir</a:t>
            </a:r>
            <a:r>
              <a:rPr lang="en-US" sz="1400" dirty="0"/>
              <a:t>. Model </a:t>
            </a:r>
            <a:r>
              <a:rPr lang="en-US" sz="1400" dirty="0" err="1"/>
              <a:t>daha</a:t>
            </a:r>
            <a:r>
              <a:rPr lang="en-US" sz="1400" dirty="0"/>
              <a:t> </a:t>
            </a:r>
            <a:r>
              <a:rPr lang="en-US" sz="1400" dirty="0" err="1"/>
              <a:t>fazla</a:t>
            </a:r>
            <a:r>
              <a:rPr lang="en-US" sz="1400" dirty="0"/>
              <a:t> </a:t>
            </a:r>
            <a:r>
              <a:rPr lang="en-US" sz="1400" dirty="0" err="1"/>
              <a:t>özellik</a:t>
            </a:r>
            <a:r>
              <a:rPr lang="en-US" sz="1400" dirty="0"/>
              <a:t> </a:t>
            </a:r>
            <a:r>
              <a:rPr lang="en-US" sz="1400" dirty="0" err="1"/>
              <a:t>kullanıldıkça</a:t>
            </a:r>
            <a:r>
              <a:rPr lang="en-US" sz="1400" dirty="0"/>
              <a:t> </a:t>
            </a:r>
            <a:r>
              <a:rPr lang="en-US" sz="1400" dirty="0" err="1"/>
              <a:t>performansı</a:t>
            </a:r>
            <a:r>
              <a:rPr lang="en-US" sz="1400" dirty="0"/>
              <a:t> </a:t>
            </a:r>
            <a:r>
              <a:rPr lang="en-US" sz="1400" dirty="0" err="1"/>
              <a:t>arttı</a:t>
            </a:r>
            <a:r>
              <a:rPr lang="en-US" sz="1400" dirty="0"/>
              <a:t>. Bu, </a:t>
            </a:r>
            <a:r>
              <a:rPr lang="en-US" sz="1400" dirty="0" err="1"/>
              <a:t>gelecekte</a:t>
            </a:r>
            <a:r>
              <a:rPr lang="en-US" sz="1400" dirty="0"/>
              <a:t> </a:t>
            </a:r>
            <a:r>
              <a:rPr lang="en-US" sz="1400" dirty="0" err="1"/>
              <a:t>özelliklerin</a:t>
            </a:r>
            <a:r>
              <a:rPr lang="en-US" sz="1400" dirty="0"/>
              <a:t> </a:t>
            </a:r>
            <a:r>
              <a:rPr lang="en-US" sz="1400" dirty="0" err="1"/>
              <a:t>arttırılmasının</a:t>
            </a:r>
            <a:r>
              <a:rPr lang="en-US" sz="1400" dirty="0"/>
              <a:t>, </a:t>
            </a:r>
            <a:r>
              <a:rPr lang="en-US" sz="1400" dirty="0" err="1"/>
              <a:t>eğitim</a:t>
            </a:r>
            <a:r>
              <a:rPr lang="en-US" sz="1400" dirty="0"/>
              <a:t> </a:t>
            </a:r>
            <a:r>
              <a:rPr lang="en-US" sz="1400" dirty="0" err="1"/>
              <a:t>eğrisi</a:t>
            </a:r>
            <a:r>
              <a:rPr lang="en-US" sz="1400" dirty="0"/>
              <a:t> </a:t>
            </a:r>
            <a:r>
              <a:rPr lang="en-US" sz="1400" dirty="0" err="1"/>
              <a:t>ile</a:t>
            </a:r>
            <a:r>
              <a:rPr lang="en-US" sz="1400" dirty="0"/>
              <a:t> </a:t>
            </a:r>
            <a:r>
              <a:rPr lang="en-US" sz="1400" dirty="0" err="1"/>
              <a:t>doğrulama</a:t>
            </a:r>
            <a:r>
              <a:rPr lang="en-US" sz="1400" dirty="0"/>
              <a:t> </a:t>
            </a:r>
            <a:r>
              <a:rPr lang="en-US" sz="1400" dirty="0" err="1"/>
              <a:t>eğrisinin</a:t>
            </a:r>
            <a:r>
              <a:rPr lang="en-US" sz="1400" dirty="0"/>
              <a:t> </a:t>
            </a:r>
            <a:r>
              <a:rPr lang="en-US" sz="1400" dirty="0" err="1"/>
              <a:t>yakınsamasını</a:t>
            </a:r>
            <a:r>
              <a:rPr lang="en-US" sz="1400" dirty="0"/>
              <a:t> </a:t>
            </a:r>
            <a:r>
              <a:rPr lang="en-US" sz="1400" dirty="0" err="1"/>
              <a:t>sağlayacağı</a:t>
            </a:r>
            <a:r>
              <a:rPr lang="en-US" sz="1400" dirty="0"/>
              <a:t> </a:t>
            </a:r>
            <a:r>
              <a:rPr lang="en-US" sz="1400" dirty="0" err="1"/>
              <a:t>anlamına</a:t>
            </a:r>
            <a:r>
              <a:rPr lang="en-US" sz="1400" dirty="0"/>
              <a:t> </a:t>
            </a:r>
            <a:r>
              <a:rPr lang="en-US" sz="1400" dirty="0" err="1"/>
              <a:t>gelir</a:t>
            </a:r>
            <a:r>
              <a:rPr lang="en-US" sz="1400" dirty="0"/>
              <a:t>.</a:t>
            </a:r>
          </a:p>
        </p:txBody>
      </p:sp>
      <p:pic>
        <p:nvPicPr>
          <p:cNvPr id="5" name="Resim 4">
            <a:extLst>
              <a:ext uri="{FF2B5EF4-FFF2-40B4-BE49-F238E27FC236}">
                <a16:creationId xmlns:a16="http://schemas.microsoft.com/office/drawing/2014/main" id="{5CFA9176-3B7E-4BD0-81D2-E184147B5C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2757" y="1748707"/>
            <a:ext cx="6338486" cy="2943433"/>
          </a:xfrm>
          <a:prstGeom prst="rect">
            <a:avLst/>
          </a:prstGeom>
          <a:noFill/>
          <a:ln>
            <a:noFill/>
          </a:ln>
        </p:spPr>
      </p:pic>
    </p:spTree>
    <p:extLst>
      <p:ext uri="{BB962C8B-B14F-4D97-AF65-F5344CB8AC3E}">
        <p14:creationId xmlns:p14="http://schemas.microsoft.com/office/powerpoint/2010/main" val="83776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53"/>
          <p:cNvSpPr txBox="1">
            <a:spLocks noGrp="1"/>
          </p:cNvSpPr>
          <p:nvPr>
            <p:ph type="subTitle" idx="1"/>
          </p:nvPr>
        </p:nvSpPr>
        <p:spPr>
          <a:xfrm>
            <a:off x="1402756" y="451360"/>
            <a:ext cx="6479769" cy="996996"/>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400" dirty="0" err="1"/>
              <a:t>Kullanıcıya</a:t>
            </a:r>
            <a:r>
              <a:rPr lang="en-US" sz="1400" dirty="0"/>
              <a:t>, </a:t>
            </a:r>
            <a:r>
              <a:rPr lang="en-US" sz="1400" dirty="0" err="1"/>
              <a:t>modeli</a:t>
            </a:r>
            <a:r>
              <a:rPr lang="en-US" sz="1400" dirty="0"/>
              <a:t> </a:t>
            </a:r>
            <a:r>
              <a:rPr lang="en-US" sz="1400" dirty="0" err="1"/>
              <a:t>sorgulamak</a:t>
            </a:r>
            <a:r>
              <a:rPr lang="en-US" sz="1400" dirty="0"/>
              <a:t> </a:t>
            </a:r>
            <a:r>
              <a:rPr lang="tr-TR" sz="1400" dirty="0"/>
              <a:t>ve</a:t>
            </a:r>
            <a:r>
              <a:rPr lang="en-US" sz="1400" dirty="0"/>
              <a:t> </a:t>
            </a:r>
            <a:r>
              <a:rPr lang="en-US" sz="1400" dirty="0" err="1"/>
              <a:t>tahmin</a:t>
            </a:r>
            <a:r>
              <a:rPr lang="en-US" sz="1400" dirty="0"/>
              <a:t> </a:t>
            </a:r>
            <a:r>
              <a:rPr lang="en-US" sz="1400" dirty="0" err="1"/>
              <a:t>parametrelerini</a:t>
            </a:r>
            <a:r>
              <a:rPr lang="en-US" sz="1400" dirty="0"/>
              <a:t> </a:t>
            </a:r>
            <a:r>
              <a:rPr lang="en-US" sz="1400" dirty="0" err="1"/>
              <a:t>girmesi</a:t>
            </a:r>
            <a:r>
              <a:rPr lang="en-US" sz="1400" dirty="0"/>
              <a:t> </a:t>
            </a:r>
            <a:r>
              <a:rPr lang="en-US" sz="1400" dirty="0" err="1"/>
              <a:t>için</a:t>
            </a:r>
            <a:r>
              <a:rPr lang="en-US" sz="1400" dirty="0"/>
              <a:t> </a:t>
            </a:r>
            <a:r>
              <a:rPr lang="en-US" sz="1400" dirty="0" err="1"/>
              <a:t>bir</a:t>
            </a:r>
            <a:r>
              <a:rPr lang="en-US" sz="1400" dirty="0"/>
              <a:t> web </a:t>
            </a:r>
            <a:r>
              <a:rPr lang="en-US" sz="1400" dirty="0" err="1"/>
              <a:t>arayüzü</a:t>
            </a:r>
            <a:r>
              <a:rPr lang="en-US" sz="1400" dirty="0"/>
              <a:t> </a:t>
            </a:r>
            <a:r>
              <a:rPr lang="en-US" sz="1400" dirty="0" err="1"/>
              <a:t>sağlanır</a:t>
            </a:r>
            <a:r>
              <a:rPr lang="en-US" sz="1400" dirty="0"/>
              <a:t>. Model </a:t>
            </a:r>
            <a:r>
              <a:rPr lang="en-US" sz="1400" dirty="0" err="1"/>
              <a:t>daha</a:t>
            </a:r>
            <a:r>
              <a:rPr lang="en-US" sz="1400" dirty="0"/>
              <a:t> </a:t>
            </a:r>
            <a:r>
              <a:rPr lang="en-US" sz="1400" dirty="0" err="1"/>
              <a:t>sonra</a:t>
            </a:r>
            <a:r>
              <a:rPr lang="en-US" sz="1400" dirty="0"/>
              <a:t>, </a:t>
            </a:r>
            <a:r>
              <a:rPr lang="en-US" sz="1400" dirty="0" err="1"/>
              <a:t>tahmin</a:t>
            </a:r>
            <a:r>
              <a:rPr lang="en-US" sz="1400" dirty="0"/>
              <a:t> </a:t>
            </a:r>
            <a:r>
              <a:rPr lang="en-US" sz="1400" dirty="0" err="1"/>
              <a:t>parametrelerini</a:t>
            </a:r>
            <a:r>
              <a:rPr lang="en-US" sz="1400" dirty="0"/>
              <a:t> </a:t>
            </a:r>
            <a:r>
              <a:rPr lang="en-US" sz="1400" dirty="0" err="1"/>
              <a:t>girmek</a:t>
            </a:r>
            <a:r>
              <a:rPr lang="en-US" sz="1400" dirty="0"/>
              <a:t> </a:t>
            </a:r>
            <a:r>
              <a:rPr lang="en-US" sz="1400" dirty="0" err="1"/>
              <a:t>için</a:t>
            </a:r>
            <a:r>
              <a:rPr lang="en-US" sz="1400" dirty="0"/>
              <a:t> </a:t>
            </a:r>
            <a:r>
              <a:rPr lang="en-US" sz="1400" dirty="0" err="1"/>
              <a:t>kullanılan</a:t>
            </a:r>
            <a:r>
              <a:rPr lang="en-US" sz="1400" dirty="0"/>
              <a:t> </a:t>
            </a:r>
            <a:r>
              <a:rPr lang="en-US" sz="1400" dirty="0" err="1"/>
              <a:t>aynı</a:t>
            </a:r>
            <a:r>
              <a:rPr lang="en-US" sz="1400" dirty="0"/>
              <a:t> web </a:t>
            </a:r>
            <a:r>
              <a:rPr lang="en-US" sz="1400" dirty="0" err="1"/>
              <a:t>arabirimi</a:t>
            </a:r>
            <a:r>
              <a:rPr lang="en-US" sz="1400" dirty="0"/>
              <a:t> </a:t>
            </a:r>
            <a:r>
              <a:rPr lang="en-US" sz="1400" dirty="0" err="1"/>
              <a:t>aracılığıyla</a:t>
            </a:r>
            <a:r>
              <a:rPr lang="en-US" sz="1400" dirty="0"/>
              <a:t> </a:t>
            </a:r>
            <a:r>
              <a:rPr lang="en-US" sz="1400" dirty="0" err="1"/>
              <a:t>görüntülenen</a:t>
            </a:r>
            <a:r>
              <a:rPr lang="en-US" sz="1400" dirty="0"/>
              <a:t> </a:t>
            </a:r>
            <a:r>
              <a:rPr lang="en-US" sz="1400" dirty="0" err="1"/>
              <a:t>sonucu</a:t>
            </a:r>
            <a:r>
              <a:rPr lang="en-US" sz="1400" dirty="0"/>
              <a:t> </a:t>
            </a:r>
            <a:r>
              <a:rPr lang="en-US" sz="1400" dirty="0" err="1"/>
              <a:t>tahmin</a:t>
            </a:r>
            <a:r>
              <a:rPr lang="en-US" sz="1400" dirty="0"/>
              <a:t> </a:t>
            </a:r>
            <a:r>
              <a:rPr lang="en-US" sz="1400" dirty="0" err="1"/>
              <a:t>etmek</a:t>
            </a:r>
            <a:r>
              <a:rPr lang="en-US" sz="1400" dirty="0"/>
              <a:t> </a:t>
            </a:r>
            <a:r>
              <a:rPr lang="en-US" sz="1400" dirty="0" err="1"/>
              <a:t>için</a:t>
            </a:r>
            <a:r>
              <a:rPr lang="en-US" sz="1400" dirty="0"/>
              <a:t> </a:t>
            </a:r>
            <a:r>
              <a:rPr lang="en-US" sz="1400" dirty="0" err="1"/>
              <a:t>yüklenir</a:t>
            </a:r>
            <a:r>
              <a:rPr lang="en-US" sz="1400" dirty="0"/>
              <a:t>. </a:t>
            </a:r>
            <a:r>
              <a:rPr lang="en-US" sz="1400" dirty="0" err="1"/>
              <a:t>Aşşağıdaki</a:t>
            </a:r>
            <a:r>
              <a:rPr lang="en-US" sz="1400" dirty="0"/>
              <a:t> </a:t>
            </a:r>
            <a:r>
              <a:rPr lang="en-US" sz="1400" dirty="0" err="1"/>
              <a:t>gibi</a:t>
            </a:r>
            <a:r>
              <a:rPr lang="en-US" sz="1400" dirty="0"/>
              <a:t> </a:t>
            </a:r>
            <a:r>
              <a:rPr lang="en-US" sz="1400" dirty="0" err="1"/>
              <a:t>giriş</a:t>
            </a:r>
            <a:r>
              <a:rPr lang="en-US" sz="1400" dirty="0"/>
              <a:t>/</a:t>
            </a:r>
            <a:r>
              <a:rPr lang="en-US" sz="1400" dirty="0" err="1"/>
              <a:t>çıkış</a:t>
            </a:r>
            <a:r>
              <a:rPr lang="en-US" sz="1400" dirty="0"/>
              <a:t> </a:t>
            </a:r>
            <a:r>
              <a:rPr lang="en-US" sz="1400" dirty="0" err="1"/>
              <a:t>kullanıcı</a:t>
            </a:r>
            <a:r>
              <a:rPr lang="en-US" sz="1400" dirty="0"/>
              <a:t> </a:t>
            </a:r>
            <a:r>
              <a:rPr lang="en-US" sz="1400" dirty="0" err="1"/>
              <a:t>arayüzünü</a:t>
            </a:r>
            <a:r>
              <a:rPr lang="en-US" sz="1400" dirty="0"/>
              <a:t> </a:t>
            </a:r>
            <a:r>
              <a:rPr lang="en-US" sz="1400" dirty="0" err="1"/>
              <a:t>gösterir</a:t>
            </a:r>
            <a:r>
              <a:rPr lang="en-US" sz="1400" dirty="0"/>
              <a:t>.</a:t>
            </a:r>
          </a:p>
        </p:txBody>
      </p:sp>
      <p:pic>
        <p:nvPicPr>
          <p:cNvPr id="4" name="Resim 3">
            <a:extLst>
              <a:ext uri="{FF2B5EF4-FFF2-40B4-BE49-F238E27FC236}">
                <a16:creationId xmlns:a16="http://schemas.microsoft.com/office/drawing/2014/main" id="{C1A3D5D5-FFB6-4861-AE84-D198BD4A2B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2757" y="1588520"/>
            <a:ext cx="6479770" cy="3103620"/>
          </a:xfrm>
          <a:prstGeom prst="rect">
            <a:avLst/>
          </a:prstGeom>
          <a:noFill/>
          <a:ln>
            <a:noFill/>
          </a:ln>
        </p:spPr>
      </p:pic>
    </p:spTree>
    <p:extLst>
      <p:ext uri="{BB962C8B-B14F-4D97-AF65-F5344CB8AC3E}">
        <p14:creationId xmlns:p14="http://schemas.microsoft.com/office/powerpoint/2010/main" val="170668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53"/>
          <p:cNvSpPr txBox="1">
            <a:spLocks noGrp="1"/>
          </p:cNvSpPr>
          <p:nvPr>
            <p:ph type="subTitle" idx="1"/>
          </p:nvPr>
        </p:nvSpPr>
        <p:spPr>
          <a:xfrm>
            <a:off x="991717" y="1487987"/>
            <a:ext cx="7160566" cy="3084014"/>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dirty="0" err="1"/>
              <a:t>Veriler</a:t>
            </a:r>
            <a:r>
              <a:rPr lang="en-US" dirty="0"/>
              <a:t>, hem </a:t>
            </a:r>
            <a:r>
              <a:rPr lang="en-US" dirty="0" err="1"/>
              <a:t>meteorolojik</a:t>
            </a:r>
            <a:r>
              <a:rPr lang="en-US" dirty="0"/>
              <a:t> </a:t>
            </a:r>
            <a:r>
              <a:rPr lang="en-US" dirty="0" err="1"/>
              <a:t>kaynakları</a:t>
            </a:r>
            <a:r>
              <a:rPr lang="en-US" dirty="0"/>
              <a:t> hem de 2000 </a:t>
            </a:r>
            <a:r>
              <a:rPr lang="en-US" dirty="0" err="1"/>
              <a:t>ile</a:t>
            </a:r>
            <a:r>
              <a:rPr lang="en-US" dirty="0"/>
              <a:t> 2020 </a:t>
            </a:r>
            <a:r>
              <a:rPr lang="en-US" dirty="0" err="1"/>
              <a:t>arasındaki</a:t>
            </a:r>
            <a:r>
              <a:rPr lang="en-US" dirty="0"/>
              <a:t> </a:t>
            </a:r>
            <a:r>
              <a:rPr lang="en-US" dirty="0" err="1"/>
              <a:t>içeriğe</a:t>
            </a:r>
            <a:r>
              <a:rPr lang="en-US" dirty="0"/>
              <a:t> </a:t>
            </a:r>
            <a:r>
              <a:rPr lang="en-US" dirty="0" err="1"/>
              <a:t>odaklanan</a:t>
            </a:r>
            <a:r>
              <a:rPr lang="en-US" dirty="0"/>
              <a:t> </a:t>
            </a:r>
            <a:r>
              <a:rPr lang="en-US" dirty="0" err="1"/>
              <a:t>orman</a:t>
            </a:r>
            <a:r>
              <a:rPr lang="en-US" dirty="0"/>
              <a:t> </a:t>
            </a:r>
            <a:r>
              <a:rPr lang="en-US" dirty="0" err="1"/>
              <a:t>yangını</a:t>
            </a:r>
            <a:r>
              <a:rPr lang="en-US" dirty="0"/>
              <a:t> </a:t>
            </a:r>
            <a:r>
              <a:rPr lang="en-US" dirty="0" err="1"/>
              <a:t>veritabanlarını</a:t>
            </a:r>
            <a:r>
              <a:rPr lang="en-US" dirty="0"/>
              <a:t> </a:t>
            </a:r>
            <a:r>
              <a:rPr lang="en-US" dirty="0" err="1"/>
              <a:t>içeren</a:t>
            </a:r>
            <a:r>
              <a:rPr lang="en-US" dirty="0"/>
              <a:t> </a:t>
            </a:r>
            <a:r>
              <a:rPr lang="en-US" dirty="0" err="1"/>
              <a:t>güvenilir</a:t>
            </a:r>
            <a:r>
              <a:rPr lang="en-US" dirty="0"/>
              <a:t> </a:t>
            </a:r>
            <a:r>
              <a:rPr lang="en-US" dirty="0" err="1"/>
              <a:t>klimatolojik</a:t>
            </a:r>
            <a:r>
              <a:rPr lang="en-US" dirty="0"/>
              <a:t> </a:t>
            </a:r>
            <a:r>
              <a:rPr lang="en-US" dirty="0" err="1"/>
              <a:t>kaynaklardan</a:t>
            </a:r>
            <a:r>
              <a:rPr lang="en-US" dirty="0"/>
              <a:t> </a:t>
            </a:r>
            <a:r>
              <a:rPr lang="en-US" dirty="0" err="1"/>
              <a:t>toplanmıştır</a:t>
            </a:r>
            <a:r>
              <a:rPr lang="en-US" dirty="0"/>
              <a:t>; Orman </a:t>
            </a:r>
            <a:r>
              <a:rPr lang="en-US" dirty="0" err="1"/>
              <a:t>yangınlarının</a:t>
            </a:r>
            <a:r>
              <a:rPr lang="en-US" dirty="0"/>
              <a:t> </a:t>
            </a:r>
            <a:r>
              <a:rPr lang="en-US" dirty="0" err="1"/>
              <a:t>tutuşmasına</a:t>
            </a:r>
            <a:r>
              <a:rPr lang="en-US" dirty="0"/>
              <a:t> </a:t>
            </a:r>
            <a:r>
              <a:rPr lang="en-US" dirty="0" err="1"/>
              <a:t>katkıda</a:t>
            </a:r>
            <a:r>
              <a:rPr lang="en-US" dirty="0"/>
              <a:t> </a:t>
            </a:r>
            <a:r>
              <a:rPr lang="en-US" dirty="0" err="1"/>
              <a:t>bulunan</a:t>
            </a:r>
            <a:r>
              <a:rPr lang="en-US" dirty="0"/>
              <a:t> </a:t>
            </a:r>
            <a:r>
              <a:rPr lang="en-US" dirty="0" err="1"/>
              <a:t>tüm</a:t>
            </a:r>
            <a:r>
              <a:rPr lang="en-US" dirty="0"/>
              <a:t> ana </a:t>
            </a:r>
            <a:r>
              <a:rPr lang="en-US" dirty="0" err="1"/>
              <a:t>bileşenler</a:t>
            </a:r>
            <a:r>
              <a:rPr lang="en-US" dirty="0"/>
              <a:t> </a:t>
            </a:r>
            <a:r>
              <a:rPr lang="en-US" dirty="0" err="1"/>
              <a:t>dikkate</a:t>
            </a:r>
            <a:r>
              <a:rPr lang="en-US" dirty="0"/>
              <a:t> </a:t>
            </a:r>
            <a:r>
              <a:rPr lang="en-US" dirty="0" err="1"/>
              <a:t>alındı</a:t>
            </a:r>
            <a:r>
              <a:rPr lang="en-US" dirty="0"/>
              <a:t>. </a:t>
            </a:r>
            <a:r>
              <a:rPr lang="en-US" dirty="0" err="1"/>
              <a:t>Veriler</a:t>
            </a:r>
            <a:r>
              <a:rPr lang="en-US" dirty="0"/>
              <a:t> </a:t>
            </a:r>
            <a:r>
              <a:rPr lang="en-US" dirty="0" err="1"/>
              <a:t>önceden</a:t>
            </a:r>
            <a:r>
              <a:rPr lang="en-US" dirty="0"/>
              <a:t> </a:t>
            </a:r>
            <a:r>
              <a:rPr lang="en-US" dirty="0" err="1"/>
              <a:t>işlendi</a:t>
            </a:r>
            <a:r>
              <a:rPr lang="en-US" dirty="0"/>
              <a:t> </a:t>
            </a:r>
            <a:r>
              <a:rPr lang="en-US" dirty="0" err="1"/>
              <a:t>ve</a:t>
            </a:r>
            <a:r>
              <a:rPr lang="en-US" dirty="0"/>
              <a:t> </a:t>
            </a:r>
            <a:r>
              <a:rPr lang="en-US" dirty="0" err="1"/>
              <a:t>eğitim</a:t>
            </a:r>
            <a:r>
              <a:rPr lang="en-US" dirty="0"/>
              <a:t> </a:t>
            </a:r>
            <a:r>
              <a:rPr lang="en-US" dirty="0" err="1"/>
              <a:t>ve</a:t>
            </a:r>
            <a:r>
              <a:rPr lang="en-US" dirty="0"/>
              <a:t> test </a:t>
            </a:r>
            <a:r>
              <a:rPr lang="en-US" dirty="0" err="1"/>
              <a:t>setlerine</a:t>
            </a:r>
            <a:r>
              <a:rPr lang="en-US" dirty="0"/>
              <a:t> </a:t>
            </a:r>
            <a:r>
              <a:rPr lang="en-US" dirty="0" err="1"/>
              <a:t>ayrıldı</a:t>
            </a:r>
            <a:r>
              <a:rPr lang="en-US" dirty="0"/>
              <a:t>. </a:t>
            </a:r>
            <a:r>
              <a:rPr lang="en-US" dirty="0" err="1"/>
              <a:t>Eğitim</a:t>
            </a:r>
            <a:r>
              <a:rPr lang="en-US" dirty="0"/>
              <a:t> </a:t>
            </a:r>
            <a:r>
              <a:rPr lang="en-US" dirty="0" err="1"/>
              <a:t>seti</a:t>
            </a:r>
            <a:r>
              <a:rPr lang="en-US" dirty="0"/>
              <a:t>, </a:t>
            </a:r>
            <a:r>
              <a:rPr lang="en-US" dirty="0" err="1"/>
              <a:t>Yapay</a:t>
            </a:r>
            <a:r>
              <a:rPr lang="en-US" dirty="0"/>
              <a:t> </a:t>
            </a:r>
            <a:r>
              <a:rPr lang="en-US" dirty="0" err="1"/>
              <a:t>sinir</a:t>
            </a:r>
            <a:r>
              <a:rPr lang="en-US" dirty="0"/>
              <a:t> </a:t>
            </a:r>
            <a:r>
              <a:rPr lang="en-US" dirty="0" err="1"/>
              <a:t>ağları</a:t>
            </a:r>
            <a:r>
              <a:rPr lang="en-US" dirty="0"/>
              <a:t> </a:t>
            </a:r>
            <a:r>
              <a:rPr lang="en-US" dirty="0" err="1"/>
              <a:t>modelini</a:t>
            </a:r>
            <a:r>
              <a:rPr lang="en-US" dirty="0"/>
              <a:t> </a:t>
            </a:r>
            <a:r>
              <a:rPr lang="en-US" dirty="0" err="1"/>
              <a:t>eğitmek</a:t>
            </a:r>
            <a:r>
              <a:rPr lang="en-US" dirty="0"/>
              <a:t> </a:t>
            </a:r>
            <a:r>
              <a:rPr lang="en-US" dirty="0" err="1"/>
              <a:t>için</a:t>
            </a:r>
            <a:r>
              <a:rPr lang="en-US" dirty="0"/>
              <a:t> </a:t>
            </a:r>
            <a:r>
              <a:rPr lang="en-US" dirty="0" err="1"/>
              <a:t>kullanıldı</a:t>
            </a:r>
            <a:r>
              <a:rPr lang="en-US" dirty="0"/>
              <a:t>. Test </a:t>
            </a:r>
            <a:r>
              <a:rPr lang="en-US" dirty="0" err="1"/>
              <a:t>seti</a:t>
            </a:r>
            <a:r>
              <a:rPr lang="en-US" dirty="0"/>
              <a:t>, </a:t>
            </a:r>
            <a:r>
              <a:rPr lang="en-US" dirty="0" err="1"/>
              <a:t>yüzde</a:t>
            </a:r>
            <a:r>
              <a:rPr lang="en-US" dirty="0"/>
              <a:t> 82,69 </a:t>
            </a:r>
            <a:r>
              <a:rPr lang="en-US" dirty="0" err="1"/>
              <a:t>doğruluk</a:t>
            </a:r>
            <a:r>
              <a:rPr lang="en-US" dirty="0"/>
              <a:t> </a:t>
            </a:r>
            <a:r>
              <a:rPr lang="en-US" dirty="0" err="1"/>
              <a:t>sağlayan</a:t>
            </a:r>
            <a:r>
              <a:rPr lang="en-US" dirty="0"/>
              <a:t> </a:t>
            </a:r>
            <a:r>
              <a:rPr lang="en-US" dirty="0" err="1"/>
              <a:t>modeli</a:t>
            </a:r>
            <a:r>
              <a:rPr lang="en-US" dirty="0"/>
              <a:t> test </a:t>
            </a:r>
            <a:r>
              <a:rPr lang="en-US" dirty="0" err="1"/>
              <a:t>etmek</a:t>
            </a:r>
            <a:r>
              <a:rPr lang="en-US" dirty="0"/>
              <a:t> </a:t>
            </a:r>
            <a:r>
              <a:rPr lang="en-US" dirty="0" err="1"/>
              <a:t>için</a:t>
            </a:r>
            <a:r>
              <a:rPr lang="en-US" dirty="0"/>
              <a:t> </a:t>
            </a:r>
            <a:r>
              <a:rPr lang="en-US" dirty="0" err="1"/>
              <a:t>kullanıldı</a:t>
            </a:r>
            <a:r>
              <a:rPr lang="en-US" dirty="0"/>
              <a:t>. </a:t>
            </a:r>
          </a:p>
          <a:p>
            <a:pPr marL="0" lvl="0" indent="0" algn="just" rtl="0">
              <a:spcBef>
                <a:spcPts val="0"/>
              </a:spcBef>
              <a:spcAft>
                <a:spcPts val="0"/>
              </a:spcAft>
              <a:buNone/>
            </a:pPr>
            <a:r>
              <a:rPr lang="en-US" dirty="0"/>
              <a:t>Bu </a:t>
            </a:r>
            <a:r>
              <a:rPr lang="en-US" dirty="0" err="1"/>
              <a:t>çalışma</a:t>
            </a:r>
            <a:r>
              <a:rPr lang="en-US" dirty="0"/>
              <a:t>, </a:t>
            </a:r>
            <a:r>
              <a:rPr lang="en-US" dirty="0" err="1"/>
              <a:t>Yapay</a:t>
            </a:r>
            <a:r>
              <a:rPr lang="en-US" dirty="0"/>
              <a:t> </a:t>
            </a:r>
            <a:r>
              <a:rPr lang="en-US" dirty="0" err="1"/>
              <a:t>sinir</a:t>
            </a:r>
            <a:r>
              <a:rPr lang="en-US" dirty="0"/>
              <a:t> </a:t>
            </a:r>
            <a:r>
              <a:rPr lang="en-US" dirty="0" err="1"/>
              <a:t>ağlarının</a:t>
            </a:r>
            <a:r>
              <a:rPr lang="en-US" dirty="0"/>
              <a:t> </a:t>
            </a:r>
            <a:r>
              <a:rPr lang="en-US" dirty="0" err="1"/>
              <a:t>orman</a:t>
            </a:r>
            <a:r>
              <a:rPr lang="en-US" dirty="0"/>
              <a:t> </a:t>
            </a:r>
            <a:r>
              <a:rPr lang="en-US" dirty="0" err="1"/>
              <a:t>yangınlarını</a:t>
            </a:r>
            <a:r>
              <a:rPr lang="en-US" dirty="0"/>
              <a:t> </a:t>
            </a:r>
            <a:r>
              <a:rPr lang="en-US" dirty="0" err="1"/>
              <a:t>tahmin</a:t>
            </a:r>
            <a:r>
              <a:rPr lang="en-US" dirty="0"/>
              <a:t> </a:t>
            </a:r>
            <a:r>
              <a:rPr lang="en-US" dirty="0" err="1"/>
              <a:t>etmek</a:t>
            </a:r>
            <a:r>
              <a:rPr lang="en-US" dirty="0"/>
              <a:t> </a:t>
            </a:r>
            <a:r>
              <a:rPr lang="en-US" dirty="0" err="1"/>
              <a:t>için</a:t>
            </a:r>
            <a:r>
              <a:rPr lang="en-US" dirty="0"/>
              <a:t> </a:t>
            </a:r>
            <a:r>
              <a:rPr lang="en-US" dirty="0" err="1"/>
              <a:t>kullanılabileceğini</a:t>
            </a:r>
            <a:r>
              <a:rPr lang="en-US" dirty="0"/>
              <a:t> </a:t>
            </a:r>
            <a:r>
              <a:rPr lang="en-US" dirty="0" err="1"/>
              <a:t>ve</a:t>
            </a:r>
            <a:r>
              <a:rPr lang="en-US" dirty="0"/>
              <a:t> </a:t>
            </a:r>
            <a:r>
              <a:rPr lang="en-US" dirty="0" err="1"/>
              <a:t>orman</a:t>
            </a:r>
            <a:r>
              <a:rPr lang="en-US" dirty="0"/>
              <a:t> </a:t>
            </a:r>
            <a:r>
              <a:rPr lang="en-US" dirty="0" err="1"/>
              <a:t>yangınlarının</a:t>
            </a:r>
            <a:r>
              <a:rPr lang="en-US" dirty="0"/>
              <a:t> </a:t>
            </a:r>
            <a:r>
              <a:rPr lang="en-US" dirty="0" err="1"/>
              <a:t>önlenmesi</a:t>
            </a:r>
            <a:r>
              <a:rPr lang="en-US" dirty="0"/>
              <a:t> </a:t>
            </a:r>
            <a:r>
              <a:rPr lang="en-US" dirty="0" err="1"/>
              <a:t>ve</a:t>
            </a:r>
            <a:r>
              <a:rPr lang="en-US" dirty="0"/>
              <a:t> </a:t>
            </a:r>
            <a:r>
              <a:rPr lang="en-US" dirty="0" err="1"/>
              <a:t>kurtarılmasında</a:t>
            </a:r>
            <a:r>
              <a:rPr lang="en-US" dirty="0"/>
              <a:t> </a:t>
            </a:r>
            <a:r>
              <a:rPr lang="en-US" dirty="0" err="1"/>
              <a:t>yardımcı</a:t>
            </a:r>
            <a:r>
              <a:rPr lang="en-US" dirty="0"/>
              <a:t> </a:t>
            </a:r>
            <a:r>
              <a:rPr lang="en-US" dirty="0" err="1"/>
              <a:t>olacağını</a:t>
            </a:r>
            <a:r>
              <a:rPr lang="en-US" dirty="0"/>
              <a:t> </a:t>
            </a:r>
            <a:r>
              <a:rPr lang="en-US" dirty="0" err="1"/>
              <a:t>göstermektedir</a:t>
            </a:r>
            <a:r>
              <a:rPr lang="en-US" dirty="0"/>
              <a:t>. </a:t>
            </a:r>
            <a:r>
              <a:rPr lang="en-US" dirty="0" err="1"/>
              <a:t>Toplam</a:t>
            </a:r>
            <a:r>
              <a:rPr lang="en-US" dirty="0"/>
              <a:t> 20.000 </a:t>
            </a:r>
            <a:r>
              <a:rPr lang="en-US" dirty="0" err="1"/>
              <a:t>veri</a:t>
            </a:r>
            <a:r>
              <a:rPr lang="en-US" dirty="0"/>
              <a:t> </a:t>
            </a:r>
            <a:r>
              <a:rPr lang="en-US" dirty="0" err="1"/>
              <a:t>hacmi</a:t>
            </a:r>
            <a:r>
              <a:rPr lang="en-US" dirty="0"/>
              <a:t> </a:t>
            </a:r>
            <a:r>
              <a:rPr lang="en-US" dirty="0" err="1"/>
              <a:t>toplandı</a:t>
            </a:r>
            <a:r>
              <a:rPr lang="en-US" dirty="0"/>
              <a:t> </a:t>
            </a:r>
            <a:r>
              <a:rPr lang="en-US" dirty="0" err="1"/>
              <a:t>ancak</a:t>
            </a:r>
            <a:r>
              <a:rPr lang="en-US" dirty="0"/>
              <a:t> </a:t>
            </a:r>
            <a:r>
              <a:rPr lang="en-US" dirty="0" err="1"/>
              <a:t>modeli</a:t>
            </a:r>
            <a:r>
              <a:rPr lang="en-US" dirty="0"/>
              <a:t> </a:t>
            </a:r>
            <a:r>
              <a:rPr lang="en-US" dirty="0" err="1"/>
              <a:t>eğitmek</a:t>
            </a:r>
            <a:r>
              <a:rPr lang="en-US" dirty="0"/>
              <a:t> </a:t>
            </a:r>
            <a:r>
              <a:rPr lang="en-US" dirty="0" err="1"/>
              <a:t>için</a:t>
            </a:r>
            <a:r>
              <a:rPr lang="en-US" dirty="0"/>
              <a:t> </a:t>
            </a:r>
            <a:r>
              <a:rPr lang="en-US" dirty="0" err="1"/>
              <a:t>yalnızca</a:t>
            </a:r>
            <a:r>
              <a:rPr lang="en-US" dirty="0"/>
              <a:t> 414 (%80) </a:t>
            </a:r>
            <a:r>
              <a:rPr lang="en-US" dirty="0" err="1"/>
              <a:t>kayıt</a:t>
            </a:r>
            <a:r>
              <a:rPr lang="en-US" dirty="0"/>
              <a:t> </a:t>
            </a:r>
            <a:r>
              <a:rPr lang="en-US" dirty="0" err="1"/>
              <a:t>kullanıldı</a:t>
            </a:r>
            <a:r>
              <a:rPr lang="en-US" dirty="0"/>
              <a:t> </a:t>
            </a:r>
            <a:r>
              <a:rPr lang="en-US" dirty="0" err="1"/>
              <a:t>ve</a:t>
            </a:r>
            <a:r>
              <a:rPr lang="en-US" dirty="0"/>
              <a:t> </a:t>
            </a:r>
            <a:r>
              <a:rPr lang="en-US" dirty="0" err="1"/>
              <a:t>kalan</a:t>
            </a:r>
            <a:r>
              <a:rPr lang="en-US" dirty="0"/>
              <a:t> 103 (%20) </a:t>
            </a:r>
            <a:r>
              <a:rPr lang="en-US" dirty="0" err="1"/>
              <a:t>kayıt</a:t>
            </a:r>
            <a:r>
              <a:rPr lang="en-US" dirty="0"/>
              <a:t> test </a:t>
            </a:r>
            <a:r>
              <a:rPr lang="en-US" dirty="0" err="1"/>
              <a:t>etmek</a:t>
            </a:r>
            <a:r>
              <a:rPr lang="en-US" dirty="0"/>
              <a:t> </a:t>
            </a:r>
            <a:r>
              <a:rPr lang="en-US" dirty="0" err="1"/>
              <a:t>ve</a:t>
            </a:r>
            <a:r>
              <a:rPr lang="en-US" dirty="0"/>
              <a:t> </a:t>
            </a:r>
            <a:r>
              <a:rPr lang="en-US" dirty="0" err="1"/>
              <a:t>doğrulamak</a:t>
            </a:r>
            <a:r>
              <a:rPr lang="en-US" dirty="0"/>
              <a:t> </a:t>
            </a:r>
            <a:r>
              <a:rPr lang="en-US" dirty="0" err="1"/>
              <a:t>için</a:t>
            </a:r>
            <a:r>
              <a:rPr lang="en-US" dirty="0"/>
              <a:t> </a:t>
            </a:r>
            <a:r>
              <a:rPr lang="en-US" dirty="0" err="1"/>
              <a:t>kullanıldı</a:t>
            </a:r>
            <a:r>
              <a:rPr lang="en-US" dirty="0"/>
              <a:t>.</a:t>
            </a:r>
          </a:p>
        </p:txBody>
      </p:sp>
      <p:sp>
        <p:nvSpPr>
          <p:cNvPr id="5" name="Google Shape;403;p46">
            <a:extLst>
              <a:ext uri="{FF2B5EF4-FFF2-40B4-BE49-F238E27FC236}">
                <a16:creationId xmlns:a16="http://schemas.microsoft.com/office/drawing/2014/main" id="{59BFAD97-A654-498D-BF19-9F077E991CDE}"/>
              </a:ext>
            </a:extLst>
          </p:cNvPr>
          <p:cNvSpPr txBox="1">
            <a:spLocks noGrp="1"/>
          </p:cNvSpPr>
          <p:nvPr>
            <p:ph type="title"/>
          </p:nvPr>
        </p:nvSpPr>
        <p:spPr>
          <a:xfrm>
            <a:off x="3467758" y="759346"/>
            <a:ext cx="2208484" cy="26852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tr-TR" sz="2800" dirty="0"/>
              <a:t>SONUÇ</a:t>
            </a:r>
          </a:p>
        </p:txBody>
      </p:sp>
    </p:spTree>
    <p:extLst>
      <p:ext uri="{BB962C8B-B14F-4D97-AF65-F5344CB8AC3E}">
        <p14:creationId xmlns:p14="http://schemas.microsoft.com/office/powerpoint/2010/main" val="365419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7"/>
          <p:cNvSpPr/>
          <p:nvPr/>
        </p:nvSpPr>
        <p:spPr>
          <a:xfrm>
            <a:off x="2265528" y="1480781"/>
            <a:ext cx="4299045" cy="186291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3012484" y="1904602"/>
            <a:ext cx="3825044" cy="47693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sz="3200" dirty="0"/>
              <a:t>Serhat Erdoğan 190301026</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tr-TR" dirty="0"/>
              <a:t>Çalışmanın Amacı</a:t>
            </a:r>
            <a:endParaRPr dirty="0"/>
          </a:p>
        </p:txBody>
      </p:sp>
      <p:sp>
        <p:nvSpPr>
          <p:cNvPr id="304" name="Google Shape;304;p38"/>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p>
            <a:pPr marL="114300" indent="0">
              <a:lnSpc>
                <a:spcPct val="150000"/>
              </a:lnSpc>
              <a:spcAft>
                <a:spcPts val="800"/>
              </a:spcAft>
              <a:buNone/>
            </a:pPr>
            <a:r>
              <a:rPr lang="tr-TR" sz="1100" b="1" dirty="0">
                <a:effectLst/>
                <a:latin typeface="Syne" panose="020B0604020202020204" charset="-94"/>
                <a:ea typeface="Calibri" panose="020F0502020204030204" pitchFamily="34" charset="0"/>
                <a:cs typeface="Times New Roman" panose="02020603050405020304" pitchFamily="18" charset="0"/>
              </a:rPr>
              <a:t>Makine Öğrenimi Algoritmalarını Kullanarak Orman Yangını Oluşumunu ve Büyüklüğünü Tahmin Etmek. </a:t>
            </a:r>
          </a:p>
          <a:p>
            <a:pPr marL="114300" indent="0">
              <a:lnSpc>
                <a:spcPct val="150000"/>
              </a:lnSpc>
              <a:spcAft>
                <a:spcPts val="800"/>
              </a:spcAft>
              <a:buNone/>
            </a:pPr>
            <a:r>
              <a:rPr lang="tr-TR" sz="1100" b="1" dirty="0">
                <a:effectLst/>
                <a:latin typeface="Syne" panose="020B0604020202020204" charset="-94"/>
                <a:ea typeface="Calibri" panose="020F0502020204030204" pitchFamily="34" charset="0"/>
                <a:cs typeface="Times New Roman" panose="02020603050405020304" pitchFamily="18" charset="0"/>
              </a:rPr>
              <a:t>Orman yangınlarıyla mücadele etmek için yangın çıkana kadar beklemek yerine orman yangınlarını azaltmaya odaklanmaya ihtiyaç vardır. Bu araştırma, dünyadaki orman yangınlarının azalmasına yol açacak doğru tahmin yoluyla dünya ormanlarının korunmasına büyük katkı sağlayacaktır. Bu çalışmanın amacı, mevcut verileri kullanarak doğal ortamda ortaya çıkan yangınları tahmin etmek ve yangının büyüklüğünü tahmin etmektir. Bu çalışmada, California Eyaleti'nde meydana gelen yangınların özelliklerini inceleyerek, yangının ne zaman ve nerede ortaya çıkacağını tahmin etmek amaçlanmıştır.</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40625" y="2977451"/>
            <a:ext cx="2789400" cy="76691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674150" y="3074764"/>
            <a:ext cx="2789400" cy="66960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9"/>
          <p:cNvSpPr/>
          <p:nvPr/>
        </p:nvSpPr>
        <p:spPr>
          <a:xfrm>
            <a:off x="1674150" y="1582474"/>
            <a:ext cx="2789400" cy="69185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tr-TR" dirty="0"/>
              <a:t>Bu Çalışmada Yapılanlar</a:t>
            </a:r>
            <a:endParaRPr dirty="0"/>
          </a:p>
        </p:txBody>
      </p:sp>
      <p:sp>
        <p:nvSpPr>
          <p:cNvPr id="318" name="Google Shape;318;p39"/>
          <p:cNvSpPr txBox="1">
            <a:spLocks noGrp="1"/>
          </p:cNvSpPr>
          <p:nvPr>
            <p:ph type="title" idx="2"/>
          </p:nvPr>
        </p:nvSpPr>
        <p:spPr>
          <a:xfrm>
            <a:off x="1698000" y="1607750"/>
            <a:ext cx="2741700" cy="66657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tr-TR" sz="1400" dirty="0"/>
              <a:t>Yangın verileri</a:t>
            </a:r>
            <a:br>
              <a:rPr lang="tr-TR" sz="1400" dirty="0"/>
            </a:br>
            <a:r>
              <a:rPr lang="tr-TR" sz="1400" dirty="0"/>
              <a:t>toplanmış ve önişleme</a:t>
            </a:r>
            <a:br>
              <a:rPr lang="tr-TR" sz="1400" dirty="0"/>
            </a:br>
            <a:r>
              <a:rPr lang="tr-TR" sz="1400" dirty="0"/>
              <a:t>tabi tutulmuştur</a:t>
            </a:r>
            <a:endParaRPr sz="1400" dirty="0"/>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tr-TR" sz="1400" dirty="0"/>
              <a:t>Yapay sinir ağları</a:t>
            </a:r>
            <a:br>
              <a:rPr lang="tr-TR" sz="1400" dirty="0"/>
            </a:br>
            <a:r>
              <a:rPr lang="tr-TR" sz="1400" dirty="0"/>
              <a:t>kullanılarak model</a:t>
            </a:r>
            <a:br>
              <a:rPr lang="tr-TR" sz="1400" dirty="0"/>
            </a:br>
            <a:r>
              <a:rPr lang="tr-TR" sz="1400" dirty="0"/>
              <a:t>oluşturulmuştur</a:t>
            </a:r>
            <a:endParaRPr sz="1400" dirty="0"/>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685076" y="1511150"/>
            <a:ext cx="2745600" cy="8358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tr-TR" sz="1200" dirty="0"/>
              <a:t>Model eğitim ve test verileri kullanılarak değerlendirilmiştir</a:t>
            </a:r>
            <a:endParaRPr sz="1200" dirty="0"/>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27" name="Google Shape;327;p39"/>
          <p:cNvSpPr txBox="1">
            <a:spLocks noGrp="1"/>
          </p:cNvSpPr>
          <p:nvPr>
            <p:ph type="title" idx="13"/>
          </p:nvPr>
        </p:nvSpPr>
        <p:spPr>
          <a:xfrm>
            <a:off x="5685076" y="2934700"/>
            <a:ext cx="2745600" cy="91496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tr-TR" sz="1200" dirty="0"/>
              <a:t>Modelin performansı değerlendirilmiş ve sonuçlar yorumlanmıştır</a:t>
            </a:r>
            <a:endParaRPr sz="1200" dirty="0"/>
          </a:p>
        </p:txBody>
      </p:sp>
      <p:sp>
        <p:nvSpPr>
          <p:cNvPr id="329" name="Google Shape;329;p39"/>
          <p:cNvSpPr txBox="1">
            <a:spLocks noGrp="1"/>
          </p:cNvSpPr>
          <p:nvPr>
            <p:ph type="title" idx="15"/>
          </p:nvPr>
        </p:nvSpPr>
        <p:spPr>
          <a:xfrm>
            <a:off x="4829393" y="31728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1753737" y="3671791"/>
            <a:ext cx="5636526" cy="663376"/>
          </a:xfrm>
          <a:prstGeom prst="rect">
            <a:avLst/>
          </a:prstGeom>
        </p:spPr>
        <p:txBody>
          <a:bodyPr spcFirstLastPara="1" wrap="square" lIns="0" tIns="0" rIns="0" bIns="0" anchor="t" anchorCtr="0">
            <a:noAutofit/>
          </a:bodyPr>
          <a:lstStyle/>
          <a:p>
            <a:pPr marL="0" lvl="0" indent="0" algn="l" rtl="0">
              <a:spcBef>
                <a:spcPts val="0"/>
              </a:spcBef>
              <a:spcAft>
                <a:spcPts val="0"/>
              </a:spcAft>
              <a:buSzPts val="4700"/>
              <a:buNone/>
            </a:pPr>
            <a:r>
              <a:rPr lang="tr-TR" sz="1400" dirty="0"/>
              <a:t>2001-2012 yılları arasında Amerika Birleşik Devletleri'ndeki Orman Yangınlarının nedenleri</a:t>
            </a:r>
          </a:p>
        </p:txBody>
      </p:sp>
      <p:sp>
        <p:nvSpPr>
          <p:cNvPr id="336" name="Google Shape;336;p40"/>
          <p:cNvSpPr/>
          <p:nvPr/>
        </p:nvSpPr>
        <p:spPr>
          <a:xfrm>
            <a:off x="6179875" y="734087"/>
            <a:ext cx="856200" cy="85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40"/>
          <p:cNvGrpSpPr/>
          <p:nvPr/>
        </p:nvGrpSpPr>
        <p:grpSpPr>
          <a:xfrm>
            <a:off x="6376488" y="905813"/>
            <a:ext cx="462975" cy="462556"/>
            <a:chOff x="3481708" y="3386870"/>
            <a:chExt cx="462975" cy="462556"/>
          </a:xfrm>
        </p:grpSpPr>
        <p:sp>
          <p:nvSpPr>
            <p:cNvPr id="338" name="Google Shape;338;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3600528" y="3601590"/>
              <a:ext cx="224422" cy="150739"/>
            </a:xfrm>
            <a:custGeom>
              <a:avLst/>
              <a:gdLst/>
              <a:ahLst/>
              <a:cxnLst/>
              <a:rect l="l" t="t" r="r" b="b"/>
              <a:pathLst>
                <a:path w="3192" h="2144" extrusionOk="0">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Resim 15">
            <a:extLst>
              <a:ext uri="{FF2B5EF4-FFF2-40B4-BE49-F238E27FC236}">
                <a16:creationId xmlns:a16="http://schemas.microsoft.com/office/drawing/2014/main" id="{4E1BF7D5-541B-4C6F-A97C-AE1405C4B2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3737" y="443551"/>
            <a:ext cx="5636526" cy="30775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1967414" y="565512"/>
            <a:ext cx="4864500" cy="800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tr-TR" sz="1400" dirty="0">
                <a:latin typeface="Syne" panose="020B0604020202020204" charset="-94"/>
              </a:rPr>
              <a:t>Bu çalışmada, yangının ne zaman ve nerede ortaya çıkacağını tahmin etmek için Yapay sinir ağları makine öğrenimi algoritması kullanılmıştır. </a:t>
            </a:r>
          </a:p>
        </p:txBody>
      </p:sp>
      <p:sp>
        <p:nvSpPr>
          <p:cNvPr id="361" name="Google Shape;361;p42"/>
          <p:cNvSpPr txBox="1">
            <a:spLocks noGrp="1"/>
          </p:cNvSpPr>
          <p:nvPr>
            <p:ph type="subTitle" idx="1"/>
          </p:nvPr>
        </p:nvSpPr>
        <p:spPr>
          <a:xfrm>
            <a:off x="1965014" y="1453548"/>
            <a:ext cx="4866900" cy="1255500"/>
          </a:xfrm>
          <a:prstGeom prst="rect">
            <a:avLst/>
          </a:prstGeom>
        </p:spPr>
        <p:txBody>
          <a:bodyPr spcFirstLastPara="1" wrap="square" lIns="0" tIns="0" rIns="0" bIns="0" anchor="t" anchorCtr="0">
            <a:noAutofit/>
          </a:bodyPr>
          <a:lstStyle/>
          <a:p>
            <a:pPr>
              <a:lnSpc>
                <a:spcPct val="150000"/>
              </a:lnSpc>
              <a:spcAft>
                <a:spcPts val="800"/>
              </a:spcAft>
            </a:pPr>
            <a:r>
              <a:rPr lang="tr-TR" sz="1100" b="1" dirty="0">
                <a:effectLst/>
                <a:latin typeface="Syne" panose="020B0604020202020204" charset="-94"/>
                <a:ea typeface="Calibri" panose="020F0502020204030204" pitchFamily="34" charset="0"/>
                <a:cs typeface="Times New Roman" panose="02020603050405020304" pitchFamily="18" charset="0"/>
              </a:rPr>
              <a:t>Yapay sinir ağları nedir ?</a:t>
            </a:r>
            <a:endParaRPr lang="tr-TR" sz="1100" dirty="0">
              <a:effectLst/>
              <a:latin typeface="Syne" panose="020B0604020202020204" charset="-94"/>
              <a:ea typeface="Calibri" panose="020F0502020204030204" pitchFamily="34" charset="0"/>
              <a:cs typeface="Times New Roman" panose="02020603050405020304" pitchFamily="18" charset="0"/>
            </a:endParaRPr>
          </a:p>
          <a:p>
            <a:pPr algn="just"/>
            <a:r>
              <a:rPr lang="tr-TR" sz="1200" dirty="0">
                <a:effectLst/>
                <a:latin typeface="Syne" panose="020B0604020202020204" charset="-94"/>
                <a:ea typeface="Calibri" panose="020F0502020204030204" pitchFamily="34" charset="0"/>
              </a:rPr>
              <a:t>Yapay sinir ağları (YSA), insan beyninin bilgi işleme tekniğinden esinlenerek geliştirilmiş bir bilgi işlem teknolojisidir. YSA ile basit biyolojik sinir sisteminin çalışma şekli taklit edilir. Yani biyolojik nöron hücrelerinin ve bu hücrelerin birbirleri ile arasında kurduğu </a:t>
            </a:r>
            <a:r>
              <a:rPr lang="tr-TR" sz="1200" dirty="0" err="1">
                <a:effectLst/>
                <a:latin typeface="Syne" panose="020B0604020202020204" charset="-94"/>
                <a:ea typeface="Calibri" panose="020F0502020204030204" pitchFamily="34" charset="0"/>
              </a:rPr>
              <a:t>sinaptik</a:t>
            </a:r>
            <a:r>
              <a:rPr lang="tr-TR" sz="1200" dirty="0">
                <a:effectLst/>
                <a:latin typeface="Syne" panose="020B0604020202020204" charset="-94"/>
                <a:ea typeface="Calibri" panose="020F0502020204030204" pitchFamily="34" charset="0"/>
              </a:rPr>
              <a:t> bağın dijital olarak modellenmesidir. Nöronlar çeşitli şekillerde birbirlerine bağlanarak ağlar oluştururlar. Bu ağlar öğrenme, hafızaya alma ve veriler arasındaki ilişkiyi ortaya çıkarma kapasitesine sahiptirler. Diğer bir ifadeyle, </a:t>
            </a:r>
            <a:r>
              <a:rPr lang="tr-TR" sz="1200" dirty="0" err="1">
                <a:effectLst/>
                <a:latin typeface="Syne" panose="020B0604020202020204" charset="-94"/>
                <a:ea typeface="Calibri" panose="020F0502020204030204" pitchFamily="34" charset="0"/>
              </a:rPr>
              <a:t>YSA'lar</a:t>
            </a:r>
            <a:r>
              <a:rPr lang="tr-TR" sz="1200" dirty="0">
                <a:effectLst/>
                <a:latin typeface="Syne" panose="020B0604020202020204" charset="-94"/>
                <a:ea typeface="Calibri" panose="020F0502020204030204" pitchFamily="34" charset="0"/>
              </a:rPr>
              <a:t>, normalde bir insanın düşünme ve gözlemlemeye yönelik doğal yeteneklerini gerektiren problemlere çözüm üretmektedir. Bir insanın, düşünme ve gözlemleme yeteneklerini gerektiren problemlere yönelik çözümler üretebilmesinin temel sebebi ise insan beyninin ve dolayısıyla insanın sahip olduğu yaşayarak veya deneyerek öğrenme yeteneğidir.</a:t>
            </a:r>
            <a:endParaRPr sz="1200" dirty="0">
              <a:latin typeface="Syne" panose="020B0604020202020204" charset="-9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44"/>
          <p:cNvSpPr txBox="1">
            <a:spLocks noGrp="1"/>
          </p:cNvSpPr>
          <p:nvPr>
            <p:ph type="subTitle" idx="1"/>
          </p:nvPr>
        </p:nvSpPr>
        <p:spPr>
          <a:xfrm>
            <a:off x="1732459" y="3423481"/>
            <a:ext cx="4727663" cy="1060457"/>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US" sz="1400" dirty="0" err="1"/>
              <a:t>Yukarıdaki</a:t>
            </a:r>
            <a:r>
              <a:rPr lang="en-US" sz="1400" dirty="0"/>
              <a:t> </a:t>
            </a:r>
            <a:r>
              <a:rPr lang="en-US" sz="1400" dirty="0" err="1"/>
              <a:t>tablo</a:t>
            </a:r>
            <a:r>
              <a:rPr lang="en-US" sz="1400" dirty="0"/>
              <a:t> </a:t>
            </a:r>
            <a:r>
              <a:rPr lang="en-US" sz="1400" dirty="0" err="1"/>
              <a:t>modelimiz</a:t>
            </a:r>
            <a:r>
              <a:rPr lang="en-US" sz="1400" dirty="0"/>
              <a:t> </a:t>
            </a:r>
            <a:r>
              <a:rPr lang="en-US" sz="1400" dirty="0" err="1"/>
              <a:t>için</a:t>
            </a:r>
            <a:r>
              <a:rPr lang="en-US" sz="1400" dirty="0"/>
              <a:t> </a:t>
            </a:r>
            <a:r>
              <a:rPr lang="en-US" sz="1400" dirty="0" err="1"/>
              <a:t>sıcaklık</a:t>
            </a:r>
            <a:r>
              <a:rPr lang="en-US" sz="1400" dirty="0"/>
              <a:t>, </a:t>
            </a:r>
            <a:r>
              <a:rPr lang="en-US" sz="1400" dirty="0" err="1"/>
              <a:t>nem</a:t>
            </a:r>
            <a:r>
              <a:rPr lang="en-US" sz="1400" dirty="0"/>
              <a:t>, </a:t>
            </a:r>
            <a:r>
              <a:rPr lang="en-US" sz="1400" dirty="0" err="1"/>
              <a:t>rüzgar</a:t>
            </a:r>
            <a:r>
              <a:rPr lang="en-US" sz="1400" dirty="0"/>
              <a:t> </a:t>
            </a:r>
            <a:r>
              <a:rPr lang="en-US" sz="1400" dirty="0" err="1"/>
              <a:t>hızı</a:t>
            </a:r>
            <a:r>
              <a:rPr lang="en-US" sz="1400" dirty="0"/>
              <a:t> </a:t>
            </a:r>
            <a:r>
              <a:rPr lang="en-US" sz="1400" dirty="0" err="1"/>
              <a:t>ve</a:t>
            </a:r>
            <a:r>
              <a:rPr lang="en-US" sz="1400" dirty="0"/>
              <a:t> </a:t>
            </a:r>
            <a:r>
              <a:rPr lang="en-US" sz="1400" dirty="0" err="1"/>
              <a:t>yağmur</a:t>
            </a:r>
            <a:r>
              <a:rPr lang="en-US" sz="1400" dirty="0"/>
              <a:t> </a:t>
            </a:r>
            <a:r>
              <a:rPr lang="en-US" sz="1400" dirty="0" err="1"/>
              <a:t>miktarı</a:t>
            </a:r>
            <a:r>
              <a:rPr lang="en-US" sz="1400" dirty="0"/>
              <a:t> </a:t>
            </a:r>
            <a:r>
              <a:rPr lang="en-US" sz="1400" dirty="0" err="1"/>
              <a:t>gibi</a:t>
            </a:r>
            <a:r>
              <a:rPr lang="en-US" sz="1400" dirty="0"/>
              <a:t> </a:t>
            </a:r>
            <a:r>
              <a:rPr lang="en-US" sz="1400" dirty="0" err="1"/>
              <a:t>bilgiler</a:t>
            </a:r>
            <a:r>
              <a:rPr lang="en-US" sz="1400" dirty="0"/>
              <a:t> </a:t>
            </a:r>
            <a:r>
              <a:rPr lang="en-US" sz="1400" dirty="0" err="1"/>
              <a:t>içeriyor</a:t>
            </a:r>
            <a:r>
              <a:rPr lang="en-US" sz="1400" dirty="0"/>
              <a:t>. </a:t>
            </a:r>
            <a:r>
              <a:rPr lang="en-US" sz="1400" dirty="0" err="1"/>
              <a:t>Modelimizi</a:t>
            </a:r>
            <a:r>
              <a:rPr lang="en-US" sz="1400" dirty="0"/>
              <a:t> </a:t>
            </a:r>
            <a:r>
              <a:rPr lang="en-US" sz="1400" dirty="0" err="1"/>
              <a:t>eğitmek</a:t>
            </a:r>
            <a:r>
              <a:rPr lang="en-US" sz="1400" dirty="0"/>
              <a:t> </a:t>
            </a:r>
            <a:r>
              <a:rPr lang="en-US" sz="1400" dirty="0" err="1"/>
              <a:t>için</a:t>
            </a:r>
            <a:r>
              <a:rPr lang="en-US" sz="1400" dirty="0"/>
              <a:t> </a:t>
            </a:r>
            <a:r>
              <a:rPr lang="en-US" sz="1400" dirty="0" err="1"/>
              <a:t>bu</a:t>
            </a:r>
            <a:r>
              <a:rPr lang="en-US" sz="1400" dirty="0"/>
              <a:t> </a:t>
            </a:r>
            <a:r>
              <a:rPr lang="en-US" sz="1400" dirty="0" err="1"/>
              <a:t>verisetini</a:t>
            </a:r>
            <a:r>
              <a:rPr lang="en-US" sz="1400" dirty="0"/>
              <a:t> </a:t>
            </a:r>
            <a:r>
              <a:rPr lang="en-US" sz="1400" dirty="0" err="1"/>
              <a:t>kullanacağız</a:t>
            </a:r>
            <a:r>
              <a:rPr lang="en-US" sz="1400" dirty="0"/>
              <a:t>.</a:t>
            </a:r>
          </a:p>
        </p:txBody>
      </p:sp>
      <p:pic>
        <p:nvPicPr>
          <p:cNvPr id="6" name="Resim 5">
            <a:extLst>
              <a:ext uri="{FF2B5EF4-FFF2-40B4-BE49-F238E27FC236}">
                <a16:creationId xmlns:a16="http://schemas.microsoft.com/office/drawing/2014/main" id="{7B944E44-09D8-473B-AC42-71D619F7C8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2459" y="642342"/>
            <a:ext cx="5227700" cy="2666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2749575" y="305483"/>
            <a:ext cx="3437939" cy="522149"/>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tr-TR" dirty="0"/>
              <a:t>Modelin Eğitilmesi</a:t>
            </a:r>
            <a:endParaRPr dirty="0"/>
          </a:p>
        </p:txBody>
      </p:sp>
      <p:sp>
        <p:nvSpPr>
          <p:cNvPr id="404" name="Google Shape;404;p46"/>
          <p:cNvSpPr txBox="1">
            <a:spLocks noGrp="1"/>
          </p:cNvSpPr>
          <p:nvPr>
            <p:ph type="subTitle" idx="1"/>
          </p:nvPr>
        </p:nvSpPr>
        <p:spPr>
          <a:xfrm>
            <a:off x="1857016" y="3644250"/>
            <a:ext cx="5510060" cy="980185"/>
          </a:xfrm>
          <a:prstGeom prst="rect">
            <a:avLst/>
          </a:prstGeom>
        </p:spPr>
        <p:txBody>
          <a:bodyPr spcFirstLastPara="1" wrap="square" lIns="0" tIns="0" rIns="0" bIns="0" anchor="t" anchorCtr="0">
            <a:noAutofit/>
          </a:bodyPr>
          <a:lstStyle/>
          <a:p>
            <a:pPr marL="0" lvl="0" indent="0" algn="just" rtl="0">
              <a:spcBef>
                <a:spcPts val="0"/>
              </a:spcBef>
              <a:spcAft>
                <a:spcPts val="1200"/>
              </a:spcAft>
              <a:buNone/>
            </a:pPr>
            <a:r>
              <a:rPr lang="tr-TR" sz="1200" dirty="0"/>
              <a:t>kodda gösterildiği gibi </a:t>
            </a:r>
            <a:r>
              <a:rPr lang="tr-TR" sz="1200" dirty="0" err="1"/>
              <a:t>scikit-learn</a:t>
            </a:r>
            <a:r>
              <a:rPr lang="tr-TR" sz="1200" dirty="0"/>
              <a:t> kitaplığının </a:t>
            </a:r>
            <a:r>
              <a:rPr lang="tr-TR" sz="1200" dirty="0" err="1"/>
              <a:t>fit_transform</a:t>
            </a:r>
            <a:r>
              <a:rPr lang="tr-TR" sz="1200" dirty="0"/>
              <a:t> yöntemi kullanılarak eğitimden önce optimize edildi.  Daha sonra, özellikler </a:t>
            </a:r>
            <a:r>
              <a:rPr lang="tr-TR" sz="1200" dirty="0" err="1"/>
              <a:t>scikit'in</a:t>
            </a:r>
            <a:r>
              <a:rPr lang="tr-TR" sz="1200" dirty="0"/>
              <a:t> </a:t>
            </a:r>
            <a:r>
              <a:rPr lang="tr-TR" sz="1200" dirty="0" err="1"/>
              <a:t>train_test_split</a:t>
            </a:r>
            <a:r>
              <a:rPr lang="tr-TR" sz="1200" dirty="0"/>
              <a:t> yöntemi kullanılarak iki kümeye ayrıldı Özelliklerin yüzde 80'i modeli eğitmek için kullanılırken, kalan yüzde 20'lik kısım ise modelin performansını test etmek için kullanıldı.</a:t>
            </a:r>
          </a:p>
        </p:txBody>
      </p:sp>
      <p:pic>
        <p:nvPicPr>
          <p:cNvPr id="4" name="Resim 3">
            <a:extLst>
              <a:ext uri="{FF2B5EF4-FFF2-40B4-BE49-F238E27FC236}">
                <a16:creationId xmlns:a16="http://schemas.microsoft.com/office/drawing/2014/main" id="{1DE40E10-5510-45D7-A11D-6F4586C8F6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963" y="874353"/>
            <a:ext cx="5139328" cy="26163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3" name="Başlık 2">
            <a:extLst>
              <a:ext uri="{FF2B5EF4-FFF2-40B4-BE49-F238E27FC236}">
                <a16:creationId xmlns:a16="http://schemas.microsoft.com/office/drawing/2014/main" id="{8B3B58B2-683D-4B41-8A98-BA5737C9C8A9}"/>
              </a:ext>
            </a:extLst>
          </p:cNvPr>
          <p:cNvSpPr>
            <a:spLocks noGrp="1"/>
          </p:cNvSpPr>
          <p:nvPr>
            <p:ph type="title"/>
          </p:nvPr>
        </p:nvSpPr>
        <p:spPr>
          <a:xfrm>
            <a:off x="2967145" y="346153"/>
            <a:ext cx="2915040" cy="310713"/>
          </a:xfrm>
        </p:spPr>
        <p:txBody>
          <a:bodyPr/>
          <a:lstStyle/>
          <a:p>
            <a:r>
              <a:rPr lang="tr-TR" sz="2000" dirty="0"/>
              <a:t>Modelin Test Edilmesi</a:t>
            </a:r>
          </a:p>
        </p:txBody>
      </p:sp>
      <p:pic>
        <p:nvPicPr>
          <p:cNvPr id="16" name="Resim 15">
            <a:extLst>
              <a:ext uri="{FF2B5EF4-FFF2-40B4-BE49-F238E27FC236}">
                <a16:creationId xmlns:a16="http://schemas.microsoft.com/office/drawing/2014/main" id="{3AED58CF-C5BD-418E-ABE8-4B28810A04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6603" y="743803"/>
            <a:ext cx="5131558" cy="4053544"/>
          </a:xfrm>
          <a:prstGeom prst="rect">
            <a:avLst/>
          </a:prstGeom>
          <a:noFill/>
          <a:ln>
            <a:noFill/>
          </a:ln>
        </p:spPr>
      </p:pic>
      <p:sp>
        <p:nvSpPr>
          <p:cNvPr id="18" name="Metin kutusu 17">
            <a:extLst>
              <a:ext uri="{FF2B5EF4-FFF2-40B4-BE49-F238E27FC236}">
                <a16:creationId xmlns:a16="http://schemas.microsoft.com/office/drawing/2014/main" id="{6313FF65-ABF9-45E4-A125-C393D454A4F3}"/>
              </a:ext>
            </a:extLst>
          </p:cNvPr>
          <p:cNvSpPr txBox="1"/>
          <p:nvPr/>
        </p:nvSpPr>
        <p:spPr>
          <a:xfrm rot="10800000" flipV="1">
            <a:off x="5588758" y="1396524"/>
            <a:ext cx="3063923" cy="2350452"/>
          </a:xfrm>
          <a:prstGeom prst="rect">
            <a:avLst/>
          </a:prstGeom>
          <a:noFill/>
        </p:spPr>
        <p:txBody>
          <a:bodyPr wrap="square">
            <a:spAutoFit/>
          </a:bodyPr>
          <a:lstStyle/>
          <a:p>
            <a:pPr algn="just">
              <a:lnSpc>
                <a:spcPct val="150000"/>
              </a:lnSpc>
              <a:spcAft>
                <a:spcPts val="800"/>
              </a:spcAft>
            </a:pPr>
            <a:r>
              <a:rPr lang="tr-TR" sz="1100" dirty="0">
                <a:effectLst/>
                <a:latin typeface="Times New Roman" panose="02020603050405020304" pitchFamily="18" charset="0"/>
                <a:ea typeface="Calibri" panose="020F0502020204030204" pitchFamily="34" charset="0"/>
                <a:cs typeface="Times New Roman" panose="02020603050405020304" pitchFamily="18" charset="0"/>
              </a:rPr>
              <a:t>Eğitimli modeli test etmek için toplam 104 özelliğin kullanıldığını gösterir. Tahminlerin gerçek etiketlerle karşılaştırılması,  59 Hayır etiketinden 50'sinin gerçekte Hayır ve 9'unun Evet olarak tahmin edildiğini ve 45 Evet etiketinden, 36'sı aslında Evet olarak tahmin edildi ve 9'u Hayır olarak tahmin edildi. Bu tahmin, yaklaşık 0,83 model doğruluk puanı ve 0,83 ortalama kesinlik anlamına gelir.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53"/>
          <p:cNvSpPr txBox="1">
            <a:spLocks noGrp="1"/>
          </p:cNvSpPr>
          <p:nvPr>
            <p:ph type="subTitle" idx="1"/>
          </p:nvPr>
        </p:nvSpPr>
        <p:spPr>
          <a:xfrm>
            <a:off x="2454012" y="696627"/>
            <a:ext cx="4235976" cy="69445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400" dirty="0" err="1"/>
              <a:t>Gerçek</a:t>
            </a:r>
            <a:r>
              <a:rPr lang="en-US" sz="1400" dirty="0"/>
              <a:t> </a:t>
            </a:r>
            <a:r>
              <a:rPr lang="en-US" sz="1400" dirty="0" err="1"/>
              <a:t>pozitif</a:t>
            </a:r>
            <a:r>
              <a:rPr lang="en-US" sz="1400" dirty="0"/>
              <a:t>, </a:t>
            </a:r>
            <a:r>
              <a:rPr lang="en-US" sz="1400" dirty="0" err="1"/>
              <a:t>gerçek</a:t>
            </a:r>
            <a:r>
              <a:rPr lang="en-US" sz="1400" dirty="0"/>
              <a:t> </a:t>
            </a:r>
            <a:r>
              <a:rPr lang="en-US" sz="1400" dirty="0" err="1"/>
              <a:t>negatif</a:t>
            </a:r>
            <a:r>
              <a:rPr lang="en-US" sz="1400" dirty="0"/>
              <a:t>, </a:t>
            </a:r>
            <a:r>
              <a:rPr lang="en-US" sz="1400" dirty="0" err="1"/>
              <a:t>yanlış</a:t>
            </a:r>
            <a:r>
              <a:rPr lang="en-US" sz="1400" dirty="0"/>
              <a:t> </a:t>
            </a:r>
            <a:r>
              <a:rPr lang="en-US" sz="1400" dirty="0" err="1"/>
              <a:t>pozitif</a:t>
            </a:r>
            <a:r>
              <a:rPr lang="en-US" sz="1400" dirty="0"/>
              <a:t> </a:t>
            </a:r>
            <a:r>
              <a:rPr lang="en-US" sz="1400" dirty="0" err="1"/>
              <a:t>ve</a:t>
            </a:r>
            <a:r>
              <a:rPr lang="en-US" sz="1400" dirty="0"/>
              <a:t> </a:t>
            </a:r>
            <a:r>
              <a:rPr lang="en-US" sz="1400" dirty="0" err="1"/>
              <a:t>yanlış</a:t>
            </a:r>
            <a:r>
              <a:rPr lang="en-US" sz="1400" dirty="0"/>
              <a:t> </a:t>
            </a:r>
            <a:r>
              <a:rPr lang="en-US" sz="1400" dirty="0" err="1"/>
              <a:t>negatif</a:t>
            </a:r>
            <a:r>
              <a:rPr lang="en-US" sz="1400" dirty="0"/>
              <a:t> </a:t>
            </a:r>
            <a:r>
              <a:rPr lang="en-US" sz="1400" dirty="0" err="1"/>
              <a:t>değerleri</a:t>
            </a:r>
            <a:r>
              <a:rPr lang="en-US" sz="1400" dirty="0"/>
              <a:t>, </a:t>
            </a:r>
            <a:r>
              <a:rPr lang="en-US" sz="1400" dirty="0" err="1"/>
              <a:t>aşağıdaki</a:t>
            </a:r>
            <a:r>
              <a:rPr lang="en-US" sz="1400" dirty="0"/>
              <a:t> </a:t>
            </a:r>
            <a:r>
              <a:rPr lang="en-US" sz="1400" dirty="0" err="1"/>
              <a:t>tabloda</a:t>
            </a:r>
            <a:r>
              <a:rPr lang="en-US" sz="1400" dirty="0"/>
              <a:t> </a:t>
            </a:r>
            <a:r>
              <a:rPr lang="en-US" sz="1400" dirty="0" err="1"/>
              <a:t>gösterildiği</a:t>
            </a:r>
            <a:r>
              <a:rPr lang="en-US" sz="1400" dirty="0"/>
              <a:t> </a:t>
            </a:r>
            <a:r>
              <a:rPr lang="en-US" sz="1400" dirty="0" err="1"/>
              <a:t>gibi</a:t>
            </a:r>
            <a:r>
              <a:rPr lang="en-US" sz="1400" dirty="0"/>
              <a:t> </a:t>
            </a:r>
            <a:r>
              <a:rPr lang="en-US" sz="1400" dirty="0" err="1"/>
              <a:t>karışıklık</a:t>
            </a:r>
            <a:r>
              <a:rPr lang="en-US" sz="1400" dirty="0"/>
              <a:t> </a:t>
            </a:r>
            <a:r>
              <a:rPr lang="en-US" sz="1400" dirty="0" err="1"/>
              <a:t>matrisinden</a:t>
            </a:r>
            <a:r>
              <a:rPr lang="en-US" sz="1400" dirty="0"/>
              <a:t> </a:t>
            </a:r>
            <a:r>
              <a:rPr lang="en-US" sz="1400" dirty="0" err="1"/>
              <a:t>belirlen</a:t>
            </a:r>
            <a:r>
              <a:rPr lang="tr-TR" sz="1400" dirty="0" err="1"/>
              <a:t>miştir</a:t>
            </a:r>
            <a:r>
              <a:rPr lang="en-US" sz="1400" dirty="0"/>
              <a:t>.</a:t>
            </a:r>
          </a:p>
        </p:txBody>
      </p:sp>
      <p:pic>
        <p:nvPicPr>
          <p:cNvPr id="17" name="Resim 16">
            <a:extLst>
              <a:ext uri="{FF2B5EF4-FFF2-40B4-BE49-F238E27FC236}">
                <a16:creationId xmlns:a16="http://schemas.microsoft.com/office/drawing/2014/main" id="{8D454198-965E-4D54-BD99-9F52C97ED4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4013" y="1601996"/>
            <a:ext cx="4293860" cy="1862046"/>
          </a:xfrm>
          <a:prstGeom prst="rect">
            <a:avLst/>
          </a:prstGeom>
          <a:noFill/>
          <a:ln>
            <a:noFill/>
          </a:ln>
        </p:spPr>
      </p:pic>
      <p:sp>
        <p:nvSpPr>
          <p:cNvPr id="18" name="Google Shape;552;p53">
            <a:extLst>
              <a:ext uri="{FF2B5EF4-FFF2-40B4-BE49-F238E27FC236}">
                <a16:creationId xmlns:a16="http://schemas.microsoft.com/office/drawing/2014/main" id="{8E08E809-1339-448F-A153-6E464E9BC700}"/>
              </a:ext>
            </a:extLst>
          </p:cNvPr>
          <p:cNvSpPr txBox="1">
            <a:spLocks/>
          </p:cNvSpPr>
          <p:nvPr/>
        </p:nvSpPr>
        <p:spPr>
          <a:xfrm>
            <a:off x="2454011" y="3765761"/>
            <a:ext cx="4672117" cy="4257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just"/>
            <a:r>
              <a:rPr lang="en-US" sz="1400" dirty="0" err="1"/>
              <a:t>Tahmin</a:t>
            </a:r>
            <a:r>
              <a:rPr lang="en-US" sz="1400" dirty="0"/>
              <a:t> </a:t>
            </a:r>
            <a:r>
              <a:rPr lang="en-US" sz="1400" dirty="0" err="1"/>
              <a:t>Doğruluğu</a:t>
            </a:r>
            <a:r>
              <a:rPr lang="en-US" sz="1400" dirty="0"/>
              <a:t> </a:t>
            </a:r>
            <a:r>
              <a:rPr lang="en-US" sz="1400" dirty="0" err="1"/>
              <a:t>yüzde</a:t>
            </a:r>
            <a:r>
              <a:rPr lang="en-US" sz="1400" dirty="0"/>
              <a:t> 82,69 </a:t>
            </a:r>
            <a:r>
              <a:rPr lang="en-US" sz="1400" dirty="0" err="1"/>
              <a:t>olarak</a:t>
            </a:r>
            <a:r>
              <a:rPr lang="en-US" sz="1400" dirty="0"/>
              <a:t> </a:t>
            </a:r>
            <a:r>
              <a:rPr lang="en-US" sz="1400" dirty="0" err="1"/>
              <a:t>belirlenmiştir</a:t>
            </a:r>
            <a:r>
              <a:rPr lang="en-US" sz="1400" dirty="0"/>
              <a:t>.</a:t>
            </a:r>
          </a:p>
        </p:txBody>
      </p:sp>
    </p:spTree>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669</Words>
  <Application>Microsoft Office PowerPoint</Application>
  <PresentationFormat>Ekran Gösterisi (16:9)</PresentationFormat>
  <Paragraphs>31</Paragraphs>
  <Slides>13</Slides>
  <Notes>13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13</vt:i4>
      </vt:variant>
    </vt:vector>
  </HeadingPairs>
  <TitlesOfParts>
    <vt:vector size="21" baseType="lpstr">
      <vt:lpstr>Commissioner</vt:lpstr>
      <vt:lpstr>Syne</vt:lpstr>
      <vt:lpstr>Times New Roman</vt:lpstr>
      <vt:lpstr>Calibri</vt:lpstr>
      <vt:lpstr>Commissioner ExtraBold</vt:lpstr>
      <vt:lpstr>Arial</vt:lpstr>
      <vt:lpstr>Barlow SemiBold</vt:lpstr>
      <vt:lpstr>Wind Energy Supplier Pitch Deck by Slidesgo</vt:lpstr>
      <vt:lpstr>COMP435 – MAKİNE ÖĞRENMESİ</vt:lpstr>
      <vt:lpstr>Çalışmanın Amacı</vt:lpstr>
      <vt:lpstr>Bu Çalışmada Yapılanlar</vt:lpstr>
      <vt:lpstr>2001-2012 yılları arasında Amerika Birleşik Devletleri'ndeki Orman Yangınlarının nedenleri</vt:lpstr>
      <vt:lpstr>Bu çalışmada, yangının ne zaman ve nerede ortaya çıkacağını tahmin etmek için Yapay sinir ağları makine öğrenimi algoritması kullanılmıştır. </vt:lpstr>
      <vt:lpstr>PowerPoint Sunusu</vt:lpstr>
      <vt:lpstr>Modelin Eğitilmesi</vt:lpstr>
      <vt:lpstr>Modelin Test Edilmesi</vt:lpstr>
      <vt:lpstr>PowerPoint Sunusu</vt:lpstr>
      <vt:lpstr>PowerPoint Sunusu</vt:lpstr>
      <vt:lpstr>PowerPoint Sunusu</vt:lpstr>
      <vt:lpstr>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COMP435 – MAKİNE ÖĞRENMESİ</dc:title>
  <dc:creator>user</dc:creator>
  <cp:lastModifiedBy>Serhat Erdogan</cp:lastModifiedBy>
  <cp:revision>3</cp:revision>
  <dcterms:modified xsi:type="dcterms:W3CDTF">2023-01-02T23:32:21Z</dcterms:modified>
</cp:coreProperties>
</file>