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Lst>
  <p:sldSz cx="18288000" cy="10287000"/>
  <p:notesSz cx="6858000" cy="9144000"/>
  <p:embeddedFontLst>
    <p:embeddedFont>
      <p:font typeface="Lora" charset="1" panose="00000500000000000000"/>
      <p:regular r:id="rId6"/>
    </p:embeddedFont>
    <p:embeddedFont>
      <p:font typeface="Lora Bold" charset="1" panose="00000800000000000000"/>
      <p:regular r:id="rId7"/>
    </p:embeddedFont>
    <p:embeddedFont>
      <p:font typeface="Lora Italics" charset="1" panose="00000500000000000000"/>
      <p:regular r:id="rId8"/>
    </p:embeddedFont>
    <p:embeddedFont>
      <p:font typeface="Lora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Shrikhand" charset="1" panose="02000000000000000000"/>
      <p:regular r:id="rId14"/>
    </p:embeddedFont>
    <p:embeddedFont>
      <p:font typeface="Pathway Gothic One" charset="1" panose="02000506050000020004"/>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240474" y="-6681900"/>
            <a:ext cx="23233544" cy="23233544"/>
          </a:xfrm>
          <a:prstGeom prst="rect">
            <a:avLst/>
          </a:prstGeom>
        </p:spPr>
      </p:pic>
      <p:pic>
        <p:nvPicPr>
          <p:cNvPr name="Picture 3" id="3"/>
          <p:cNvPicPr>
            <a:picLocks noChangeAspect="true"/>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60261">
            <a:off x="2013704" y="-1962502"/>
            <a:ext cx="14260592" cy="14212004"/>
          </a:xfrm>
          <a:prstGeom prst="rect">
            <a:avLst/>
          </a:prstGeom>
        </p:spPr>
      </p:pic>
      <p:sp>
        <p:nvSpPr>
          <p:cNvPr name="TextBox 4" id="4"/>
          <p:cNvSpPr txBox="true"/>
          <p:nvPr/>
        </p:nvSpPr>
        <p:spPr>
          <a:xfrm rot="0">
            <a:off x="632164" y="2657183"/>
            <a:ext cx="17023672" cy="2898560"/>
          </a:xfrm>
          <a:prstGeom prst="rect">
            <a:avLst/>
          </a:prstGeom>
        </p:spPr>
        <p:txBody>
          <a:bodyPr anchor="t" rtlCol="false" tIns="0" lIns="0" bIns="0" rIns="0">
            <a:spAutoFit/>
          </a:bodyPr>
          <a:lstStyle/>
          <a:p>
            <a:pPr algn="ctr">
              <a:lnSpc>
                <a:spcPts val="10978"/>
              </a:lnSpc>
            </a:pPr>
            <a:r>
              <a:rPr lang="en-US" sz="11089">
                <a:solidFill>
                  <a:srgbClr val="FFFFFF"/>
                </a:solidFill>
                <a:latin typeface="Lora Bold Italics"/>
              </a:rPr>
              <a:t>ENGEL KALDIRICI SUMO ROBOT</a:t>
            </a:r>
          </a:p>
        </p:txBody>
      </p:sp>
      <p:sp>
        <p:nvSpPr>
          <p:cNvPr name="TextBox 5" id="5"/>
          <p:cNvSpPr txBox="true"/>
          <p:nvPr/>
        </p:nvSpPr>
        <p:spPr>
          <a:xfrm rot="0">
            <a:off x="632164" y="6003036"/>
            <a:ext cx="17023672" cy="1544955"/>
          </a:xfrm>
          <a:prstGeom prst="rect">
            <a:avLst/>
          </a:prstGeom>
        </p:spPr>
        <p:txBody>
          <a:bodyPr anchor="t" rtlCol="false" tIns="0" lIns="0" bIns="0" rIns="0">
            <a:spAutoFit/>
          </a:bodyPr>
          <a:lstStyle/>
          <a:p>
            <a:pPr algn="ctr">
              <a:lnSpc>
                <a:spcPts val="3959"/>
              </a:lnSpc>
            </a:pPr>
            <a:r>
              <a:rPr lang="en-US" sz="3999">
                <a:solidFill>
                  <a:srgbClr val="FFFFFF"/>
                </a:solidFill>
                <a:latin typeface="Lora Bold Italics"/>
              </a:rPr>
              <a:t>EVRIM ARDA KALAFAT - 190301011</a:t>
            </a:r>
          </a:p>
          <a:p>
            <a:pPr algn="ctr">
              <a:lnSpc>
                <a:spcPts val="3959"/>
              </a:lnSpc>
            </a:pPr>
            <a:r>
              <a:rPr lang="en-US" sz="3999">
                <a:solidFill>
                  <a:srgbClr val="FFFFFF"/>
                </a:solidFill>
                <a:latin typeface="Lora Bold Italics"/>
              </a:rPr>
              <a:t>ARDA ALHAN - 190301020</a:t>
            </a:r>
          </a:p>
          <a:p>
            <a:pPr algn="ctr">
              <a:lnSpc>
                <a:spcPts val="3959"/>
              </a:lnSpc>
            </a:pPr>
            <a:r>
              <a:rPr lang="en-US" sz="3999">
                <a:solidFill>
                  <a:srgbClr val="FFFFFF"/>
                </a:solidFill>
                <a:latin typeface="Lora Bold Italics"/>
              </a:rPr>
              <a:t>CUNEYT BALCI - 190301019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323167" y="-6615745"/>
            <a:ext cx="23233544" cy="2323354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948583" y="2461832"/>
            <a:ext cx="16118674" cy="4193773"/>
          </a:xfrm>
          <a:prstGeom prst="rect">
            <a:avLst/>
          </a:prstGeom>
        </p:spPr>
      </p:pic>
      <p:sp>
        <p:nvSpPr>
          <p:cNvPr name="TextBox 4" id="4"/>
          <p:cNvSpPr txBox="true"/>
          <p:nvPr/>
        </p:nvSpPr>
        <p:spPr>
          <a:xfrm rot="0">
            <a:off x="15670257" y="1526644"/>
            <a:ext cx="1397001" cy="957234"/>
          </a:xfrm>
          <a:prstGeom prst="rect">
            <a:avLst/>
          </a:prstGeom>
        </p:spPr>
        <p:txBody>
          <a:bodyPr anchor="t" rtlCol="false" tIns="0" lIns="0" bIns="0" rIns="0">
            <a:spAutoFit/>
          </a:bodyPr>
          <a:lstStyle/>
          <a:p>
            <a:pPr algn="r">
              <a:lnSpc>
                <a:spcPts val="3569"/>
              </a:lnSpc>
            </a:pPr>
            <a:r>
              <a:rPr lang="en-US" sz="4010">
                <a:solidFill>
                  <a:srgbClr val="FFFFFF"/>
                </a:solidFill>
                <a:latin typeface="Pathway Gothic One Italics"/>
              </a:rPr>
              <a:t>09</a:t>
            </a:r>
          </a:p>
          <a:p>
            <a:pPr algn="r">
              <a:lnSpc>
                <a:spcPts val="3569"/>
              </a:lnSpc>
            </a:pPr>
          </a:p>
        </p:txBody>
      </p:sp>
      <p:sp>
        <p:nvSpPr>
          <p:cNvPr name="TextBox 5" id="5"/>
          <p:cNvSpPr txBox="true"/>
          <p:nvPr/>
        </p:nvSpPr>
        <p:spPr>
          <a:xfrm rot="0">
            <a:off x="1028700" y="7133763"/>
            <a:ext cx="16038557" cy="2223770"/>
          </a:xfrm>
          <a:prstGeom prst="rect">
            <a:avLst/>
          </a:prstGeom>
        </p:spPr>
        <p:txBody>
          <a:bodyPr anchor="t" rtlCol="false" tIns="0" lIns="0" bIns="0" rIns="0">
            <a:spAutoFit/>
          </a:bodyPr>
          <a:lstStyle/>
          <a:p>
            <a:pPr algn="just">
              <a:lnSpc>
                <a:spcPts val="4480"/>
              </a:lnSpc>
            </a:pPr>
            <a:r>
              <a:rPr lang="en-US" sz="3200">
                <a:solidFill>
                  <a:srgbClr val="FFFFFF"/>
                </a:solidFill>
                <a:latin typeface="Open Sans"/>
              </a:rPr>
              <a:t>Yukarıdaki Loop() fonksiyonumuzda motorun kontrast sensörlerine göre yine setMotor fonksiyonumuz ile bu sefer bir süre kısıtlaması olmadan hareket etmesini sağladık. Örneğin eğer sol sensör beyaz, sağ sensör siyah görüyor ise sağa doğru bir hareket yaparak çizgiden çıkması engelleniyor.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323167" y="-6615745"/>
            <a:ext cx="23233544" cy="2323354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425630" y="3132664"/>
            <a:ext cx="9147990" cy="6249892"/>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11730020" y="3132664"/>
            <a:ext cx="5085944" cy="6249892"/>
          </a:xfrm>
          <a:prstGeom prst="rect">
            <a:avLst/>
          </a:prstGeom>
        </p:spPr>
      </p:pic>
      <p:sp>
        <p:nvSpPr>
          <p:cNvPr name="TextBox 5" id="5"/>
          <p:cNvSpPr txBox="true"/>
          <p:nvPr/>
        </p:nvSpPr>
        <p:spPr>
          <a:xfrm rot="0">
            <a:off x="1124721" y="838200"/>
            <a:ext cx="16038557" cy="1708151"/>
          </a:xfrm>
          <a:prstGeom prst="rect">
            <a:avLst/>
          </a:prstGeom>
        </p:spPr>
        <p:txBody>
          <a:bodyPr anchor="t" rtlCol="false" tIns="0" lIns="0" bIns="0" rIns="0">
            <a:spAutoFit/>
          </a:bodyPr>
          <a:lstStyle/>
          <a:p>
            <a:pPr algn="ctr">
              <a:lnSpc>
                <a:spcPts val="13999"/>
              </a:lnSpc>
            </a:pPr>
            <a:r>
              <a:rPr lang="en-US" sz="9999">
                <a:solidFill>
                  <a:srgbClr val="FFFFFF"/>
                </a:solidFill>
                <a:latin typeface="Open Sans"/>
              </a:rPr>
              <a:t>TEŞEKKÜRLER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323167" y="-6615745"/>
            <a:ext cx="23233544" cy="23233544"/>
          </a:xfrm>
          <a:prstGeom prst="rect">
            <a:avLst/>
          </a:prstGeom>
        </p:spPr>
      </p:pic>
      <p:sp>
        <p:nvSpPr>
          <p:cNvPr name="TextBox 3" id="3"/>
          <p:cNvSpPr txBox="true"/>
          <p:nvPr/>
        </p:nvSpPr>
        <p:spPr>
          <a:xfrm rot="0">
            <a:off x="1620884" y="860776"/>
            <a:ext cx="15046231" cy="1708151"/>
          </a:xfrm>
          <a:prstGeom prst="rect">
            <a:avLst/>
          </a:prstGeom>
        </p:spPr>
        <p:txBody>
          <a:bodyPr anchor="t" rtlCol="false" tIns="0" lIns="0" bIns="0" rIns="0">
            <a:spAutoFit/>
          </a:bodyPr>
          <a:lstStyle/>
          <a:p>
            <a:pPr algn="ctr">
              <a:lnSpc>
                <a:spcPts val="13999"/>
              </a:lnSpc>
            </a:pPr>
            <a:r>
              <a:rPr lang="en-US" sz="9999">
                <a:solidFill>
                  <a:srgbClr val="FFFFFF"/>
                </a:solidFill>
                <a:latin typeface="Open Sans"/>
              </a:rPr>
              <a:t>BONUS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2472772" y="-6020349"/>
            <a:ext cx="23233544" cy="23233544"/>
          </a:xfrm>
          <a:prstGeom prst="rect">
            <a:avLst/>
          </a:prstGeom>
        </p:spPr>
      </p:pic>
      <p:sp>
        <p:nvSpPr>
          <p:cNvPr name="TextBox 3" id="3"/>
          <p:cNvSpPr txBox="true"/>
          <p:nvPr/>
        </p:nvSpPr>
        <p:spPr>
          <a:xfrm rot="0">
            <a:off x="15670257" y="1526644"/>
            <a:ext cx="1397001" cy="506453"/>
          </a:xfrm>
          <a:prstGeom prst="rect">
            <a:avLst/>
          </a:prstGeom>
        </p:spPr>
        <p:txBody>
          <a:bodyPr anchor="t" rtlCol="false" tIns="0" lIns="0" bIns="0" rIns="0">
            <a:spAutoFit/>
          </a:bodyPr>
          <a:lstStyle/>
          <a:p>
            <a:pPr algn="r">
              <a:lnSpc>
                <a:spcPts val="3569"/>
              </a:lnSpc>
            </a:pPr>
            <a:r>
              <a:rPr lang="en-US" sz="4010">
                <a:solidFill>
                  <a:srgbClr val="FFFFFF"/>
                </a:solidFill>
                <a:latin typeface="Pathway Gothic One Italics"/>
              </a:rPr>
              <a:t>01</a:t>
            </a:r>
          </a:p>
        </p:txBody>
      </p:sp>
      <p:sp>
        <p:nvSpPr>
          <p:cNvPr name="TextBox 4" id="4"/>
          <p:cNvSpPr txBox="true"/>
          <p:nvPr/>
        </p:nvSpPr>
        <p:spPr>
          <a:xfrm rot="0">
            <a:off x="1629608" y="4030918"/>
            <a:ext cx="15028783" cy="2406139"/>
          </a:xfrm>
          <a:prstGeom prst="rect">
            <a:avLst/>
          </a:prstGeom>
        </p:spPr>
        <p:txBody>
          <a:bodyPr anchor="t" rtlCol="false" tIns="0" lIns="0" bIns="0" rIns="0">
            <a:spAutoFit/>
          </a:bodyPr>
          <a:lstStyle/>
          <a:p>
            <a:pPr algn="ctr">
              <a:lnSpc>
                <a:spcPts val="9352"/>
              </a:lnSpc>
            </a:pPr>
            <a:r>
              <a:rPr lang="en-US" spc="435" sz="9259">
                <a:solidFill>
                  <a:srgbClr val="FFFFFF"/>
                </a:solidFill>
                <a:latin typeface="Shrikhand Bold"/>
              </a:rPr>
              <a:t>Savaşma ve Cisim Devirme Algoritması</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240474" y="-6681900"/>
            <a:ext cx="23233544" cy="23233544"/>
          </a:xfrm>
          <a:prstGeom prst="rect">
            <a:avLst/>
          </a:prstGeom>
        </p:spPr>
      </p:pic>
      <p:sp>
        <p:nvSpPr>
          <p:cNvPr name="TextBox 3" id="3"/>
          <p:cNvSpPr txBox="true"/>
          <p:nvPr/>
        </p:nvSpPr>
        <p:spPr>
          <a:xfrm rot="0">
            <a:off x="15670257" y="1526644"/>
            <a:ext cx="1397001" cy="505180"/>
          </a:xfrm>
          <a:prstGeom prst="rect">
            <a:avLst/>
          </a:prstGeom>
        </p:spPr>
        <p:txBody>
          <a:bodyPr anchor="t" rtlCol="false" tIns="0" lIns="0" bIns="0" rIns="0">
            <a:spAutoFit/>
          </a:bodyPr>
          <a:lstStyle/>
          <a:p>
            <a:pPr algn="r">
              <a:lnSpc>
                <a:spcPts val="3569"/>
              </a:lnSpc>
            </a:pPr>
            <a:r>
              <a:rPr lang="en-US" sz="4010">
                <a:solidFill>
                  <a:srgbClr val="FFFFFF"/>
                </a:solidFill>
                <a:latin typeface="Pathway Gothic One Italics"/>
              </a:rPr>
              <a:t>02</a:t>
            </a:r>
          </a:p>
        </p:txBody>
      </p:sp>
      <p:pic>
        <p:nvPicPr>
          <p:cNvPr name="Picture 4" id="4"/>
          <p:cNvPicPr>
            <a:picLocks noChangeAspect="true"/>
          </p:cNvPicPr>
          <p:nvPr/>
        </p:nvPicPr>
        <p:blipFill>
          <a:blip r:embed="rId4"/>
          <a:srcRect l="0" t="0" r="0" b="0"/>
          <a:stretch>
            <a:fillRect/>
          </a:stretch>
        </p:blipFill>
        <p:spPr>
          <a:xfrm flipH="false" flipV="false" rot="0">
            <a:off x="2186414" y="1028700"/>
            <a:ext cx="4836237" cy="631935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8448128" y="1028700"/>
            <a:ext cx="7815713" cy="6319350"/>
          </a:xfrm>
          <a:prstGeom prst="rect">
            <a:avLst/>
          </a:prstGeom>
        </p:spPr>
      </p:pic>
      <p:sp>
        <p:nvSpPr>
          <p:cNvPr name="TextBox 6" id="6"/>
          <p:cNvSpPr txBox="true"/>
          <p:nvPr/>
        </p:nvSpPr>
        <p:spPr>
          <a:xfrm rot="0">
            <a:off x="4218194" y="8006716"/>
            <a:ext cx="9319883" cy="1251584"/>
          </a:xfrm>
          <a:prstGeom prst="rect">
            <a:avLst/>
          </a:prstGeom>
        </p:spPr>
        <p:txBody>
          <a:bodyPr anchor="t" rtlCol="false" tIns="0" lIns="0" bIns="0" rIns="0">
            <a:spAutoFit/>
          </a:bodyPr>
          <a:lstStyle/>
          <a:p>
            <a:pPr algn="ctr">
              <a:lnSpc>
                <a:spcPts val="5040"/>
              </a:lnSpc>
            </a:pPr>
            <a:r>
              <a:rPr lang="en-US" sz="3600">
                <a:solidFill>
                  <a:srgbClr val="FFFFFF"/>
                </a:solidFill>
                <a:latin typeface="Open Sans"/>
              </a:rPr>
              <a:t>Burada sensör ve değişkenlerin tanımları yapılmıştır.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323167" y="-6665361"/>
            <a:ext cx="23233544" cy="2323354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028700" y="1175052"/>
            <a:ext cx="7913824" cy="7936897"/>
          </a:xfrm>
          <a:prstGeom prst="rect">
            <a:avLst/>
          </a:prstGeom>
        </p:spPr>
      </p:pic>
      <p:sp>
        <p:nvSpPr>
          <p:cNvPr name="TextBox 4" id="4"/>
          <p:cNvSpPr txBox="true"/>
          <p:nvPr/>
        </p:nvSpPr>
        <p:spPr>
          <a:xfrm rot="0">
            <a:off x="15670257" y="1526644"/>
            <a:ext cx="1397001" cy="505180"/>
          </a:xfrm>
          <a:prstGeom prst="rect">
            <a:avLst/>
          </a:prstGeom>
        </p:spPr>
        <p:txBody>
          <a:bodyPr anchor="t" rtlCol="false" tIns="0" lIns="0" bIns="0" rIns="0">
            <a:spAutoFit/>
          </a:bodyPr>
          <a:lstStyle/>
          <a:p>
            <a:pPr algn="r">
              <a:lnSpc>
                <a:spcPts val="3569"/>
              </a:lnSpc>
            </a:pPr>
            <a:r>
              <a:rPr lang="en-US" sz="4010">
                <a:solidFill>
                  <a:srgbClr val="FFFFFF"/>
                </a:solidFill>
                <a:latin typeface="Pathway Gothic One Italics"/>
              </a:rPr>
              <a:t>03</a:t>
            </a:r>
          </a:p>
        </p:txBody>
      </p:sp>
      <p:sp>
        <p:nvSpPr>
          <p:cNvPr name="TextBox 5" id="5"/>
          <p:cNvSpPr txBox="true"/>
          <p:nvPr/>
        </p:nvSpPr>
        <p:spPr>
          <a:xfrm rot="0">
            <a:off x="9494061" y="2036128"/>
            <a:ext cx="6678766" cy="6157595"/>
          </a:xfrm>
          <a:prstGeom prst="rect">
            <a:avLst/>
          </a:prstGeom>
        </p:spPr>
        <p:txBody>
          <a:bodyPr anchor="t" rtlCol="false" tIns="0" lIns="0" bIns="0" rIns="0">
            <a:spAutoFit/>
          </a:bodyPr>
          <a:lstStyle/>
          <a:p>
            <a:pPr algn="just">
              <a:lnSpc>
                <a:spcPts val="4480"/>
              </a:lnSpc>
            </a:pPr>
            <a:r>
              <a:rPr lang="en-US" sz="3200">
                <a:solidFill>
                  <a:srgbClr val="FFFFFF"/>
                </a:solidFill>
                <a:latin typeface="Open Sans"/>
              </a:rPr>
              <a:t>Yanda Setup() fonksiyonu gözükmektedir. Bu fonksiyon ardunio programı çalıştığında ilk başta bir kere çalışacaktır. Bu fonksiyonun içinde pinMode()'lar ile input ve output giriş çıkışlarımız belirlenmiştir. Ve bazı pinlerin ilk değerleri atanmıştır. Ayrıca en sonda buzzerdan setup fonksiyonun çalıştığının geri bildirimi olarak bir ses çalmaktadır.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323167" y="-6615745"/>
            <a:ext cx="23233544" cy="2323354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028700" y="1028700"/>
            <a:ext cx="7214801" cy="8229600"/>
          </a:xfrm>
          <a:prstGeom prst="rect">
            <a:avLst/>
          </a:prstGeom>
        </p:spPr>
      </p:pic>
      <p:sp>
        <p:nvSpPr>
          <p:cNvPr name="TextBox 4" id="4"/>
          <p:cNvSpPr txBox="true"/>
          <p:nvPr/>
        </p:nvSpPr>
        <p:spPr>
          <a:xfrm rot="0">
            <a:off x="15670257" y="1526644"/>
            <a:ext cx="1397001" cy="505180"/>
          </a:xfrm>
          <a:prstGeom prst="rect">
            <a:avLst/>
          </a:prstGeom>
        </p:spPr>
        <p:txBody>
          <a:bodyPr anchor="t" rtlCol="false" tIns="0" lIns="0" bIns="0" rIns="0">
            <a:spAutoFit/>
          </a:bodyPr>
          <a:lstStyle/>
          <a:p>
            <a:pPr algn="r">
              <a:lnSpc>
                <a:spcPts val="3569"/>
              </a:lnSpc>
            </a:pPr>
            <a:r>
              <a:rPr lang="en-US" sz="4010">
                <a:solidFill>
                  <a:srgbClr val="FFFFFF"/>
                </a:solidFill>
                <a:latin typeface="Pathway Gothic One Italics"/>
              </a:rPr>
              <a:t>04</a:t>
            </a:r>
          </a:p>
        </p:txBody>
      </p:sp>
      <p:sp>
        <p:nvSpPr>
          <p:cNvPr name="TextBox 5" id="5"/>
          <p:cNvSpPr txBox="true"/>
          <p:nvPr/>
        </p:nvSpPr>
        <p:spPr>
          <a:xfrm rot="0">
            <a:off x="9494061" y="2036128"/>
            <a:ext cx="6678766" cy="6157595"/>
          </a:xfrm>
          <a:prstGeom prst="rect">
            <a:avLst/>
          </a:prstGeom>
        </p:spPr>
        <p:txBody>
          <a:bodyPr anchor="t" rtlCol="false" tIns="0" lIns="0" bIns="0" rIns="0">
            <a:spAutoFit/>
          </a:bodyPr>
          <a:lstStyle/>
          <a:p>
            <a:pPr algn="just">
              <a:lnSpc>
                <a:spcPts val="4480"/>
              </a:lnSpc>
            </a:pPr>
            <a:r>
              <a:rPr lang="en-US" sz="3200">
                <a:solidFill>
                  <a:srgbClr val="FFFFFF"/>
                </a:solidFill>
                <a:latin typeface="Open Sans"/>
              </a:rPr>
              <a:t>Yandaki setMotor fonksiyonu sayesinde loop() fonksiyonumuzun içinde sumo robotumuzun motorlarının gücünü ve yönünü ayarlayabiliyoruz.</a:t>
            </a:r>
          </a:p>
          <a:p>
            <a:pPr algn="just">
              <a:lnSpc>
                <a:spcPts val="4480"/>
              </a:lnSpc>
            </a:pPr>
          </a:p>
          <a:p>
            <a:pPr algn="just">
              <a:lnSpc>
                <a:spcPts val="4480"/>
              </a:lnSpc>
            </a:pPr>
            <a:r>
              <a:rPr lang="en-US" sz="3200">
                <a:solidFill>
                  <a:srgbClr val="FFFFFF"/>
                </a:solidFill>
                <a:latin typeface="Open Sans"/>
              </a:rPr>
              <a:t>Örneğin setMotor(100, -50, 300) yazarsak sol motor ileri yönde en hızlı, sağ motor ise geri yönde yarı hızda 300 milisaniyelik bir hareket yapar.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323167" y="-6615745"/>
            <a:ext cx="23233544" cy="2323354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267917" y="453714"/>
            <a:ext cx="9024007" cy="9379573"/>
          </a:xfrm>
          <a:prstGeom prst="rect">
            <a:avLst/>
          </a:prstGeom>
        </p:spPr>
      </p:pic>
      <p:sp>
        <p:nvSpPr>
          <p:cNvPr name="TextBox 4" id="4"/>
          <p:cNvSpPr txBox="true"/>
          <p:nvPr/>
        </p:nvSpPr>
        <p:spPr>
          <a:xfrm rot="0">
            <a:off x="15670257" y="1526644"/>
            <a:ext cx="1397001" cy="505180"/>
          </a:xfrm>
          <a:prstGeom prst="rect">
            <a:avLst/>
          </a:prstGeom>
        </p:spPr>
        <p:txBody>
          <a:bodyPr anchor="t" rtlCol="false" tIns="0" lIns="0" bIns="0" rIns="0">
            <a:spAutoFit/>
          </a:bodyPr>
          <a:lstStyle/>
          <a:p>
            <a:pPr algn="r">
              <a:lnSpc>
                <a:spcPts val="3569"/>
              </a:lnSpc>
            </a:pPr>
            <a:r>
              <a:rPr lang="en-US" sz="4010">
                <a:solidFill>
                  <a:srgbClr val="FFFFFF"/>
                </a:solidFill>
                <a:latin typeface="Pathway Gothic One Italics"/>
              </a:rPr>
              <a:t>05</a:t>
            </a:r>
          </a:p>
        </p:txBody>
      </p:sp>
      <p:sp>
        <p:nvSpPr>
          <p:cNvPr name="TextBox 5" id="5"/>
          <p:cNvSpPr txBox="true"/>
          <p:nvPr/>
        </p:nvSpPr>
        <p:spPr>
          <a:xfrm rot="0">
            <a:off x="9576754" y="971550"/>
            <a:ext cx="6510843" cy="8213090"/>
          </a:xfrm>
          <a:prstGeom prst="rect">
            <a:avLst/>
          </a:prstGeom>
        </p:spPr>
        <p:txBody>
          <a:bodyPr anchor="t" rtlCol="false" tIns="0" lIns="0" bIns="0" rIns="0">
            <a:spAutoFit/>
          </a:bodyPr>
          <a:lstStyle/>
          <a:p>
            <a:pPr algn="just">
              <a:lnSpc>
                <a:spcPts val="4060"/>
              </a:lnSpc>
            </a:pPr>
            <a:r>
              <a:rPr lang="en-US" sz="2900">
                <a:solidFill>
                  <a:srgbClr val="FFFFFF"/>
                </a:solidFill>
                <a:latin typeface="Open Sans"/>
              </a:rPr>
              <a:t>Yanda Loop fonksiyonumuzu görüyoruz. Bu fonksiyon bir nevi bizim main fonksiyonumuz program boyunca durmadan çalışıyor. </a:t>
            </a:r>
          </a:p>
          <a:p>
            <a:pPr algn="just">
              <a:lnSpc>
                <a:spcPts val="4060"/>
              </a:lnSpc>
            </a:pPr>
          </a:p>
          <a:p>
            <a:pPr algn="just">
              <a:lnSpc>
                <a:spcPts val="4060"/>
              </a:lnSpc>
            </a:pPr>
            <a:r>
              <a:rPr lang="en-US" sz="2900">
                <a:solidFill>
                  <a:srgbClr val="FFFFFF"/>
                </a:solidFill>
                <a:latin typeface="Open Sans"/>
              </a:rPr>
              <a:t>Edge Sensor Control Routine kısmında sumo robotumuz, sağ ve sol alt tarafında bulunan kontrast sensörleri sayesinde ringden çıkıp çıkmadığını kontrol ediyor. </a:t>
            </a:r>
          </a:p>
          <a:p>
            <a:pPr algn="just">
              <a:lnSpc>
                <a:spcPts val="4060"/>
              </a:lnSpc>
            </a:pPr>
          </a:p>
          <a:p>
            <a:pPr algn="just">
              <a:lnSpc>
                <a:spcPts val="4060"/>
              </a:lnSpc>
            </a:pPr>
            <a:r>
              <a:rPr lang="en-US" sz="2900">
                <a:solidFill>
                  <a:srgbClr val="FFFFFF"/>
                </a:solidFill>
                <a:latin typeface="Open Sans"/>
              </a:rPr>
              <a:t>Opponent Sensor Control Routine kısmında ise karşısında, sağında veya solunda bir cisim olup olmadığını kontrol ederek o yöne doğru bir atılım yapıyor.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2472772" y="-6020349"/>
            <a:ext cx="23233544" cy="23233544"/>
          </a:xfrm>
          <a:prstGeom prst="rect">
            <a:avLst/>
          </a:prstGeom>
        </p:spPr>
      </p:pic>
      <p:sp>
        <p:nvSpPr>
          <p:cNvPr name="TextBox 3" id="3"/>
          <p:cNvSpPr txBox="true"/>
          <p:nvPr/>
        </p:nvSpPr>
        <p:spPr>
          <a:xfrm rot="0">
            <a:off x="15670257" y="1526644"/>
            <a:ext cx="1397001" cy="505180"/>
          </a:xfrm>
          <a:prstGeom prst="rect">
            <a:avLst/>
          </a:prstGeom>
        </p:spPr>
        <p:txBody>
          <a:bodyPr anchor="t" rtlCol="false" tIns="0" lIns="0" bIns="0" rIns="0">
            <a:spAutoFit/>
          </a:bodyPr>
          <a:lstStyle/>
          <a:p>
            <a:pPr algn="r">
              <a:lnSpc>
                <a:spcPts val="3569"/>
              </a:lnSpc>
            </a:pPr>
            <a:r>
              <a:rPr lang="en-US" sz="4010">
                <a:solidFill>
                  <a:srgbClr val="FFFFFF"/>
                </a:solidFill>
                <a:latin typeface="Pathway Gothic One Italics"/>
              </a:rPr>
              <a:t>06</a:t>
            </a:r>
          </a:p>
        </p:txBody>
      </p:sp>
      <p:sp>
        <p:nvSpPr>
          <p:cNvPr name="TextBox 4" id="4"/>
          <p:cNvSpPr txBox="true"/>
          <p:nvPr/>
        </p:nvSpPr>
        <p:spPr>
          <a:xfrm rot="0">
            <a:off x="1629608" y="4030918"/>
            <a:ext cx="15028783" cy="2406139"/>
          </a:xfrm>
          <a:prstGeom prst="rect">
            <a:avLst/>
          </a:prstGeom>
        </p:spPr>
        <p:txBody>
          <a:bodyPr anchor="t" rtlCol="false" tIns="0" lIns="0" bIns="0" rIns="0">
            <a:spAutoFit/>
          </a:bodyPr>
          <a:lstStyle/>
          <a:p>
            <a:pPr algn="ctr">
              <a:lnSpc>
                <a:spcPts val="9352"/>
              </a:lnSpc>
            </a:pPr>
            <a:r>
              <a:rPr lang="en-US" spc="435" sz="9259">
                <a:solidFill>
                  <a:srgbClr val="FFFFFF"/>
                </a:solidFill>
                <a:latin typeface="Shrikhand Bold"/>
              </a:rPr>
              <a:t>Çizgi Takibi Algoritması</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323167" y="-6615745"/>
            <a:ext cx="23233544" cy="2323354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028700" y="1421869"/>
            <a:ext cx="7478731" cy="4648319"/>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1028700" y="6812418"/>
            <a:ext cx="7478731" cy="2029747"/>
          </a:xfrm>
          <a:prstGeom prst="rect">
            <a:avLst/>
          </a:prstGeom>
        </p:spPr>
      </p:pic>
      <p:sp>
        <p:nvSpPr>
          <p:cNvPr name="TextBox 5" id="5"/>
          <p:cNvSpPr txBox="true"/>
          <p:nvPr/>
        </p:nvSpPr>
        <p:spPr>
          <a:xfrm rot="0">
            <a:off x="15670257" y="1526644"/>
            <a:ext cx="1397001" cy="505180"/>
          </a:xfrm>
          <a:prstGeom prst="rect">
            <a:avLst/>
          </a:prstGeom>
        </p:spPr>
        <p:txBody>
          <a:bodyPr anchor="t" rtlCol="false" tIns="0" lIns="0" bIns="0" rIns="0">
            <a:spAutoFit/>
          </a:bodyPr>
          <a:lstStyle/>
          <a:p>
            <a:pPr algn="r">
              <a:lnSpc>
                <a:spcPts val="3569"/>
              </a:lnSpc>
            </a:pPr>
            <a:r>
              <a:rPr lang="en-US" sz="4010">
                <a:solidFill>
                  <a:srgbClr val="FFFFFF"/>
                </a:solidFill>
                <a:latin typeface="Pathway Gothic One Italics"/>
              </a:rPr>
              <a:t>07</a:t>
            </a:r>
          </a:p>
        </p:txBody>
      </p:sp>
      <p:sp>
        <p:nvSpPr>
          <p:cNvPr name="TextBox 6" id="6"/>
          <p:cNvSpPr txBox="true"/>
          <p:nvPr/>
        </p:nvSpPr>
        <p:spPr>
          <a:xfrm rot="0">
            <a:off x="9144000" y="3441065"/>
            <a:ext cx="6678766" cy="3347720"/>
          </a:xfrm>
          <a:prstGeom prst="rect">
            <a:avLst/>
          </a:prstGeom>
        </p:spPr>
        <p:txBody>
          <a:bodyPr anchor="t" rtlCol="false" tIns="0" lIns="0" bIns="0" rIns="0">
            <a:spAutoFit/>
          </a:bodyPr>
          <a:lstStyle/>
          <a:p>
            <a:pPr algn="just">
              <a:lnSpc>
                <a:spcPts val="4480"/>
              </a:lnSpc>
            </a:pPr>
            <a:r>
              <a:rPr lang="en-US" sz="3200">
                <a:solidFill>
                  <a:srgbClr val="FFFFFF"/>
                </a:solidFill>
                <a:latin typeface="Open Sans"/>
              </a:rPr>
              <a:t>Solda motor kontrol ve kontrast sensörlerimizi yaptık.</a:t>
            </a:r>
          </a:p>
          <a:p>
            <a:pPr algn="just">
              <a:lnSpc>
                <a:spcPts val="4480"/>
              </a:lnSpc>
            </a:pPr>
          </a:p>
          <a:p>
            <a:pPr algn="just">
              <a:lnSpc>
                <a:spcPts val="4480"/>
              </a:lnSpc>
            </a:pPr>
            <a:r>
              <a:rPr lang="en-US" sz="3200">
                <a:solidFill>
                  <a:srgbClr val="FFFFFF"/>
                </a:solidFill>
                <a:latin typeface="Open Sans"/>
              </a:rPr>
              <a:t>Aşağıda ise setup fonksiyonu içinde motor kontrollerini OUTPUT olarak pinMode ile ayarladık.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22753">
            <a:off x="-3306629" y="-6615745"/>
            <a:ext cx="23233544" cy="2323354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227165" y="1140790"/>
            <a:ext cx="6794003" cy="8117510"/>
          </a:xfrm>
          <a:prstGeom prst="rect">
            <a:avLst/>
          </a:prstGeom>
        </p:spPr>
      </p:pic>
      <p:sp>
        <p:nvSpPr>
          <p:cNvPr name="TextBox 4" id="4"/>
          <p:cNvSpPr txBox="true"/>
          <p:nvPr/>
        </p:nvSpPr>
        <p:spPr>
          <a:xfrm rot="0">
            <a:off x="15670257" y="1526644"/>
            <a:ext cx="1397001" cy="505180"/>
          </a:xfrm>
          <a:prstGeom prst="rect">
            <a:avLst/>
          </a:prstGeom>
        </p:spPr>
        <p:txBody>
          <a:bodyPr anchor="t" rtlCol="false" tIns="0" lIns="0" bIns="0" rIns="0">
            <a:spAutoFit/>
          </a:bodyPr>
          <a:lstStyle/>
          <a:p>
            <a:pPr algn="r">
              <a:lnSpc>
                <a:spcPts val="3569"/>
              </a:lnSpc>
            </a:pPr>
            <a:r>
              <a:rPr lang="en-US" sz="4010">
                <a:solidFill>
                  <a:srgbClr val="FFFFFF"/>
                </a:solidFill>
                <a:latin typeface="Pathway Gothic One Italics"/>
              </a:rPr>
              <a:t>08</a:t>
            </a:r>
          </a:p>
        </p:txBody>
      </p:sp>
      <p:sp>
        <p:nvSpPr>
          <p:cNvPr name="TextBox 5" id="5"/>
          <p:cNvSpPr txBox="true"/>
          <p:nvPr/>
        </p:nvSpPr>
        <p:spPr>
          <a:xfrm rot="0">
            <a:off x="9893479" y="3160078"/>
            <a:ext cx="6082220" cy="3909695"/>
          </a:xfrm>
          <a:prstGeom prst="rect">
            <a:avLst/>
          </a:prstGeom>
        </p:spPr>
        <p:txBody>
          <a:bodyPr anchor="t" rtlCol="false" tIns="0" lIns="0" bIns="0" rIns="0">
            <a:spAutoFit/>
          </a:bodyPr>
          <a:lstStyle/>
          <a:p>
            <a:pPr algn="just">
              <a:lnSpc>
                <a:spcPts val="4480"/>
              </a:lnSpc>
            </a:pPr>
            <a:r>
              <a:rPr lang="en-US" sz="3200">
                <a:solidFill>
                  <a:srgbClr val="FFFFFF"/>
                </a:solidFill>
                <a:latin typeface="Open Sans"/>
              </a:rPr>
              <a:t>Solda yine yukarıdaki gibi setMotor fonksiyonumuz var ama bunda yukarıdakinden farklı olarak, içine bir zaman değeri almıyor. Yani motor tanımlanan hareketi aksi bir hareket söylenmedikçe yapıyor.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DAFBQ8kHSsc</dc:identifier>
  <dcterms:modified xsi:type="dcterms:W3CDTF">2011-08-01T06:04:30Z</dcterms:modified>
  <cp:revision>1</cp:revision>
  <dc:title>Mikrokontroller Proje</dc:title>
</cp:coreProperties>
</file>