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Extra Light" charset="1" panose="00000300000000000000"/>
      <p:regular r:id="rId10"/>
    </p:embeddedFont>
    <p:embeddedFont>
      <p:font typeface="Muli Extra Light Bold" charset="1" panose="00000400000000000000"/>
      <p:regular r:id="rId11"/>
    </p:embeddedFont>
    <p:embeddedFont>
      <p:font typeface="Muli Extra Light Italics" charset="1" panose="00000300000000000000"/>
      <p:regular r:id="rId12"/>
    </p:embeddedFont>
    <p:embeddedFont>
      <p:font typeface="Muli Extra Light Bold Italics" charset="1" panose="00000400000000000000"/>
      <p:regular r:id="rId13"/>
    </p:embeddedFont>
    <p:embeddedFont>
      <p:font typeface="Squada One"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svg" Type="http://schemas.openxmlformats.org/officeDocument/2006/relationships/image"/><Relationship Id="rId3" Target="../media/image11.png" Type="http://schemas.openxmlformats.org/officeDocument/2006/relationships/image"/><Relationship Id="rId4"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sv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svg" Type="http://schemas.openxmlformats.org/officeDocument/2006/relationships/image"/><Relationship Id="rId4"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svg" Type="http://schemas.openxmlformats.org/officeDocument/2006/relationships/image"/><Relationship Id="rId3" Target="../media/image9.png" Type="http://schemas.openxmlformats.org/officeDocument/2006/relationships/image"/><Relationship Id="rId4"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svg" Type="http://schemas.openxmlformats.org/officeDocument/2006/relationships/image"/><Relationship Id="rId3" Target="../media/image10.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2700000">
            <a:off x="-5954061" y="2756446"/>
            <a:ext cx="15794455" cy="14957"/>
          </a:xfrm>
          <a:prstGeom prst="rect">
            <a:avLst/>
          </a:prstGeom>
          <a:solidFill>
            <a:srgbClr val="8F1411"/>
          </a:solidFill>
        </p:spPr>
      </p:sp>
      <p:sp>
        <p:nvSpPr>
          <p:cNvPr name="AutoShape 3" id="3"/>
          <p:cNvSpPr/>
          <p:nvPr/>
        </p:nvSpPr>
        <p:spPr>
          <a:xfrm rot="-2700000">
            <a:off x="2952317" y="-548699"/>
            <a:ext cx="5289562" cy="184970"/>
          </a:xfrm>
          <a:prstGeom prst="rect">
            <a:avLst/>
          </a:prstGeom>
          <a:solidFill>
            <a:srgbClr val="8F1411"/>
          </a:solidFill>
        </p:spPr>
      </p:sp>
      <p:sp>
        <p:nvSpPr>
          <p:cNvPr name="AutoShape 4" id="4"/>
          <p:cNvSpPr/>
          <p:nvPr/>
        </p:nvSpPr>
        <p:spPr>
          <a:xfrm rot="-2700000">
            <a:off x="9705446" y="9183666"/>
            <a:ext cx="12443199" cy="11783"/>
          </a:xfrm>
          <a:prstGeom prst="rect">
            <a:avLst/>
          </a:prstGeom>
          <a:solidFill>
            <a:srgbClr val="8F1411"/>
          </a:solidFill>
        </p:spPr>
      </p:sp>
      <p:grpSp>
        <p:nvGrpSpPr>
          <p:cNvPr name="Group 5" id="5"/>
          <p:cNvGrpSpPr/>
          <p:nvPr/>
        </p:nvGrpSpPr>
        <p:grpSpPr>
          <a:xfrm rot="0">
            <a:off x="700677" y="1124480"/>
            <a:ext cx="16886647" cy="8352759"/>
            <a:chOff x="0" y="0"/>
            <a:chExt cx="22515529" cy="11137012"/>
          </a:xfrm>
        </p:grpSpPr>
        <p:sp>
          <p:nvSpPr>
            <p:cNvPr name="TextBox 6" id="6"/>
            <p:cNvSpPr txBox="true"/>
            <p:nvPr/>
          </p:nvSpPr>
          <p:spPr>
            <a:xfrm rot="0">
              <a:off x="0" y="466725"/>
              <a:ext cx="22515529" cy="7632658"/>
            </a:xfrm>
            <a:prstGeom prst="rect">
              <a:avLst/>
            </a:prstGeom>
          </p:spPr>
          <p:txBody>
            <a:bodyPr anchor="t" rtlCol="false" tIns="0" lIns="0" bIns="0" rIns="0">
              <a:spAutoFit/>
            </a:bodyPr>
            <a:lstStyle/>
            <a:p>
              <a:pPr algn="ctr">
                <a:lnSpc>
                  <a:spcPts val="14329"/>
                </a:lnSpc>
              </a:pPr>
              <a:r>
                <a:rPr lang="en-US" sz="16100">
                  <a:solidFill>
                    <a:srgbClr val="0FB8C7"/>
                  </a:solidFill>
                  <a:latin typeface="Squada One Bold"/>
                </a:rPr>
                <a:t>GERÇEK ZAMANLI SOSYAL MESAFE ANALIZI</a:t>
              </a:r>
            </a:p>
          </p:txBody>
        </p:sp>
        <p:sp>
          <p:nvSpPr>
            <p:cNvPr name="TextBox 7" id="7"/>
            <p:cNvSpPr txBox="true"/>
            <p:nvPr/>
          </p:nvSpPr>
          <p:spPr>
            <a:xfrm rot="0">
              <a:off x="0" y="8641462"/>
              <a:ext cx="22515529" cy="2495550"/>
            </a:xfrm>
            <a:prstGeom prst="rect">
              <a:avLst/>
            </a:prstGeom>
          </p:spPr>
          <p:txBody>
            <a:bodyPr anchor="t" rtlCol="false" tIns="0" lIns="0" bIns="0" rIns="0">
              <a:spAutoFit/>
            </a:bodyPr>
            <a:lstStyle/>
            <a:p>
              <a:pPr algn="ctr">
                <a:lnSpc>
                  <a:spcPts val="5040"/>
                </a:lnSpc>
              </a:pPr>
              <a:r>
                <a:rPr lang="en-US" sz="3600">
                  <a:solidFill>
                    <a:srgbClr val="0FB8C7"/>
                  </a:solidFill>
                  <a:latin typeface="Muli Extra Light Bold"/>
                </a:rPr>
                <a:t>Arda ALHAN</a:t>
              </a:r>
            </a:p>
            <a:p>
              <a:pPr algn="ctr">
                <a:lnSpc>
                  <a:spcPts val="5040"/>
                </a:lnSpc>
              </a:pPr>
              <a:r>
                <a:rPr lang="en-US" sz="3600">
                  <a:solidFill>
                    <a:srgbClr val="0FB8C7"/>
                  </a:solidFill>
                  <a:latin typeface="Muli Extra Light Bold"/>
                </a:rPr>
                <a:t>Doğa TURAN</a:t>
              </a:r>
            </a:p>
            <a:p>
              <a:pPr algn="ctr">
                <a:lnSpc>
                  <a:spcPts val="5040"/>
                </a:lnSpc>
              </a:pPr>
              <a:r>
                <a:rPr lang="en-US" sz="3600">
                  <a:solidFill>
                    <a:srgbClr val="0FB8C7"/>
                  </a:solidFill>
                  <a:latin typeface="Muli Extra Light Bold"/>
                </a:rPr>
                <a:t>Evrim Arda KALAFAT</a:t>
              </a:r>
            </a:p>
          </p:txBody>
        </p:sp>
      </p:grpSp>
      <p:sp>
        <p:nvSpPr>
          <p:cNvPr name="AutoShape 8" id="8"/>
          <p:cNvSpPr/>
          <p:nvPr/>
        </p:nvSpPr>
        <p:spPr>
          <a:xfrm rot="-2700000">
            <a:off x="10404627" y="9698469"/>
            <a:ext cx="12443199" cy="11783"/>
          </a:xfrm>
          <a:prstGeom prst="rect">
            <a:avLst/>
          </a:prstGeom>
          <a:solidFill>
            <a:srgbClr val="8F1411"/>
          </a:solidFill>
        </p:spPr>
      </p:sp>
      <p:sp>
        <p:nvSpPr>
          <p:cNvPr name="AutoShape 9" id="9"/>
          <p:cNvSpPr/>
          <p:nvPr/>
        </p:nvSpPr>
        <p:spPr>
          <a:xfrm rot="-2700000">
            <a:off x="12678980" y="10383347"/>
            <a:ext cx="5289562" cy="184970"/>
          </a:xfrm>
          <a:prstGeom prst="rect">
            <a:avLst/>
          </a:prstGeom>
          <a:solidFill>
            <a:srgbClr val="8F1411"/>
          </a:solidFill>
        </p:spPr>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1314269">
            <a:off x="17077007" y="6674769"/>
            <a:ext cx="1041513" cy="1110140"/>
          </a:xfrm>
          <a:prstGeom prst="rect">
            <a:avLst/>
          </a:prstGeom>
        </p:spPr>
      </p:pic>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7021548"/>
            <a:ext cx="6777352" cy="3265452"/>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441370" y="-178722"/>
            <a:ext cx="2291906" cy="2414844"/>
          </a:xfrm>
          <a:prstGeom prst="rect">
            <a:avLst/>
          </a:prstGeom>
        </p:spPr>
      </p:pic>
      <p:sp>
        <p:nvSpPr>
          <p:cNvPr name="AutoShape 13" id="13"/>
          <p:cNvSpPr/>
          <p:nvPr/>
        </p:nvSpPr>
        <p:spPr>
          <a:xfrm rot="-2700000">
            <a:off x="-1944104" y="592014"/>
            <a:ext cx="5289562" cy="184970"/>
          </a:xfrm>
          <a:prstGeom prst="rect">
            <a:avLst/>
          </a:prstGeom>
          <a:solidFill>
            <a:srgbClr val="8F1411"/>
          </a:solidFill>
        </p:spPr>
      </p:sp>
      <p:sp>
        <p:nvSpPr>
          <p:cNvPr name="AutoShape 14" id="14"/>
          <p:cNvSpPr/>
          <p:nvPr/>
        </p:nvSpPr>
        <p:spPr>
          <a:xfrm rot="-2700000">
            <a:off x="-6171498" y="1165454"/>
            <a:ext cx="15794455" cy="14957"/>
          </a:xfrm>
          <a:prstGeom prst="rect">
            <a:avLst/>
          </a:prstGeom>
          <a:solidFill>
            <a:srgbClr val="8F1411"/>
          </a:solidFill>
        </p:spPr>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2219725">
            <a:off x="-88874" y="2249004"/>
            <a:ext cx="1579102" cy="1683152"/>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0">
            <a:off x="3777393" y="5143500"/>
            <a:ext cx="9525" cy="3402128"/>
          </a:xfrm>
          <a:prstGeom prst="rect">
            <a:avLst/>
          </a:prstGeom>
          <a:solidFill>
            <a:srgbClr val="040505"/>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504687" y="8263397"/>
            <a:ext cx="564462" cy="564462"/>
          </a:xfrm>
          <a:prstGeom prst="rect">
            <a:avLst/>
          </a:prstGeom>
        </p:spPr>
      </p:pic>
      <p:sp>
        <p:nvSpPr>
          <p:cNvPr name="AutoShape 4" id="4"/>
          <p:cNvSpPr/>
          <p:nvPr/>
        </p:nvSpPr>
        <p:spPr>
          <a:xfrm rot="0">
            <a:off x="14389871" y="5143500"/>
            <a:ext cx="9525" cy="3402128"/>
          </a:xfrm>
          <a:prstGeom prst="rect">
            <a:avLst/>
          </a:prstGeom>
          <a:solidFill>
            <a:srgbClr val="040505"/>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4112402" y="4861269"/>
            <a:ext cx="564462" cy="564462"/>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3326501" y="1919165"/>
            <a:ext cx="11328493" cy="1731265"/>
          </a:xfrm>
          <a:prstGeom prst="rect">
            <a:avLst/>
          </a:prstGeom>
        </p:spPr>
      </p:pic>
      <p:sp>
        <p:nvSpPr>
          <p:cNvPr name="TextBox 7" id="7"/>
          <p:cNvSpPr txBox="true"/>
          <p:nvPr/>
        </p:nvSpPr>
        <p:spPr>
          <a:xfrm rot="0">
            <a:off x="4408706" y="6269543"/>
            <a:ext cx="9340326" cy="1102418"/>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Bu kod parçasında da fonksiyonlarımızı çalıştırıyoruz. </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1543694">
            <a:off x="14836076" y="395529"/>
            <a:ext cx="4034377" cy="3334868"/>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2700000">
            <a:off x="10318299" y="8698287"/>
            <a:ext cx="10058400" cy="9525"/>
          </a:xfrm>
          <a:prstGeom prst="rect">
            <a:avLst/>
          </a:prstGeom>
          <a:solidFill>
            <a:srgbClr val="8F1411"/>
          </a:solidFill>
        </p:spPr>
      </p:sp>
      <p:sp>
        <p:nvSpPr>
          <p:cNvPr name="AutoShape 3" id="3"/>
          <p:cNvSpPr/>
          <p:nvPr/>
        </p:nvSpPr>
        <p:spPr>
          <a:xfrm rot="-2700000">
            <a:off x="11550911" y="9851255"/>
            <a:ext cx="10058400" cy="9525"/>
          </a:xfrm>
          <a:prstGeom prst="rect">
            <a:avLst/>
          </a:prstGeom>
          <a:solidFill>
            <a:srgbClr val="8F1411"/>
          </a:solidFill>
        </p:spPr>
      </p:sp>
      <p:sp>
        <p:nvSpPr>
          <p:cNvPr name="AutoShape 4" id="4"/>
          <p:cNvSpPr/>
          <p:nvPr/>
        </p:nvSpPr>
        <p:spPr>
          <a:xfrm rot="-2700000">
            <a:off x="13663221" y="10432014"/>
            <a:ext cx="3368557" cy="117795"/>
          </a:xfrm>
          <a:prstGeom prst="rect">
            <a:avLst/>
          </a:prstGeom>
          <a:solidFill>
            <a:srgbClr val="8F1411"/>
          </a:solidFill>
        </p:spPr>
      </p:sp>
      <p:sp>
        <p:nvSpPr>
          <p:cNvPr name="AutoShape 5" id="5"/>
          <p:cNvSpPr/>
          <p:nvPr/>
        </p:nvSpPr>
        <p:spPr>
          <a:xfrm rot="-2700000">
            <a:off x="16379904" y="6317214"/>
            <a:ext cx="3368557" cy="117795"/>
          </a:xfrm>
          <a:prstGeom prst="rect">
            <a:avLst/>
          </a:prstGeom>
          <a:solidFill>
            <a:srgbClr val="0B7F8B"/>
          </a:solidFill>
        </p:spPr>
      </p:sp>
      <p:sp>
        <p:nvSpPr>
          <p:cNvPr name="AutoShape 6" id="6"/>
          <p:cNvSpPr/>
          <p:nvPr/>
        </p:nvSpPr>
        <p:spPr>
          <a:xfrm rot="-2700000">
            <a:off x="8253162" y="9006417"/>
            <a:ext cx="15794455" cy="14957"/>
          </a:xfrm>
          <a:prstGeom prst="rect">
            <a:avLst/>
          </a:prstGeom>
          <a:solidFill>
            <a:srgbClr val="8F1411"/>
          </a:solidFill>
        </p:spPr>
      </p:sp>
      <p:sp>
        <p:nvSpPr>
          <p:cNvPr name="AutoShape 7" id="7"/>
          <p:cNvSpPr/>
          <p:nvPr/>
        </p:nvSpPr>
        <p:spPr>
          <a:xfrm rot="-2700000">
            <a:off x="12775213" y="11427356"/>
            <a:ext cx="6165715" cy="74114"/>
          </a:xfrm>
          <a:prstGeom prst="rect">
            <a:avLst/>
          </a:prstGeom>
          <a:solidFill>
            <a:srgbClr val="0B7F8B"/>
          </a:solidFill>
        </p:spPr>
      </p:sp>
      <p:grpSp>
        <p:nvGrpSpPr>
          <p:cNvPr name="Group 8" id="8"/>
          <p:cNvGrpSpPr/>
          <p:nvPr/>
        </p:nvGrpSpPr>
        <p:grpSpPr>
          <a:xfrm rot="0">
            <a:off x="7071582" y="8621330"/>
            <a:ext cx="7989356" cy="1298566"/>
            <a:chOff x="0" y="0"/>
            <a:chExt cx="10652474" cy="1731421"/>
          </a:xfrm>
        </p:grpSpPr>
        <p:sp>
          <p:nvSpPr>
            <p:cNvPr name="TextBox 9" id="9"/>
            <p:cNvSpPr txBox="true"/>
            <p:nvPr/>
          </p:nvSpPr>
          <p:spPr>
            <a:xfrm rot="0">
              <a:off x="0" y="-76200"/>
              <a:ext cx="10652474" cy="857209"/>
            </a:xfrm>
            <a:prstGeom prst="rect">
              <a:avLst/>
            </a:prstGeom>
          </p:spPr>
          <p:txBody>
            <a:bodyPr anchor="t" rtlCol="false" tIns="0" lIns="0" bIns="0" rIns="0">
              <a:spAutoFit/>
            </a:bodyPr>
            <a:lstStyle/>
            <a:p>
              <a:pPr>
                <a:lnSpc>
                  <a:spcPts val="5399"/>
                </a:lnSpc>
              </a:pPr>
            </a:p>
          </p:txBody>
        </p:sp>
        <p:sp>
          <p:nvSpPr>
            <p:cNvPr name="TextBox 10" id="10"/>
            <p:cNvSpPr txBox="true"/>
            <p:nvPr/>
          </p:nvSpPr>
          <p:spPr>
            <a:xfrm rot="0">
              <a:off x="0" y="1172194"/>
              <a:ext cx="10652474" cy="559227"/>
            </a:xfrm>
            <a:prstGeom prst="rect">
              <a:avLst/>
            </a:prstGeom>
          </p:spPr>
          <p:txBody>
            <a:bodyPr anchor="t" rtlCol="false" tIns="0" lIns="0" bIns="0" rIns="0">
              <a:spAutoFit/>
            </a:bodyPr>
            <a:lstStyle/>
            <a:p>
              <a:pPr>
                <a:lnSpc>
                  <a:spcPts val="3599"/>
                </a:lnSpc>
              </a:pPr>
            </a:p>
          </p:txBody>
        </p:sp>
      </p:grpSp>
      <p:sp>
        <p:nvSpPr>
          <p:cNvPr name="TextBox 11" id="11"/>
          <p:cNvSpPr txBox="true"/>
          <p:nvPr/>
        </p:nvSpPr>
        <p:spPr>
          <a:xfrm rot="0">
            <a:off x="2326794" y="2289164"/>
            <a:ext cx="13665640" cy="1301115"/>
          </a:xfrm>
          <a:prstGeom prst="rect">
            <a:avLst/>
          </a:prstGeom>
        </p:spPr>
        <p:txBody>
          <a:bodyPr anchor="t" rtlCol="false" tIns="0" lIns="0" bIns="0" rIns="0">
            <a:spAutoFit/>
          </a:bodyPr>
          <a:lstStyle/>
          <a:p>
            <a:pPr algn="ctr">
              <a:lnSpc>
                <a:spcPts val="9600"/>
              </a:lnSpc>
            </a:pPr>
            <a:r>
              <a:rPr lang="en-US" sz="9600">
                <a:solidFill>
                  <a:srgbClr val="191919"/>
                </a:solidFill>
                <a:latin typeface="Squada One Bold"/>
              </a:rPr>
              <a:t>HAZIRLAYANLAR</a:t>
            </a:r>
          </a:p>
        </p:txBody>
      </p:sp>
      <p:sp>
        <p:nvSpPr>
          <p:cNvPr name="TextBox 12" id="12"/>
          <p:cNvSpPr txBox="true"/>
          <p:nvPr/>
        </p:nvSpPr>
        <p:spPr>
          <a:xfrm rot="0">
            <a:off x="2326794" y="4030980"/>
            <a:ext cx="13665640" cy="2301240"/>
          </a:xfrm>
          <a:prstGeom prst="rect">
            <a:avLst/>
          </a:prstGeom>
        </p:spPr>
        <p:txBody>
          <a:bodyPr anchor="t" rtlCol="false" tIns="0" lIns="0" bIns="0" rIns="0">
            <a:spAutoFit/>
          </a:bodyPr>
          <a:lstStyle/>
          <a:p>
            <a:pPr algn="ctr">
              <a:lnSpc>
                <a:spcPts val="3600"/>
              </a:lnSpc>
            </a:pPr>
            <a:r>
              <a:rPr lang="en-US" sz="3600">
                <a:solidFill>
                  <a:srgbClr val="040505"/>
                </a:solidFill>
                <a:latin typeface="Muli Extra Light Bold"/>
              </a:rPr>
              <a:t>DOĞA TURAN - DOGA.TURAN@STU.FBU.EDU.TR</a:t>
            </a:r>
          </a:p>
          <a:p>
            <a:pPr algn="ctr">
              <a:lnSpc>
                <a:spcPts val="3600"/>
              </a:lnSpc>
            </a:pPr>
          </a:p>
          <a:p>
            <a:pPr algn="ctr">
              <a:lnSpc>
                <a:spcPts val="3600"/>
              </a:lnSpc>
            </a:pPr>
            <a:r>
              <a:rPr lang="en-US" sz="3600">
                <a:solidFill>
                  <a:srgbClr val="040505"/>
                </a:solidFill>
                <a:latin typeface="Muli Extra Light Bold"/>
              </a:rPr>
              <a:t>ARDA ALHAN - ARDA.ALHAN@STU.FBU.EDU.TR</a:t>
            </a:r>
          </a:p>
          <a:p>
            <a:pPr algn="ctr">
              <a:lnSpc>
                <a:spcPts val="3600"/>
              </a:lnSpc>
            </a:pPr>
          </a:p>
          <a:p>
            <a:pPr algn="ctr">
              <a:lnSpc>
                <a:spcPts val="3600"/>
              </a:lnSpc>
            </a:pPr>
            <a:r>
              <a:rPr lang="en-US" sz="3600">
                <a:solidFill>
                  <a:srgbClr val="040505"/>
                </a:solidFill>
                <a:latin typeface="Muli Extra Light Bold"/>
              </a:rPr>
              <a:t>EVRİM ARDA KALAFAT - EVRİM.KALAFAT@STU.FBU.EDU.TR</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6452509" y="6563930"/>
            <a:ext cx="5414211" cy="4114800"/>
          </a:xfrm>
          <a:prstGeom prst="rect">
            <a:avLst/>
          </a:prstGeom>
        </p:spPr>
      </p:pic>
      <p:sp>
        <p:nvSpPr>
          <p:cNvPr name="AutoShape 14" id="14"/>
          <p:cNvSpPr/>
          <p:nvPr/>
        </p:nvSpPr>
        <p:spPr>
          <a:xfrm rot="8100000">
            <a:off x="-2744199" y="2433323"/>
            <a:ext cx="10058400" cy="9525"/>
          </a:xfrm>
          <a:prstGeom prst="rect">
            <a:avLst/>
          </a:prstGeom>
          <a:solidFill>
            <a:srgbClr val="8F1411"/>
          </a:solidFill>
        </p:spPr>
      </p:sp>
      <p:sp>
        <p:nvSpPr>
          <p:cNvPr name="AutoShape 15" id="15"/>
          <p:cNvSpPr/>
          <p:nvPr/>
        </p:nvSpPr>
        <p:spPr>
          <a:xfrm rot="8100000">
            <a:off x="-3976811" y="1280355"/>
            <a:ext cx="10058400" cy="9525"/>
          </a:xfrm>
          <a:prstGeom prst="rect">
            <a:avLst/>
          </a:prstGeom>
          <a:solidFill>
            <a:srgbClr val="8F1411"/>
          </a:solidFill>
        </p:spPr>
      </p:sp>
      <p:sp>
        <p:nvSpPr>
          <p:cNvPr name="AutoShape 16" id="16"/>
          <p:cNvSpPr/>
          <p:nvPr/>
        </p:nvSpPr>
        <p:spPr>
          <a:xfrm rot="8100000">
            <a:off x="-2115961" y="4706125"/>
            <a:ext cx="3368557" cy="117795"/>
          </a:xfrm>
          <a:prstGeom prst="rect">
            <a:avLst/>
          </a:prstGeom>
          <a:solidFill>
            <a:srgbClr val="0B7F8B"/>
          </a:solidFill>
        </p:spPr>
      </p:sp>
      <p:sp>
        <p:nvSpPr>
          <p:cNvPr name="AutoShape 17" id="17"/>
          <p:cNvSpPr/>
          <p:nvPr/>
        </p:nvSpPr>
        <p:spPr>
          <a:xfrm rot="8100000">
            <a:off x="-6415116" y="2119761"/>
            <a:ext cx="15794455" cy="14957"/>
          </a:xfrm>
          <a:prstGeom prst="rect">
            <a:avLst/>
          </a:prstGeom>
          <a:solidFill>
            <a:srgbClr val="8F1411"/>
          </a:solidFill>
        </p:spPr>
      </p:sp>
      <p:sp>
        <p:nvSpPr>
          <p:cNvPr name="AutoShape 18" id="18"/>
          <p:cNvSpPr/>
          <p:nvPr/>
        </p:nvSpPr>
        <p:spPr>
          <a:xfrm rot="8100000">
            <a:off x="-1308428" y="-360335"/>
            <a:ext cx="6165715" cy="74114"/>
          </a:xfrm>
          <a:prstGeom prst="rect">
            <a:avLst/>
          </a:prstGeom>
          <a:solidFill>
            <a:srgbClr val="0B7F8B"/>
          </a:solidFill>
        </p:spPr>
      </p:sp>
      <p:sp>
        <p:nvSpPr>
          <p:cNvPr name="AutoShape 19" id="19"/>
          <p:cNvSpPr/>
          <p:nvPr/>
        </p:nvSpPr>
        <p:spPr>
          <a:xfrm rot="-2700000">
            <a:off x="1063652" y="196021"/>
            <a:ext cx="3368557" cy="117795"/>
          </a:xfrm>
          <a:prstGeom prst="rect">
            <a:avLst/>
          </a:prstGeom>
          <a:solidFill>
            <a:srgbClr val="8F1411"/>
          </a:solid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AE8E6"/>
        </a:solidFill>
      </p:bgPr>
    </p:bg>
    <p:spTree>
      <p:nvGrpSpPr>
        <p:cNvPr id="1" name=""/>
        <p:cNvGrpSpPr/>
        <p:nvPr/>
      </p:nvGrpSpPr>
      <p:grpSpPr>
        <a:xfrm>
          <a:off x="0" y="0"/>
          <a:ext cx="0" cy="0"/>
          <a:chOff x="0" y="0"/>
          <a:chExt cx="0" cy="0"/>
        </a:xfrm>
      </p:grpSpPr>
      <p:grpSp>
        <p:nvGrpSpPr>
          <p:cNvPr name="Group 2" id="2"/>
          <p:cNvGrpSpPr/>
          <p:nvPr/>
        </p:nvGrpSpPr>
        <p:grpSpPr>
          <a:xfrm rot="0">
            <a:off x="1687048" y="1676400"/>
            <a:ext cx="14913905" cy="6934200"/>
            <a:chOff x="0" y="0"/>
            <a:chExt cx="42810008" cy="19904456"/>
          </a:xfrm>
        </p:grpSpPr>
        <p:sp>
          <p:nvSpPr>
            <p:cNvPr name="Freeform 3" id="3"/>
            <p:cNvSpPr/>
            <p:nvPr/>
          </p:nvSpPr>
          <p:spPr>
            <a:xfrm>
              <a:off x="0" y="0"/>
              <a:ext cx="42810007" cy="19904456"/>
            </a:xfrm>
            <a:custGeom>
              <a:avLst/>
              <a:gdLst/>
              <a:ahLst/>
              <a:cxnLst/>
              <a:rect r="r" b="b" t="t" l="l"/>
              <a:pathLst>
                <a:path h="19904456" w="42810007">
                  <a:moveTo>
                    <a:pt x="0" y="0"/>
                  </a:moveTo>
                  <a:lnTo>
                    <a:pt x="0" y="19904456"/>
                  </a:lnTo>
                  <a:lnTo>
                    <a:pt x="42810007" y="19904456"/>
                  </a:lnTo>
                  <a:lnTo>
                    <a:pt x="42810007" y="0"/>
                  </a:lnTo>
                  <a:lnTo>
                    <a:pt x="0" y="0"/>
                  </a:lnTo>
                  <a:close/>
                  <a:moveTo>
                    <a:pt x="42749050" y="19843496"/>
                  </a:moveTo>
                  <a:lnTo>
                    <a:pt x="59690" y="19843496"/>
                  </a:lnTo>
                  <a:lnTo>
                    <a:pt x="59690" y="59690"/>
                  </a:lnTo>
                  <a:lnTo>
                    <a:pt x="42749050" y="59690"/>
                  </a:lnTo>
                  <a:lnTo>
                    <a:pt x="42749050" y="19843496"/>
                  </a:lnTo>
                  <a:close/>
                </a:path>
              </a:pathLst>
            </a:custGeom>
            <a:solidFill>
              <a:srgbClr val="8F1411"/>
            </a:solidFill>
          </p:spPr>
        </p:sp>
      </p:grpSp>
      <p:sp>
        <p:nvSpPr>
          <p:cNvPr name="AutoShape 4" id="4"/>
          <p:cNvSpPr/>
          <p:nvPr/>
        </p:nvSpPr>
        <p:spPr>
          <a:xfrm rot="0">
            <a:off x="8660035" y="1263921"/>
            <a:ext cx="967930" cy="824957"/>
          </a:xfrm>
          <a:prstGeom prst="rect">
            <a:avLst/>
          </a:prstGeom>
          <a:solidFill>
            <a:srgbClr val="EAE8E6"/>
          </a:solidFill>
        </p:spPr>
      </p:sp>
      <p:sp>
        <p:nvSpPr>
          <p:cNvPr name="AutoShape 5" id="5"/>
          <p:cNvSpPr/>
          <p:nvPr/>
        </p:nvSpPr>
        <p:spPr>
          <a:xfrm rot="0">
            <a:off x="8660035" y="8198121"/>
            <a:ext cx="967930" cy="824957"/>
          </a:xfrm>
          <a:prstGeom prst="rect">
            <a:avLst/>
          </a:prstGeom>
          <a:solidFill>
            <a:srgbClr val="EAE8E6"/>
          </a:solidFill>
        </p:spPr>
      </p:sp>
      <p:grpSp>
        <p:nvGrpSpPr>
          <p:cNvPr name="Group 6" id="6"/>
          <p:cNvGrpSpPr/>
          <p:nvPr/>
        </p:nvGrpSpPr>
        <p:grpSpPr>
          <a:xfrm rot="0">
            <a:off x="2950617" y="2429723"/>
            <a:ext cx="12386767" cy="5815150"/>
            <a:chOff x="0" y="0"/>
            <a:chExt cx="16515689" cy="7753533"/>
          </a:xfrm>
        </p:grpSpPr>
        <p:sp>
          <p:nvSpPr>
            <p:cNvPr name="TextBox 7" id="7"/>
            <p:cNvSpPr txBox="true"/>
            <p:nvPr/>
          </p:nvSpPr>
          <p:spPr>
            <a:xfrm rot="0">
              <a:off x="0" y="161925"/>
              <a:ext cx="16515689" cy="1788795"/>
            </a:xfrm>
            <a:prstGeom prst="rect">
              <a:avLst/>
            </a:prstGeom>
          </p:spPr>
          <p:txBody>
            <a:bodyPr anchor="t" rtlCol="false" tIns="0" lIns="0" bIns="0" rIns="0">
              <a:spAutoFit/>
            </a:bodyPr>
            <a:lstStyle/>
            <a:p>
              <a:pPr algn="ctr">
                <a:lnSpc>
                  <a:spcPts val="9600"/>
                </a:lnSpc>
              </a:pPr>
              <a:r>
                <a:rPr lang="en-US" sz="9600">
                  <a:solidFill>
                    <a:srgbClr val="040505"/>
                  </a:solidFill>
                  <a:latin typeface="Squada One Bold"/>
                </a:rPr>
                <a:t>PROJE TANIMI</a:t>
              </a:r>
            </a:p>
          </p:txBody>
        </p:sp>
        <p:sp>
          <p:nvSpPr>
            <p:cNvPr name="TextBox 8" id="8"/>
            <p:cNvSpPr txBox="true"/>
            <p:nvPr/>
          </p:nvSpPr>
          <p:spPr>
            <a:xfrm rot="0">
              <a:off x="0" y="2255066"/>
              <a:ext cx="16515689" cy="3726161"/>
            </a:xfrm>
            <a:prstGeom prst="rect">
              <a:avLst/>
            </a:prstGeom>
          </p:spPr>
          <p:txBody>
            <a:bodyPr anchor="t" rtlCol="false" tIns="0" lIns="0" bIns="0" rIns="0">
              <a:spAutoFit/>
            </a:bodyPr>
            <a:lstStyle/>
            <a:p>
              <a:pPr algn="ctr">
                <a:lnSpc>
                  <a:spcPts val="4480"/>
                </a:lnSpc>
              </a:pPr>
              <a:r>
                <a:rPr lang="en-US" sz="3200">
                  <a:solidFill>
                    <a:srgbClr val="040505"/>
                  </a:solidFill>
                  <a:latin typeface="Muli Extra Light Bold"/>
                </a:rPr>
                <a:t>Bir video kaydındaki kişileri tespit edip bu kişilerden birbirine sosyal mesafe kuralında belirtildiğinden daha yakın duranları işaretleyen ve bu kişileri ekranın köşesinde sayıp bize gösteren Python diliyle oluşturulmuş bir projedir. Bu yazılım kullanılarak bölgelerdeki sosyal mesafe bilinç düzeyi ölçülebilir.</a:t>
              </a:r>
            </a:p>
          </p:txBody>
        </p:sp>
        <p:sp>
          <p:nvSpPr>
            <p:cNvPr name="TextBox 9" id="9"/>
            <p:cNvSpPr txBox="true"/>
            <p:nvPr/>
          </p:nvSpPr>
          <p:spPr>
            <a:xfrm rot="0">
              <a:off x="1609915" y="7223770"/>
              <a:ext cx="14137301" cy="529763"/>
            </a:xfrm>
            <a:prstGeom prst="rect">
              <a:avLst/>
            </a:prstGeom>
          </p:spPr>
          <p:txBody>
            <a:bodyPr anchor="t" rtlCol="false" tIns="0" lIns="0" bIns="0" rIns="0">
              <a:spAutoFit/>
            </a:bodyPr>
            <a:lstStyle/>
            <a:p>
              <a:pPr algn="ctr">
                <a:lnSpc>
                  <a:spcPts val="3359"/>
                </a:lnSpc>
              </a:pPr>
            </a:p>
          </p:txBody>
        </p:sp>
      </p:grpSp>
      <p:grpSp>
        <p:nvGrpSpPr>
          <p:cNvPr name="Group 10" id="10"/>
          <p:cNvGrpSpPr/>
          <p:nvPr/>
        </p:nvGrpSpPr>
        <p:grpSpPr>
          <a:xfrm rot="0">
            <a:off x="8755605" y="1310673"/>
            <a:ext cx="824957" cy="824957"/>
            <a:chOff x="0" y="0"/>
            <a:chExt cx="1913890" cy="1913890"/>
          </a:xfrm>
        </p:grpSpPr>
        <p:sp>
          <p:nvSpPr>
            <p:cNvPr name="Freeform 11" id="11"/>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F1411"/>
            </a:solidFill>
          </p:spPr>
        </p:sp>
      </p:grpSp>
      <p:grpSp>
        <p:nvGrpSpPr>
          <p:cNvPr name="Group 12" id="12"/>
          <p:cNvGrpSpPr/>
          <p:nvPr/>
        </p:nvGrpSpPr>
        <p:grpSpPr>
          <a:xfrm rot="0">
            <a:off x="8755605" y="8198121"/>
            <a:ext cx="824957" cy="824957"/>
            <a:chOff x="0" y="0"/>
            <a:chExt cx="1913890" cy="1913890"/>
          </a:xfrm>
        </p:grpSpPr>
        <p:sp>
          <p:nvSpPr>
            <p:cNvPr name="Freeform 13" id="1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F1411"/>
            </a:solidFill>
          </p:spPr>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B7F8B"/>
        </a:solidFill>
      </p:bgPr>
    </p:bg>
    <p:spTree>
      <p:nvGrpSpPr>
        <p:cNvPr id="1" name=""/>
        <p:cNvGrpSpPr/>
        <p:nvPr/>
      </p:nvGrpSpPr>
      <p:grpSpPr>
        <a:xfrm>
          <a:off x="0" y="0"/>
          <a:ext cx="0" cy="0"/>
          <a:chOff x="0" y="0"/>
          <a:chExt cx="0" cy="0"/>
        </a:xfrm>
      </p:grpSpPr>
      <p:sp>
        <p:nvSpPr>
          <p:cNvPr name="AutoShape 2" id="2"/>
          <p:cNvSpPr/>
          <p:nvPr/>
        </p:nvSpPr>
        <p:spPr>
          <a:xfrm rot="0">
            <a:off x="-157658" y="-159146"/>
            <a:ext cx="13487400" cy="10605291"/>
          </a:xfrm>
          <a:prstGeom prst="rect">
            <a:avLst/>
          </a:prstGeom>
          <a:solidFill>
            <a:srgbClr val="EAE8E6"/>
          </a:solidFill>
        </p:spPr>
      </p:sp>
      <p:sp>
        <p:nvSpPr>
          <p:cNvPr name="AutoShape 3" id="3"/>
          <p:cNvSpPr/>
          <p:nvPr/>
        </p:nvSpPr>
        <p:spPr>
          <a:xfrm rot="-5400000">
            <a:off x="5345026" y="6550802"/>
            <a:ext cx="15771595" cy="197837"/>
          </a:xfrm>
          <a:prstGeom prst="rect">
            <a:avLst/>
          </a:prstGeom>
          <a:solidFill>
            <a:srgbClr val="8F1411"/>
          </a:solidFill>
        </p:spPr>
      </p:sp>
      <p:sp>
        <p:nvSpPr>
          <p:cNvPr name="TextBox 4" id="4"/>
          <p:cNvSpPr txBox="true"/>
          <p:nvPr/>
        </p:nvSpPr>
        <p:spPr>
          <a:xfrm rot="0">
            <a:off x="852771" y="962025"/>
            <a:ext cx="10456799" cy="1033145"/>
          </a:xfrm>
          <a:prstGeom prst="rect">
            <a:avLst/>
          </a:prstGeom>
        </p:spPr>
        <p:txBody>
          <a:bodyPr anchor="t" rtlCol="false" tIns="0" lIns="0" bIns="0" rIns="0">
            <a:spAutoFit/>
          </a:bodyPr>
          <a:lstStyle/>
          <a:p>
            <a:pPr>
              <a:lnSpc>
                <a:spcPts val="8320"/>
              </a:lnSpc>
            </a:pPr>
            <a:r>
              <a:rPr lang="en-US" sz="6400">
                <a:solidFill>
                  <a:srgbClr val="040505"/>
                </a:solidFill>
                <a:latin typeface="Squada One Bold"/>
              </a:rPr>
              <a:t>Kullanılan Araçlar</a:t>
            </a:r>
          </a:p>
        </p:txBody>
      </p:sp>
      <p:sp>
        <p:nvSpPr>
          <p:cNvPr name="TextBox 5" id="5"/>
          <p:cNvSpPr txBox="true"/>
          <p:nvPr/>
        </p:nvSpPr>
        <p:spPr>
          <a:xfrm rot="0">
            <a:off x="779200" y="7999476"/>
            <a:ext cx="10104942" cy="534381"/>
          </a:xfrm>
          <a:prstGeom prst="rect">
            <a:avLst/>
          </a:prstGeom>
        </p:spPr>
        <p:txBody>
          <a:bodyPr anchor="t" rtlCol="false" tIns="0" lIns="0" bIns="0" rIns="0">
            <a:spAutoFit/>
          </a:bodyPr>
          <a:lstStyle/>
          <a:p>
            <a:pPr>
              <a:lnSpc>
                <a:spcPts val="4480"/>
              </a:lnSpc>
            </a:pPr>
            <a:r>
              <a:rPr lang="en-US" sz="3200">
                <a:solidFill>
                  <a:srgbClr val="040505"/>
                </a:solidFill>
                <a:latin typeface="Muli Extra Light Bold"/>
              </a:rPr>
              <a:t>Bir sokak kamerasının görüntüsü.</a:t>
            </a:r>
          </a:p>
        </p:txBody>
      </p:sp>
      <p:sp>
        <p:nvSpPr>
          <p:cNvPr name="TextBox 6" id="6"/>
          <p:cNvSpPr txBox="true"/>
          <p:nvPr/>
        </p:nvSpPr>
        <p:spPr>
          <a:xfrm rot="0">
            <a:off x="1028700" y="2550449"/>
            <a:ext cx="10104942" cy="534381"/>
          </a:xfrm>
          <a:prstGeom prst="rect">
            <a:avLst/>
          </a:prstGeom>
        </p:spPr>
        <p:txBody>
          <a:bodyPr anchor="t" rtlCol="false" tIns="0" lIns="0" bIns="0" rIns="0">
            <a:spAutoFit/>
          </a:bodyPr>
          <a:lstStyle/>
          <a:p>
            <a:pPr>
              <a:lnSpc>
                <a:spcPts val="4480"/>
              </a:lnSpc>
            </a:pPr>
            <a:r>
              <a:rPr lang="en-US" sz="3200">
                <a:solidFill>
                  <a:srgbClr val="040505"/>
                </a:solidFill>
                <a:latin typeface="Muli Extra Light Bold"/>
              </a:rPr>
              <a:t>Microsoft Visual Studio Community</a:t>
            </a:r>
          </a:p>
        </p:txBody>
      </p:sp>
      <p:sp>
        <p:nvSpPr>
          <p:cNvPr name="TextBox 7" id="7"/>
          <p:cNvSpPr txBox="true"/>
          <p:nvPr/>
        </p:nvSpPr>
        <p:spPr>
          <a:xfrm rot="0">
            <a:off x="852771" y="6583045"/>
            <a:ext cx="10456799" cy="1036955"/>
          </a:xfrm>
          <a:prstGeom prst="rect">
            <a:avLst/>
          </a:prstGeom>
        </p:spPr>
        <p:txBody>
          <a:bodyPr anchor="t" rtlCol="false" tIns="0" lIns="0" bIns="0" rIns="0">
            <a:spAutoFit/>
          </a:bodyPr>
          <a:lstStyle/>
          <a:p>
            <a:pPr>
              <a:lnSpc>
                <a:spcPts val="8320"/>
              </a:lnSpc>
            </a:pPr>
            <a:r>
              <a:rPr lang="en-US" sz="6399">
                <a:solidFill>
                  <a:srgbClr val="040505"/>
                </a:solidFill>
                <a:latin typeface="Squada One Bold"/>
              </a:rPr>
              <a:t>Kullanılan Veriler</a:t>
            </a:r>
          </a:p>
        </p:txBody>
      </p:sp>
      <p:sp>
        <p:nvSpPr>
          <p:cNvPr name="TextBox 8" id="8"/>
          <p:cNvSpPr txBox="true"/>
          <p:nvPr/>
        </p:nvSpPr>
        <p:spPr>
          <a:xfrm rot="0">
            <a:off x="852771" y="3660833"/>
            <a:ext cx="10456799" cy="1033145"/>
          </a:xfrm>
          <a:prstGeom prst="rect">
            <a:avLst/>
          </a:prstGeom>
        </p:spPr>
        <p:txBody>
          <a:bodyPr anchor="t" rtlCol="false" tIns="0" lIns="0" bIns="0" rIns="0">
            <a:spAutoFit/>
          </a:bodyPr>
          <a:lstStyle/>
          <a:p>
            <a:pPr>
              <a:lnSpc>
                <a:spcPts val="8320"/>
              </a:lnSpc>
            </a:pPr>
            <a:r>
              <a:rPr lang="en-US" sz="6400">
                <a:solidFill>
                  <a:srgbClr val="040505"/>
                </a:solidFill>
                <a:latin typeface="Squada One Bold"/>
              </a:rPr>
              <a:t>Kullanılan Kütüphaneler</a:t>
            </a:r>
          </a:p>
        </p:txBody>
      </p:sp>
      <p:sp>
        <p:nvSpPr>
          <p:cNvPr name="TextBox 9" id="9"/>
          <p:cNvSpPr txBox="true"/>
          <p:nvPr/>
        </p:nvSpPr>
        <p:spPr>
          <a:xfrm rot="0">
            <a:off x="852771" y="5101441"/>
            <a:ext cx="9250885" cy="534381"/>
          </a:xfrm>
          <a:prstGeom prst="rect">
            <a:avLst/>
          </a:prstGeom>
        </p:spPr>
        <p:txBody>
          <a:bodyPr anchor="t" rtlCol="false" tIns="0" lIns="0" bIns="0" rIns="0">
            <a:spAutoFit/>
          </a:bodyPr>
          <a:lstStyle/>
          <a:p>
            <a:pPr>
              <a:lnSpc>
                <a:spcPts val="4480"/>
              </a:lnSpc>
            </a:pPr>
            <a:r>
              <a:rPr lang="en-US" sz="3200">
                <a:solidFill>
                  <a:srgbClr val="040505"/>
                </a:solidFill>
                <a:latin typeface="Muli Extra Light Bold"/>
              </a:rPr>
              <a:t>OpenCV, Numpy, Imutils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2700000">
            <a:off x="10318299" y="8698287"/>
            <a:ext cx="10058400" cy="9525"/>
          </a:xfrm>
          <a:prstGeom prst="rect">
            <a:avLst/>
          </a:prstGeom>
          <a:solidFill>
            <a:srgbClr val="8F1411"/>
          </a:solidFill>
        </p:spPr>
      </p:sp>
      <p:sp>
        <p:nvSpPr>
          <p:cNvPr name="AutoShape 3" id="3"/>
          <p:cNvSpPr/>
          <p:nvPr/>
        </p:nvSpPr>
        <p:spPr>
          <a:xfrm rot="-2700000">
            <a:off x="11550911" y="9851255"/>
            <a:ext cx="10058400" cy="9525"/>
          </a:xfrm>
          <a:prstGeom prst="rect">
            <a:avLst/>
          </a:prstGeom>
          <a:solidFill>
            <a:srgbClr val="8F1411"/>
          </a:solidFill>
        </p:spPr>
      </p:sp>
      <p:sp>
        <p:nvSpPr>
          <p:cNvPr name="AutoShape 4" id="4"/>
          <p:cNvSpPr/>
          <p:nvPr/>
        </p:nvSpPr>
        <p:spPr>
          <a:xfrm rot="-2700000">
            <a:off x="13663221" y="10432014"/>
            <a:ext cx="3368557" cy="117795"/>
          </a:xfrm>
          <a:prstGeom prst="rect">
            <a:avLst/>
          </a:prstGeom>
          <a:solidFill>
            <a:srgbClr val="8F1411"/>
          </a:solidFill>
        </p:spPr>
      </p:sp>
      <p:pic>
        <p:nvPicPr>
          <p:cNvPr name="Picture 5" id="5"/>
          <p:cNvPicPr>
            <a:picLocks noChangeAspect="true"/>
          </p:cNvPicPr>
          <p:nvPr/>
        </p:nvPicPr>
        <p:blipFill>
          <a:blip r:embed="rId2"/>
          <a:srcRect l="0" t="0" r="0" b="0"/>
          <a:stretch>
            <a:fillRect/>
          </a:stretch>
        </p:blipFill>
        <p:spPr>
          <a:xfrm flipH="false" flipV="false" rot="0">
            <a:off x="1348590" y="2522748"/>
            <a:ext cx="4258721" cy="5241503"/>
          </a:xfrm>
          <a:prstGeom prst="rect">
            <a:avLst/>
          </a:prstGeom>
        </p:spPr>
      </p:pic>
      <p:sp>
        <p:nvSpPr>
          <p:cNvPr name="AutoShape 6" id="6"/>
          <p:cNvSpPr/>
          <p:nvPr/>
        </p:nvSpPr>
        <p:spPr>
          <a:xfrm rot="-2700000">
            <a:off x="16379904" y="6317214"/>
            <a:ext cx="3368557" cy="117795"/>
          </a:xfrm>
          <a:prstGeom prst="rect">
            <a:avLst/>
          </a:prstGeom>
          <a:solidFill>
            <a:srgbClr val="0B7F8B"/>
          </a:solidFill>
        </p:spPr>
      </p:sp>
      <p:sp>
        <p:nvSpPr>
          <p:cNvPr name="AutoShape 7" id="7"/>
          <p:cNvSpPr/>
          <p:nvPr/>
        </p:nvSpPr>
        <p:spPr>
          <a:xfrm rot="-2700000">
            <a:off x="8253162" y="9006417"/>
            <a:ext cx="15794455" cy="14957"/>
          </a:xfrm>
          <a:prstGeom prst="rect">
            <a:avLst/>
          </a:prstGeom>
          <a:solidFill>
            <a:srgbClr val="8F1411"/>
          </a:solidFill>
        </p:spPr>
      </p:sp>
      <p:sp>
        <p:nvSpPr>
          <p:cNvPr name="AutoShape 8" id="8"/>
          <p:cNvSpPr/>
          <p:nvPr/>
        </p:nvSpPr>
        <p:spPr>
          <a:xfrm rot="-2700000">
            <a:off x="12775213" y="11427356"/>
            <a:ext cx="6165715" cy="74114"/>
          </a:xfrm>
          <a:prstGeom prst="rect">
            <a:avLst/>
          </a:prstGeom>
          <a:solidFill>
            <a:srgbClr val="0B7F8B"/>
          </a:solidFill>
        </p:spPr>
      </p:sp>
      <p:grpSp>
        <p:nvGrpSpPr>
          <p:cNvPr name="Group 9" id="9"/>
          <p:cNvGrpSpPr/>
          <p:nvPr/>
        </p:nvGrpSpPr>
        <p:grpSpPr>
          <a:xfrm rot="0">
            <a:off x="7274773" y="853052"/>
            <a:ext cx="8875616" cy="9028939"/>
            <a:chOff x="0" y="0"/>
            <a:chExt cx="11834155" cy="12038586"/>
          </a:xfrm>
        </p:grpSpPr>
        <p:sp>
          <p:nvSpPr>
            <p:cNvPr name="TextBox 10" id="10"/>
            <p:cNvSpPr txBox="true"/>
            <p:nvPr/>
          </p:nvSpPr>
          <p:spPr>
            <a:xfrm rot="0">
              <a:off x="0" y="190500"/>
              <a:ext cx="11834155" cy="1899448"/>
            </a:xfrm>
            <a:prstGeom prst="rect">
              <a:avLst/>
            </a:prstGeom>
          </p:spPr>
          <p:txBody>
            <a:bodyPr anchor="t" rtlCol="false" tIns="0" lIns="0" bIns="0" rIns="0">
              <a:spAutoFit/>
            </a:bodyPr>
            <a:lstStyle/>
            <a:p>
              <a:pPr>
                <a:lnSpc>
                  <a:spcPts val="10285"/>
                </a:lnSpc>
              </a:pPr>
              <a:r>
                <a:rPr lang="en-US" sz="10285">
                  <a:solidFill>
                    <a:srgbClr val="040505"/>
                  </a:solidFill>
                  <a:latin typeface="Squada One Bold"/>
                </a:rPr>
                <a:t>OPENCV NEDIR ?</a:t>
              </a:r>
            </a:p>
          </p:txBody>
        </p:sp>
        <p:sp>
          <p:nvSpPr>
            <p:cNvPr name="TextBox 11" id="11"/>
            <p:cNvSpPr txBox="true"/>
            <p:nvPr/>
          </p:nvSpPr>
          <p:spPr>
            <a:xfrm rot="0">
              <a:off x="0" y="2210863"/>
              <a:ext cx="11834155" cy="2936452"/>
            </a:xfrm>
            <a:prstGeom prst="rect">
              <a:avLst/>
            </a:prstGeom>
          </p:spPr>
          <p:txBody>
            <a:bodyPr anchor="t" rtlCol="false" tIns="0" lIns="0" bIns="0" rIns="0">
              <a:spAutoFit/>
            </a:bodyPr>
            <a:lstStyle/>
            <a:p>
              <a:pPr>
                <a:lnSpc>
                  <a:spcPts val="4480"/>
                </a:lnSpc>
              </a:pPr>
              <a:r>
                <a:rPr lang="en-US" sz="3200">
                  <a:solidFill>
                    <a:srgbClr val="040505"/>
                  </a:solidFill>
                  <a:latin typeface="Muli Extra Light Bold"/>
                </a:rPr>
                <a:t>OpenCV(Open Source Computer Vision Library), esas olarak gerçek-zamanlı bilgisayar görüsü uygulamalarında kullanılan açık kaynaklı bir kütüphanedir</a:t>
              </a:r>
            </a:p>
          </p:txBody>
        </p:sp>
        <p:sp>
          <p:nvSpPr>
            <p:cNvPr name="TextBox 12" id="12"/>
            <p:cNvSpPr txBox="true"/>
            <p:nvPr/>
          </p:nvSpPr>
          <p:spPr>
            <a:xfrm rot="0">
              <a:off x="0" y="6323349"/>
              <a:ext cx="11834155" cy="899583"/>
            </a:xfrm>
            <a:prstGeom prst="rect">
              <a:avLst/>
            </a:prstGeom>
          </p:spPr>
          <p:txBody>
            <a:bodyPr anchor="t" rtlCol="false" tIns="0" lIns="0" bIns="0" rIns="0">
              <a:spAutoFit/>
            </a:bodyPr>
            <a:lstStyle/>
            <a:p>
              <a:pPr>
                <a:lnSpc>
                  <a:spcPts val="5600"/>
                </a:lnSpc>
              </a:pPr>
              <a:r>
                <a:rPr lang="en-US" sz="4000">
                  <a:solidFill>
                    <a:srgbClr val="292929"/>
                  </a:solidFill>
                  <a:latin typeface="Squada One Bold"/>
                </a:rPr>
                <a:t>Bu projedeki önemi !</a:t>
              </a:r>
            </a:p>
          </p:txBody>
        </p:sp>
        <p:sp>
          <p:nvSpPr>
            <p:cNvPr name="TextBox 13" id="13"/>
            <p:cNvSpPr txBox="true"/>
            <p:nvPr/>
          </p:nvSpPr>
          <p:spPr>
            <a:xfrm rot="0">
              <a:off x="0" y="7614118"/>
              <a:ext cx="11834155" cy="1437852"/>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Verilen test videosunu işleyip mesafe analizi yaptırtma</a:t>
              </a:r>
            </a:p>
          </p:txBody>
        </p:sp>
        <p:sp>
          <p:nvSpPr>
            <p:cNvPr name="TextBox 14" id="14"/>
            <p:cNvSpPr txBox="true"/>
            <p:nvPr/>
          </p:nvSpPr>
          <p:spPr>
            <a:xfrm rot="0">
              <a:off x="0" y="10230965"/>
              <a:ext cx="11834155" cy="857209"/>
            </a:xfrm>
            <a:prstGeom prst="rect">
              <a:avLst/>
            </a:prstGeom>
          </p:spPr>
          <p:txBody>
            <a:bodyPr anchor="t" rtlCol="false" tIns="0" lIns="0" bIns="0" rIns="0">
              <a:spAutoFit/>
            </a:bodyPr>
            <a:lstStyle/>
            <a:p>
              <a:pPr>
                <a:lnSpc>
                  <a:spcPts val="5399"/>
                </a:lnSpc>
              </a:pPr>
            </a:p>
          </p:txBody>
        </p:sp>
        <p:sp>
          <p:nvSpPr>
            <p:cNvPr name="TextBox 15" id="15"/>
            <p:cNvSpPr txBox="true"/>
            <p:nvPr/>
          </p:nvSpPr>
          <p:spPr>
            <a:xfrm rot="0">
              <a:off x="0" y="11479359"/>
              <a:ext cx="11834155" cy="559227"/>
            </a:xfrm>
            <a:prstGeom prst="rect">
              <a:avLst/>
            </a:prstGeom>
          </p:spPr>
          <p:txBody>
            <a:bodyPr anchor="t" rtlCol="false" tIns="0" lIns="0" bIns="0" rIns="0">
              <a:spAutoFit/>
            </a:bodyPr>
            <a:lstStyle/>
            <a:p>
              <a:pPr>
                <a:lnSpc>
                  <a:spcPts val="3599"/>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0">
            <a:off x="0" y="-157592"/>
            <a:ext cx="6864028" cy="10661487"/>
          </a:xfrm>
          <a:prstGeom prst="rect">
            <a:avLst/>
          </a:prstGeom>
          <a:solidFill>
            <a:srgbClr val="8F1411"/>
          </a:solidFill>
        </p:spPr>
      </p:sp>
      <p:sp>
        <p:nvSpPr>
          <p:cNvPr name="TextBox 3" id="3"/>
          <p:cNvSpPr txBox="true"/>
          <p:nvPr/>
        </p:nvSpPr>
        <p:spPr>
          <a:xfrm rot="0">
            <a:off x="427521" y="3706815"/>
            <a:ext cx="6238023" cy="2777805"/>
          </a:xfrm>
          <a:prstGeom prst="rect">
            <a:avLst/>
          </a:prstGeom>
        </p:spPr>
        <p:txBody>
          <a:bodyPr anchor="t" rtlCol="false" tIns="0" lIns="0" bIns="0" rIns="0">
            <a:spAutoFit/>
          </a:bodyPr>
          <a:lstStyle/>
          <a:p>
            <a:pPr>
              <a:lnSpc>
                <a:spcPts val="10623"/>
              </a:lnSpc>
            </a:pPr>
            <a:r>
              <a:rPr lang="en-US" sz="10623">
                <a:solidFill>
                  <a:srgbClr val="FFFFFF"/>
                </a:solidFill>
                <a:latin typeface="Squada One Bold"/>
              </a:rPr>
              <a:t>GERÇEKLEME YÖNTEMI:</a:t>
            </a:r>
          </a:p>
        </p:txBody>
      </p:sp>
      <p:sp>
        <p:nvSpPr>
          <p:cNvPr name="TextBox 4" id="4"/>
          <p:cNvSpPr txBox="true"/>
          <p:nvPr/>
        </p:nvSpPr>
        <p:spPr>
          <a:xfrm rot="0">
            <a:off x="8404481" y="981075"/>
            <a:ext cx="8854819" cy="2806527"/>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HOG (Hi</a:t>
            </a:r>
            <a:r>
              <a:rPr lang="en-US" sz="3200">
                <a:solidFill>
                  <a:srgbClr val="040505"/>
                </a:solidFill>
                <a:latin typeface="Muli Extra Light"/>
              </a:rPr>
              <a:t>stogram of Oriented Gradient) yaklaşımı ile insan tespiti yapılmaktadır. HOG görüntü</a:t>
            </a:r>
          </a:p>
          <a:p>
            <a:pPr>
              <a:lnSpc>
                <a:spcPts val="4480"/>
              </a:lnSpc>
            </a:pPr>
            <a:r>
              <a:rPr lang="en-US" sz="3200">
                <a:solidFill>
                  <a:srgbClr val="040505"/>
                </a:solidFill>
                <a:latin typeface="Muli Extra Light"/>
              </a:rPr>
              <a:t>işleme çalışmalarında obje tespiti için kullanılan bir özelliktir. Daha önceden OpenCV’nin ürettiği HOG kullanılmıştır.</a:t>
            </a:r>
          </a:p>
        </p:txBody>
      </p:sp>
      <p:sp>
        <p:nvSpPr>
          <p:cNvPr name="TextBox 5" id="5"/>
          <p:cNvSpPr txBox="true"/>
          <p:nvPr/>
        </p:nvSpPr>
        <p:spPr>
          <a:xfrm rot="0">
            <a:off x="8404481" y="4228935"/>
            <a:ext cx="8854819" cy="3374563"/>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d</a:t>
            </a:r>
            <a:r>
              <a:rPr lang="en-US" sz="3200">
                <a:solidFill>
                  <a:srgbClr val="040505"/>
                </a:solidFill>
                <a:latin typeface="Muli Extra Light"/>
              </a:rPr>
              <a:t>etectByPathVideo fonkiyonunda video’dan bir kare okunup detect fonksiyonuna beslenmektedir. Detect fonksiyonunda ise detectMultiScale fonksiyonu tespiti yapıp, fonksiyonun döndürdüğü değerler ile insanların etrafına kareler çizilmektedir</a:t>
            </a:r>
          </a:p>
        </p:txBody>
      </p:sp>
      <p:sp>
        <p:nvSpPr>
          <p:cNvPr name="TextBox 6" id="6"/>
          <p:cNvSpPr txBox="true"/>
          <p:nvPr/>
        </p:nvSpPr>
        <p:spPr>
          <a:xfrm rot="0">
            <a:off x="8404481" y="8155882"/>
            <a:ext cx="8854819" cy="1102418"/>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Tespit edilen insanların sosyal mesafe kuralına uyup uymaması kontrol edilerek ekranda sayılır.</a:t>
            </a:r>
          </a:p>
        </p:txBody>
      </p:sp>
      <p:sp>
        <p:nvSpPr>
          <p:cNvPr name="AutoShape 7" id="7"/>
          <p:cNvSpPr/>
          <p:nvPr/>
        </p:nvSpPr>
        <p:spPr>
          <a:xfrm rot="-5400000">
            <a:off x="-922851" y="6256443"/>
            <a:ext cx="15771595" cy="197837"/>
          </a:xfrm>
          <a:prstGeom prst="rect">
            <a:avLst/>
          </a:prstGeom>
          <a:solidFill>
            <a:srgbClr val="0FB8C7"/>
          </a:solid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0">
            <a:off x="4921045" y="5719239"/>
            <a:ext cx="9525" cy="3402128"/>
          </a:xfrm>
          <a:prstGeom prst="rect">
            <a:avLst/>
          </a:prstGeom>
          <a:solidFill>
            <a:srgbClr val="040505"/>
          </a:solidFill>
        </p:spPr>
      </p:sp>
      <p:sp>
        <p:nvSpPr>
          <p:cNvPr name="AutoShape 3" id="3"/>
          <p:cNvSpPr/>
          <p:nvPr/>
        </p:nvSpPr>
        <p:spPr>
          <a:xfrm rot="0">
            <a:off x="13376480" y="5719239"/>
            <a:ext cx="9525" cy="3402128"/>
          </a:xfrm>
          <a:prstGeom prst="rect">
            <a:avLst/>
          </a:prstGeom>
          <a:solidFill>
            <a:srgbClr val="040505"/>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4648339" y="8445945"/>
            <a:ext cx="564462" cy="564462"/>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3094249" y="5668484"/>
            <a:ext cx="564462" cy="564462"/>
          </a:xfrm>
          <a:prstGeom prst="rect">
            <a:avLst/>
          </a:prstGeom>
        </p:spPr>
      </p:pic>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1565494">
            <a:off x="14836076" y="395529"/>
            <a:ext cx="4034377" cy="3334868"/>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4921045" y="1439498"/>
            <a:ext cx="8445910" cy="3136615"/>
          </a:xfrm>
          <a:prstGeom prst="rect">
            <a:avLst/>
          </a:prstGeom>
        </p:spPr>
      </p:pic>
      <p:sp>
        <p:nvSpPr>
          <p:cNvPr name="TextBox 8" id="8"/>
          <p:cNvSpPr txBox="true"/>
          <p:nvPr/>
        </p:nvSpPr>
        <p:spPr>
          <a:xfrm rot="0">
            <a:off x="4982546" y="5884040"/>
            <a:ext cx="8322908" cy="2354653"/>
          </a:xfrm>
          <a:prstGeom prst="rect">
            <a:avLst/>
          </a:prstGeom>
        </p:spPr>
        <p:txBody>
          <a:bodyPr anchor="t" rtlCol="false" tIns="0" lIns="0" bIns="0" rIns="0">
            <a:spAutoFit/>
          </a:bodyPr>
          <a:lstStyle/>
          <a:p>
            <a:pPr>
              <a:lnSpc>
                <a:spcPts val="4730"/>
              </a:lnSpc>
            </a:pPr>
            <a:r>
              <a:rPr lang="en-US" sz="3379">
                <a:solidFill>
                  <a:srgbClr val="040505"/>
                </a:solidFill>
                <a:latin typeface="Muli Extra Light"/>
              </a:rPr>
              <a:t>Bu kod parçasında, kütüphane tanımlamaları yapılmış ve average isimli bir listenin elemanlarının ortalamasını geri döndüren bir fonksiyon tanımlanmıştır.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502"/>
          <a:stretch>
            <a:fillRect/>
          </a:stretch>
        </p:blipFill>
        <p:spPr>
          <a:xfrm flipH="false" flipV="false" rot="0">
            <a:off x="3634486" y="566552"/>
            <a:ext cx="11028553" cy="5020185"/>
          </a:xfrm>
          <a:prstGeom prst="rect">
            <a:avLst/>
          </a:prstGeom>
        </p:spPr>
      </p:pic>
      <p:sp>
        <p:nvSpPr>
          <p:cNvPr name="AutoShape 3" id="3"/>
          <p:cNvSpPr/>
          <p:nvPr/>
        </p:nvSpPr>
        <p:spPr>
          <a:xfrm rot="0">
            <a:off x="3483846" y="5975988"/>
            <a:ext cx="9525" cy="3402128"/>
          </a:xfrm>
          <a:prstGeom prst="rect">
            <a:avLst/>
          </a:prstGeom>
          <a:solidFill>
            <a:srgbClr val="040505"/>
          </a:solidFill>
        </p:spPr>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211139" y="9095885"/>
            <a:ext cx="564462" cy="564462"/>
          </a:xfrm>
          <a:prstGeom prst="rect">
            <a:avLst/>
          </a:prstGeom>
        </p:spPr>
      </p:pic>
      <p:sp>
        <p:nvSpPr>
          <p:cNvPr name="AutoShape 5" id="5"/>
          <p:cNvSpPr/>
          <p:nvPr/>
        </p:nvSpPr>
        <p:spPr>
          <a:xfrm rot="0">
            <a:off x="14794629" y="5975988"/>
            <a:ext cx="9525" cy="3402128"/>
          </a:xfrm>
          <a:prstGeom prst="rect">
            <a:avLst/>
          </a:prstGeom>
          <a:solidFill>
            <a:srgbClr val="040505"/>
          </a:solidFill>
        </p:spPr>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21923" y="5693757"/>
            <a:ext cx="564462" cy="564462"/>
          </a:xfrm>
          <a:prstGeom prst="rect">
            <a:avLst/>
          </a:prstGeom>
        </p:spPr>
      </p:pic>
      <p:sp>
        <p:nvSpPr>
          <p:cNvPr name="TextBox 7" id="7"/>
          <p:cNvSpPr txBox="true"/>
          <p:nvPr/>
        </p:nvSpPr>
        <p:spPr>
          <a:xfrm rot="0">
            <a:off x="3775602" y="6003539"/>
            <a:ext cx="10746366" cy="3374577"/>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Bu kod parçasında, HOG yaklaşımı ile tespit edilen insanlara imutils kütüphanesinden yararlanılarak Non-Maximum-Suppression uygulanmıştır. Bu sayede daha optimize bir sonuç alabiliyoruz. Kodun devamında tespit edilen insanlar yeşil renkte kare içine alınıyor, orta noktaları bulunuyor ve ekrana insan sayısı bastırılıyor.</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533518">
            <a:off x="-593515" y="356303"/>
            <a:ext cx="4034377" cy="3334868"/>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0">
            <a:off x="3421138" y="5975988"/>
            <a:ext cx="9525" cy="3402128"/>
          </a:xfrm>
          <a:prstGeom prst="rect">
            <a:avLst/>
          </a:prstGeom>
          <a:solidFill>
            <a:srgbClr val="040505"/>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148432" y="9378116"/>
            <a:ext cx="564462" cy="564462"/>
          </a:xfrm>
          <a:prstGeom prst="rect">
            <a:avLst/>
          </a:prstGeom>
        </p:spPr>
      </p:pic>
      <p:sp>
        <p:nvSpPr>
          <p:cNvPr name="AutoShape 4" id="4"/>
          <p:cNvSpPr/>
          <p:nvPr/>
        </p:nvSpPr>
        <p:spPr>
          <a:xfrm rot="0">
            <a:off x="14782284" y="5975988"/>
            <a:ext cx="9525" cy="3402128"/>
          </a:xfrm>
          <a:prstGeom prst="rect">
            <a:avLst/>
          </a:prstGeom>
          <a:solidFill>
            <a:srgbClr val="040505"/>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4490528" y="5693757"/>
            <a:ext cx="564462" cy="564462"/>
          </a:xfrm>
          <a:prstGeom prst="rect">
            <a:avLst/>
          </a:prstGeom>
        </p:spPr>
      </p:pic>
      <p:pic>
        <p:nvPicPr>
          <p:cNvPr name="Picture 6" id="6"/>
          <p:cNvPicPr>
            <a:picLocks noChangeAspect="true"/>
          </p:cNvPicPr>
          <p:nvPr/>
        </p:nvPicPr>
        <p:blipFill>
          <a:blip r:embed="rId3"/>
          <a:srcRect l="152" t="0" r="152" b="0"/>
          <a:stretch>
            <a:fillRect/>
          </a:stretch>
        </p:blipFill>
        <p:spPr>
          <a:xfrm flipH="false" flipV="false" rot="0">
            <a:off x="3430663" y="283365"/>
            <a:ext cx="11351621" cy="5228819"/>
          </a:xfrm>
          <a:prstGeom prst="rect">
            <a:avLst/>
          </a:prstGeom>
        </p:spPr>
      </p:pic>
      <p:sp>
        <p:nvSpPr>
          <p:cNvPr name="TextBox 7" id="7"/>
          <p:cNvSpPr txBox="true"/>
          <p:nvPr/>
        </p:nvSpPr>
        <p:spPr>
          <a:xfrm rot="0">
            <a:off x="3628554" y="5928363"/>
            <a:ext cx="11030892" cy="3338195"/>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Bu kod parçasında, Bulunan her orta noktayı bir sonraki ile karşılaştırarak aralarındaki uzaklığa göre bir sosyal mesafe ihlali olup olmadığına bakıyoruz. Uzaklık bulmak için numpy kütüphanesinden linarg.norm fonksiyonunu kullanıyoruz. Sosyal mesafe kuralını ihlal eden insanların arasına bir çizgi çekiyor ve onları çevreleyen karenin rengini kırmızı yapıyoruz.</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1565494">
            <a:off x="14836076" y="395529"/>
            <a:ext cx="4034377" cy="333486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AE8E6"/>
        </a:solidFill>
      </p:bgPr>
    </p:bg>
    <p:spTree>
      <p:nvGrpSpPr>
        <p:cNvPr id="1" name=""/>
        <p:cNvGrpSpPr/>
        <p:nvPr/>
      </p:nvGrpSpPr>
      <p:grpSpPr>
        <a:xfrm>
          <a:off x="0" y="0"/>
          <a:ext cx="0" cy="0"/>
          <a:chOff x="0" y="0"/>
          <a:chExt cx="0" cy="0"/>
        </a:xfrm>
      </p:grpSpPr>
      <p:sp>
        <p:nvSpPr>
          <p:cNvPr name="AutoShape 2" id="2"/>
          <p:cNvSpPr/>
          <p:nvPr/>
        </p:nvSpPr>
        <p:spPr>
          <a:xfrm rot="0">
            <a:off x="3421138" y="5975988"/>
            <a:ext cx="9525" cy="3402128"/>
          </a:xfrm>
          <a:prstGeom prst="rect">
            <a:avLst/>
          </a:prstGeom>
          <a:solidFill>
            <a:srgbClr val="040505"/>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138907" y="9095885"/>
            <a:ext cx="564462" cy="564462"/>
          </a:xfrm>
          <a:prstGeom prst="rect">
            <a:avLst/>
          </a:prstGeom>
        </p:spPr>
      </p:pic>
      <p:sp>
        <p:nvSpPr>
          <p:cNvPr name="AutoShape 4" id="4"/>
          <p:cNvSpPr/>
          <p:nvPr/>
        </p:nvSpPr>
        <p:spPr>
          <a:xfrm rot="0">
            <a:off x="14763234" y="5975988"/>
            <a:ext cx="9525" cy="3402128"/>
          </a:xfrm>
          <a:prstGeom prst="rect">
            <a:avLst/>
          </a:prstGeom>
          <a:solidFill>
            <a:srgbClr val="040505"/>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4490528" y="5693757"/>
            <a:ext cx="564462" cy="564462"/>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3868793" y="206940"/>
            <a:ext cx="10299987" cy="5561993"/>
          </a:xfrm>
          <a:prstGeom prst="rect">
            <a:avLst/>
          </a:prstGeom>
        </p:spPr>
      </p:pic>
      <p:sp>
        <p:nvSpPr>
          <p:cNvPr name="TextBox 7" id="7"/>
          <p:cNvSpPr txBox="true"/>
          <p:nvPr/>
        </p:nvSpPr>
        <p:spPr>
          <a:xfrm rot="0">
            <a:off x="3703369" y="6818012"/>
            <a:ext cx="10482519" cy="1090295"/>
          </a:xfrm>
          <a:prstGeom prst="rect">
            <a:avLst/>
          </a:prstGeom>
        </p:spPr>
        <p:txBody>
          <a:bodyPr anchor="t" rtlCol="false" tIns="0" lIns="0" bIns="0" rIns="0">
            <a:spAutoFit/>
          </a:bodyPr>
          <a:lstStyle/>
          <a:p>
            <a:pPr>
              <a:lnSpc>
                <a:spcPts val="4480"/>
              </a:lnSpc>
            </a:pPr>
            <a:r>
              <a:rPr lang="en-US" sz="3200">
                <a:solidFill>
                  <a:srgbClr val="040505"/>
                </a:solidFill>
                <a:latin typeface="Muli Extra Light"/>
              </a:rPr>
              <a:t>Bu kod parçasında, OpenCV ve imutils ile test videosunu okuyor ve her bir karesini detect fonksiyonuna besliyoruz. </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533518">
            <a:off x="-548364" y="371795"/>
            <a:ext cx="4034377" cy="33348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DAES0m9ls6k</dc:identifier>
  <dcterms:modified xsi:type="dcterms:W3CDTF">2011-08-01T06:04:30Z</dcterms:modified>
  <cp:revision>1</cp:revision>
  <dc:title>Gerçek Zamanlı Sosyal Mesafe Analizi</dc:title>
</cp:coreProperties>
</file>