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8"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p:scale>
          <a:sx n="150" d="100"/>
          <a:sy n="150" d="100"/>
        </p:scale>
        <p:origin x="474"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5.jpeg"/></Relationships>
</file>

<file path=ppt/diagrams/_rels/data2.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AE3B1-442E-4A09-9414-476DCF97A000}" type="doc">
      <dgm:prSet loTypeId="urn:microsoft.com/office/officeart/2008/layout/CaptionedPictures" loCatId="picture" qsTypeId="urn:microsoft.com/office/officeart/2005/8/quickstyle/simple1" qsCatId="simple" csTypeId="urn:microsoft.com/office/officeart/2005/8/colors/accent0_1" csCatId="mainScheme" phldr="1"/>
      <dgm:spPr/>
    </dgm:pt>
    <dgm:pt modelId="{17C96953-0659-40CE-B96B-C4110272293C}">
      <dgm:prSet phldrT="[Text]"/>
      <dgm:spPr/>
      <dgm:t>
        <a:bodyPr/>
        <a:lstStyle/>
        <a:p>
          <a:r>
            <a:rPr lang="tr-TR" dirty="0"/>
            <a:t>Arda</a:t>
          </a:r>
          <a:r>
            <a:rPr lang="tr-TR" baseline="0" dirty="0"/>
            <a:t> ALHAN</a:t>
          </a:r>
          <a:endParaRPr lang="en-US" dirty="0"/>
        </a:p>
      </dgm:t>
    </dgm:pt>
    <dgm:pt modelId="{46D66846-3502-4741-90EE-03243E444BF9}" type="parTrans" cxnId="{3E2085A6-ACC8-444E-9D98-9F2931F72D34}">
      <dgm:prSet/>
      <dgm:spPr/>
      <dgm:t>
        <a:bodyPr/>
        <a:lstStyle/>
        <a:p>
          <a:endParaRPr lang="en-US"/>
        </a:p>
      </dgm:t>
    </dgm:pt>
    <dgm:pt modelId="{66413730-4714-43A2-95C7-1C18C7754F21}" type="sibTrans" cxnId="{3E2085A6-ACC8-444E-9D98-9F2931F72D34}">
      <dgm:prSet/>
      <dgm:spPr/>
      <dgm:t>
        <a:bodyPr/>
        <a:lstStyle/>
        <a:p>
          <a:endParaRPr lang="en-US"/>
        </a:p>
      </dgm:t>
    </dgm:pt>
    <dgm:pt modelId="{78A509E5-F100-4F2A-9710-94965D6E1A9B}" type="pres">
      <dgm:prSet presAssocID="{C69AE3B1-442E-4A09-9414-476DCF97A000}" presName="Name0" presStyleCnt="0">
        <dgm:presLayoutVars>
          <dgm:chMax/>
          <dgm:chPref/>
          <dgm:dir/>
        </dgm:presLayoutVars>
      </dgm:prSet>
      <dgm:spPr/>
    </dgm:pt>
    <dgm:pt modelId="{6440A3E1-09B2-4407-850D-7F6CF648AEA8}" type="pres">
      <dgm:prSet presAssocID="{17C96953-0659-40CE-B96B-C4110272293C}" presName="composite" presStyleCnt="0">
        <dgm:presLayoutVars>
          <dgm:chMax val="1"/>
          <dgm:chPref val="1"/>
        </dgm:presLayoutVars>
      </dgm:prSet>
      <dgm:spPr/>
    </dgm:pt>
    <dgm:pt modelId="{5D7E16F2-96E2-4C6C-A3F7-DB3DFA6635D2}" type="pres">
      <dgm:prSet presAssocID="{17C96953-0659-40CE-B96B-C4110272293C}" presName="Accent" presStyleLbl="trAlignAcc1" presStyleIdx="0" presStyleCnt="1">
        <dgm:presLayoutVars>
          <dgm:chMax val="0"/>
          <dgm:chPref val="0"/>
        </dgm:presLayoutVars>
      </dgm:prSet>
      <dgm:spPr/>
    </dgm:pt>
    <dgm:pt modelId="{45D186EC-7B01-47F3-A8B2-2D92F69C3245}" type="pres">
      <dgm:prSet presAssocID="{17C96953-0659-40CE-B96B-C4110272293C}" presName="Image" presStyleLbl="alignImgPlace1" presStyleIdx="0" presStyleCnt="1">
        <dgm:presLayoutVars>
          <dgm:chMax val="0"/>
          <dgm:chPref val="0"/>
        </dgm:presLayoutVars>
      </dgm:prSet>
      <dgm:spPr>
        <a:blipFill>
          <a:blip xmlns:r="http://schemas.openxmlformats.org/officeDocument/2006/relationships" r:embed="rId1"/>
          <a:srcRect/>
          <a:stretch>
            <a:fillRect t="-4000" b="-4000"/>
          </a:stretch>
        </a:blipFill>
      </dgm:spPr>
    </dgm:pt>
    <dgm:pt modelId="{609BD029-E8F0-4D44-896D-10CD43BB11A1}" type="pres">
      <dgm:prSet presAssocID="{17C96953-0659-40CE-B96B-C4110272293C}" presName="ChildComposite" presStyleCnt="0"/>
      <dgm:spPr/>
    </dgm:pt>
    <dgm:pt modelId="{BCA09F18-7A59-4E71-A0C1-4DB97B2C66C5}" type="pres">
      <dgm:prSet presAssocID="{17C96953-0659-40CE-B96B-C4110272293C}" presName="Child" presStyleLbl="node1" presStyleIdx="0" presStyleCnt="0">
        <dgm:presLayoutVars>
          <dgm:chMax val="0"/>
          <dgm:chPref val="0"/>
          <dgm:bulletEnabled val="1"/>
        </dgm:presLayoutVars>
      </dgm:prSet>
      <dgm:spPr/>
    </dgm:pt>
    <dgm:pt modelId="{E3B0B061-5259-4467-BC21-820627D93D03}" type="pres">
      <dgm:prSet presAssocID="{17C96953-0659-40CE-B96B-C4110272293C}" presName="Parent" presStyleLbl="revTx" presStyleIdx="0" presStyleCnt="1">
        <dgm:presLayoutVars>
          <dgm:chMax val="1"/>
          <dgm:chPref val="0"/>
          <dgm:bulletEnabled val="1"/>
        </dgm:presLayoutVars>
      </dgm:prSet>
      <dgm:spPr/>
    </dgm:pt>
  </dgm:ptLst>
  <dgm:cxnLst>
    <dgm:cxn modelId="{686EB70E-D316-4C68-A67C-C6D3DBCE4ABC}" type="presOf" srcId="{C69AE3B1-442E-4A09-9414-476DCF97A000}" destId="{78A509E5-F100-4F2A-9710-94965D6E1A9B}" srcOrd="0" destOrd="0" presId="urn:microsoft.com/office/officeart/2008/layout/CaptionedPictures"/>
    <dgm:cxn modelId="{3E2085A6-ACC8-444E-9D98-9F2931F72D34}" srcId="{C69AE3B1-442E-4A09-9414-476DCF97A000}" destId="{17C96953-0659-40CE-B96B-C4110272293C}" srcOrd="0" destOrd="0" parTransId="{46D66846-3502-4741-90EE-03243E444BF9}" sibTransId="{66413730-4714-43A2-95C7-1C18C7754F21}"/>
    <dgm:cxn modelId="{7EFE42CF-1DF1-4B77-8C32-A19CA888B6C7}" type="presOf" srcId="{17C96953-0659-40CE-B96B-C4110272293C}" destId="{E3B0B061-5259-4467-BC21-820627D93D03}" srcOrd="0" destOrd="0" presId="urn:microsoft.com/office/officeart/2008/layout/CaptionedPictures"/>
    <dgm:cxn modelId="{68E81A2D-6D3B-412F-8A47-B03C3BB9C235}" type="presParOf" srcId="{78A509E5-F100-4F2A-9710-94965D6E1A9B}" destId="{6440A3E1-09B2-4407-850D-7F6CF648AEA8}" srcOrd="0" destOrd="0" presId="urn:microsoft.com/office/officeart/2008/layout/CaptionedPictures"/>
    <dgm:cxn modelId="{44983540-4D1B-4558-8C39-F048FE8FCB16}" type="presParOf" srcId="{6440A3E1-09B2-4407-850D-7F6CF648AEA8}" destId="{5D7E16F2-96E2-4C6C-A3F7-DB3DFA6635D2}" srcOrd="0" destOrd="0" presId="urn:microsoft.com/office/officeart/2008/layout/CaptionedPictures"/>
    <dgm:cxn modelId="{6579DDB7-90C2-4EED-8975-74E02B50E184}" type="presParOf" srcId="{6440A3E1-09B2-4407-850D-7F6CF648AEA8}" destId="{45D186EC-7B01-47F3-A8B2-2D92F69C3245}" srcOrd="1" destOrd="0" presId="urn:microsoft.com/office/officeart/2008/layout/CaptionedPictures"/>
    <dgm:cxn modelId="{65D3E43A-BCBA-4367-9067-AF8EA30B35F1}" type="presParOf" srcId="{6440A3E1-09B2-4407-850D-7F6CF648AEA8}" destId="{609BD029-E8F0-4D44-896D-10CD43BB11A1}" srcOrd="2" destOrd="0" presId="urn:microsoft.com/office/officeart/2008/layout/CaptionedPictures"/>
    <dgm:cxn modelId="{4177B006-F3B5-4D4F-A622-84886306648C}" type="presParOf" srcId="{609BD029-E8F0-4D44-896D-10CD43BB11A1}" destId="{BCA09F18-7A59-4E71-A0C1-4DB97B2C66C5}" srcOrd="0" destOrd="0" presId="urn:microsoft.com/office/officeart/2008/layout/CaptionedPictures"/>
    <dgm:cxn modelId="{70D6685D-D513-4010-A658-F3355873894A}" type="presParOf" srcId="{609BD029-E8F0-4D44-896D-10CD43BB11A1}" destId="{E3B0B061-5259-4467-BC21-820627D93D03}"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AE3B1-442E-4A09-9414-476DCF97A000}" type="doc">
      <dgm:prSet loTypeId="urn:microsoft.com/office/officeart/2008/layout/CaptionedPictures" loCatId="picture" qsTypeId="urn:microsoft.com/office/officeart/2005/8/quickstyle/simple1" qsCatId="simple" csTypeId="urn:microsoft.com/office/officeart/2005/8/colors/accent0_1" csCatId="mainScheme" phldr="1"/>
      <dgm:spPr/>
    </dgm:pt>
    <dgm:pt modelId="{17C96953-0659-40CE-B96B-C4110272293C}">
      <dgm:prSet phldrT="[Text]"/>
      <dgm:spPr/>
      <dgm:t>
        <a:bodyPr/>
        <a:lstStyle/>
        <a:p>
          <a:r>
            <a:rPr lang="tr-TR" dirty="0"/>
            <a:t>Evrim Arda KALAFAT</a:t>
          </a:r>
          <a:endParaRPr lang="en-US" dirty="0"/>
        </a:p>
      </dgm:t>
    </dgm:pt>
    <dgm:pt modelId="{46D66846-3502-4741-90EE-03243E444BF9}" type="parTrans" cxnId="{3E2085A6-ACC8-444E-9D98-9F2931F72D34}">
      <dgm:prSet/>
      <dgm:spPr/>
      <dgm:t>
        <a:bodyPr/>
        <a:lstStyle/>
        <a:p>
          <a:endParaRPr lang="en-US"/>
        </a:p>
      </dgm:t>
    </dgm:pt>
    <dgm:pt modelId="{66413730-4714-43A2-95C7-1C18C7754F21}" type="sibTrans" cxnId="{3E2085A6-ACC8-444E-9D98-9F2931F72D34}">
      <dgm:prSet/>
      <dgm:spPr/>
      <dgm:t>
        <a:bodyPr/>
        <a:lstStyle/>
        <a:p>
          <a:endParaRPr lang="en-US"/>
        </a:p>
      </dgm:t>
    </dgm:pt>
    <dgm:pt modelId="{78A509E5-F100-4F2A-9710-94965D6E1A9B}" type="pres">
      <dgm:prSet presAssocID="{C69AE3B1-442E-4A09-9414-476DCF97A000}" presName="Name0" presStyleCnt="0">
        <dgm:presLayoutVars>
          <dgm:chMax/>
          <dgm:chPref/>
          <dgm:dir/>
        </dgm:presLayoutVars>
      </dgm:prSet>
      <dgm:spPr/>
    </dgm:pt>
    <dgm:pt modelId="{6440A3E1-09B2-4407-850D-7F6CF648AEA8}" type="pres">
      <dgm:prSet presAssocID="{17C96953-0659-40CE-B96B-C4110272293C}" presName="composite" presStyleCnt="0">
        <dgm:presLayoutVars>
          <dgm:chMax val="1"/>
          <dgm:chPref val="1"/>
        </dgm:presLayoutVars>
      </dgm:prSet>
      <dgm:spPr/>
    </dgm:pt>
    <dgm:pt modelId="{5D7E16F2-96E2-4C6C-A3F7-DB3DFA6635D2}" type="pres">
      <dgm:prSet presAssocID="{17C96953-0659-40CE-B96B-C4110272293C}" presName="Accent" presStyleLbl="trAlignAcc1" presStyleIdx="0" presStyleCnt="1">
        <dgm:presLayoutVars>
          <dgm:chMax val="0"/>
          <dgm:chPref val="0"/>
        </dgm:presLayoutVars>
      </dgm:prSet>
      <dgm:spPr/>
    </dgm:pt>
    <dgm:pt modelId="{45D186EC-7B01-47F3-A8B2-2D92F69C3245}" type="pres">
      <dgm:prSet presAssocID="{17C96953-0659-40CE-B96B-C4110272293C}" presName="Image" presStyleLbl="alignImgPlace1" presStyleIdx="0" presStyleCnt="1">
        <dgm:presLayoutVars>
          <dgm:chMax val="0"/>
          <dgm:chPref val="0"/>
        </dgm:presLayoutVars>
      </dgm:prSet>
      <dgm:spPr>
        <a:blipFill>
          <a:blip xmlns:r="http://schemas.openxmlformats.org/officeDocument/2006/relationships" r:embed="rId1"/>
          <a:srcRect/>
          <a:stretch>
            <a:fillRect t="-10000" b="-10000"/>
          </a:stretch>
        </a:blipFill>
      </dgm:spPr>
    </dgm:pt>
    <dgm:pt modelId="{609BD029-E8F0-4D44-896D-10CD43BB11A1}" type="pres">
      <dgm:prSet presAssocID="{17C96953-0659-40CE-B96B-C4110272293C}" presName="ChildComposite" presStyleCnt="0"/>
      <dgm:spPr/>
    </dgm:pt>
    <dgm:pt modelId="{BCA09F18-7A59-4E71-A0C1-4DB97B2C66C5}" type="pres">
      <dgm:prSet presAssocID="{17C96953-0659-40CE-B96B-C4110272293C}" presName="Child" presStyleLbl="node1" presStyleIdx="0" presStyleCnt="0">
        <dgm:presLayoutVars>
          <dgm:chMax val="0"/>
          <dgm:chPref val="0"/>
          <dgm:bulletEnabled val="1"/>
        </dgm:presLayoutVars>
      </dgm:prSet>
      <dgm:spPr/>
    </dgm:pt>
    <dgm:pt modelId="{E3B0B061-5259-4467-BC21-820627D93D03}" type="pres">
      <dgm:prSet presAssocID="{17C96953-0659-40CE-B96B-C4110272293C}" presName="Parent" presStyleLbl="revTx" presStyleIdx="0" presStyleCnt="1">
        <dgm:presLayoutVars>
          <dgm:chMax val="1"/>
          <dgm:chPref val="0"/>
          <dgm:bulletEnabled val="1"/>
        </dgm:presLayoutVars>
      </dgm:prSet>
      <dgm:spPr/>
    </dgm:pt>
  </dgm:ptLst>
  <dgm:cxnLst>
    <dgm:cxn modelId="{686EB70E-D316-4C68-A67C-C6D3DBCE4ABC}" type="presOf" srcId="{C69AE3B1-442E-4A09-9414-476DCF97A000}" destId="{78A509E5-F100-4F2A-9710-94965D6E1A9B}" srcOrd="0" destOrd="0" presId="urn:microsoft.com/office/officeart/2008/layout/CaptionedPictures"/>
    <dgm:cxn modelId="{3E2085A6-ACC8-444E-9D98-9F2931F72D34}" srcId="{C69AE3B1-442E-4A09-9414-476DCF97A000}" destId="{17C96953-0659-40CE-B96B-C4110272293C}" srcOrd="0" destOrd="0" parTransId="{46D66846-3502-4741-90EE-03243E444BF9}" sibTransId="{66413730-4714-43A2-95C7-1C18C7754F21}"/>
    <dgm:cxn modelId="{7EFE42CF-1DF1-4B77-8C32-A19CA888B6C7}" type="presOf" srcId="{17C96953-0659-40CE-B96B-C4110272293C}" destId="{E3B0B061-5259-4467-BC21-820627D93D03}" srcOrd="0" destOrd="0" presId="urn:microsoft.com/office/officeart/2008/layout/CaptionedPictures"/>
    <dgm:cxn modelId="{68E81A2D-6D3B-412F-8A47-B03C3BB9C235}" type="presParOf" srcId="{78A509E5-F100-4F2A-9710-94965D6E1A9B}" destId="{6440A3E1-09B2-4407-850D-7F6CF648AEA8}" srcOrd="0" destOrd="0" presId="urn:microsoft.com/office/officeart/2008/layout/CaptionedPictures"/>
    <dgm:cxn modelId="{44983540-4D1B-4558-8C39-F048FE8FCB16}" type="presParOf" srcId="{6440A3E1-09B2-4407-850D-7F6CF648AEA8}" destId="{5D7E16F2-96E2-4C6C-A3F7-DB3DFA6635D2}" srcOrd="0" destOrd="0" presId="urn:microsoft.com/office/officeart/2008/layout/CaptionedPictures"/>
    <dgm:cxn modelId="{6579DDB7-90C2-4EED-8975-74E02B50E184}" type="presParOf" srcId="{6440A3E1-09B2-4407-850D-7F6CF648AEA8}" destId="{45D186EC-7B01-47F3-A8B2-2D92F69C3245}" srcOrd="1" destOrd="0" presId="urn:microsoft.com/office/officeart/2008/layout/CaptionedPictures"/>
    <dgm:cxn modelId="{65D3E43A-BCBA-4367-9067-AF8EA30B35F1}" type="presParOf" srcId="{6440A3E1-09B2-4407-850D-7F6CF648AEA8}" destId="{609BD029-E8F0-4D44-896D-10CD43BB11A1}" srcOrd="2" destOrd="0" presId="urn:microsoft.com/office/officeart/2008/layout/CaptionedPictures"/>
    <dgm:cxn modelId="{4177B006-F3B5-4D4F-A622-84886306648C}" type="presParOf" srcId="{609BD029-E8F0-4D44-896D-10CD43BB11A1}" destId="{BCA09F18-7A59-4E71-A0C1-4DB97B2C66C5}" srcOrd="0" destOrd="0" presId="urn:microsoft.com/office/officeart/2008/layout/CaptionedPictures"/>
    <dgm:cxn modelId="{70D6685D-D513-4010-A658-F3355873894A}" type="presParOf" srcId="{609BD029-E8F0-4D44-896D-10CD43BB11A1}" destId="{E3B0B061-5259-4467-BC21-820627D93D03}"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16F2-96E2-4C6C-A3F7-DB3DFA6635D2}">
      <dsp:nvSpPr>
        <dsp:cNvPr id="0" name=""/>
        <dsp:cNvSpPr/>
      </dsp:nvSpPr>
      <dsp:spPr>
        <a:xfrm>
          <a:off x="49642" y="0"/>
          <a:ext cx="1812064" cy="2131841"/>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5D186EC-7B01-47F3-A8B2-2D92F69C3245}">
      <dsp:nvSpPr>
        <dsp:cNvPr id="0" name=""/>
        <dsp:cNvSpPr/>
      </dsp:nvSpPr>
      <dsp:spPr>
        <a:xfrm>
          <a:off x="140245" y="85273"/>
          <a:ext cx="1630858" cy="1385696"/>
        </a:xfrm>
        <a:prstGeom prst="rect">
          <a:avLst/>
        </a:prstGeom>
        <a:blipFill>
          <a:blip xmlns:r="http://schemas.openxmlformats.org/officeDocument/2006/relationships" r:embed="rId1"/>
          <a:srcRect/>
          <a:stretch>
            <a:fillRect t="-4000" b="-4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B0B061-5259-4467-BC21-820627D93D03}">
      <dsp:nvSpPr>
        <dsp:cNvPr id="0" name=""/>
        <dsp:cNvSpPr/>
      </dsp:nvSpPr>
      <dsp:spPr>
        <a:xfrm>
          <a:off x="140245" y="1470970"/>
          <a:ext cx="1630858" cy="57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Arda</a:t>
          </a:r>
          <a:r>
            <a:rPr lang="tr-TR" sz="2200" kern="1200" baseline="0" dirty="0"/>
            <a:t> ALHAN</a:t>
          </a:r>
          <a:endParaRPr lang="en-US" sz="2200" kern="1200" dirty="0"/>
        </a:p>
      </dsp:txBody>
      <dsp:txXfrm>
        <a:off x="140245" y="1470970"/>
        <a:ext cx="1630858" cy="575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16F2-96E2-4C6C-A3F7-DB3DFA6635D2}">
      <dsp:nvSpPr>
        <dsp:cNvPr id="0" name=""/>
        <dsp:cNvSpPr/>
      </dsp:nvSpPr>
      <dsp:spPr>
        <a:xfrm>
          <a:off x="49642" y="0"/>
          <a:ext cx="1812064" cy="2131841"/>
        </a:xfrm>
        <a:prstGeom prst="rect">
          <a:avLst/>
        </a:prstGeom>
        <a:solidFill>
          <a:schemeClr val="dk1">
            <a:alpha val="4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5D186EC-7B01-47F3-A8B2-2D92F69C3245}">
      <dsp:nvSpPr>
        <dsp:cNvPr id="0" name=""/>
        <dsp:cNvSpPr/>
      </dsp:nvSpPr>
      <dsp:spPr>
        <a:xfrm>
          <a:off x="140245" y="85273"/>
          <a:ext cx="1630858" cy="1385696"/>
        </a:xfrm>
        <a:prstGeom prst="rect">
          <a:avLst/>
        </a:prstGeom>
        <a:blipFill>
          <a:blip xmlns:r="http://schemas.openxmlformats.org/officeDocument/2006/relationships" r:embed="rId1"/>
          <a:srcRect/>
          <a:stretch>
            <a:fillRect t="-10000" b="-10000"/>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B0B061-5259-4467-BC21-820627D93D03}">
      <dsp:nvSpPr>
        <dsp:cNvPr id="0" name=""/>
        <dsp:cNvSpPr/>
      </dsp:nvSpPr>
      <dsp:spPr>
        <a:xfrm>
          <a:off x="140245" y="1470970"/>
          <a:ext cx="1630858" cy="57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dirty="0"/>
            <a:t>Evrim Arda KALAFAT</a:t>
          </a:r>
          <a:endParaRPr lang="en-US" sz="1600" kern="1200" dirty="0"/>
        </a:p>
      </dsp:txBody>
      <dsp:txXfrm>
        <a:off x="140245" y="1470970"/>
        <a:ext cx="1630858" cy="575597"/>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316" y="3598402"/>
            <a:ext cx="8067368" cy="884898"/>
          </a:xfrm>
        </p:spPr>
        <p:txBody>
          <a:bodyPr>
            <a:normAutofit/>
          </a:bodyPr>
          <a:lstStyle/>
          <a:p>
            <a:r>
              <a:rPr lang="tr-TR" altLang="ko-KR" dirty="0">
                <a:cs typeface="Arial" pitchFamily="34" charset="0"/>
              </a:rPr>
              <a:t>Yapay Zeka İle Kanser Tespiti</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800" dirty="0">
                <a:solidFill>
                  <a:schemeClr val="bg1"/>
                </a:solidFill>
                <a:cs typeface="Arial" pitchFamily="34" charset="0"/>
              </a:rPr>
              <a:t>Test Verilerinin Sonuçların Bulan Fonksiyon</a:t>
            </a:r>
            <a:endParaRPr lang="ko-KR" altLang="en-US" sz="280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En yakın k tane arrTestSonuc değerinin 1. indeksine bakarak eğer 2 ise hastadegil 4 ise hasta değerini arttırdık. Eğer hastadegil değerleri fazla ise arrTestSonucDY dizisine 2 , hasta değerleri fazla ise 4 yazdırdık. Sonra arrTestSonucDYdeki değeri Test verisindeki değer ile karşılaştırdık eğer aynılarsa arrTestSonucDYCHAR dizisine ‘D’, farklı ise ‘Y’ yazıyoruz.</a:t>
            </a:r>
          </a:p>
        </p:txBody>
      </p:sp>
      <p:pic>
        <p:nvPicPr>
          <p:cNvPr id="5" name="Picture 4">
            <a:extLst>
              <a:ext uri="{FF2B5EF4-FFF2-40B4-BE49-F238E27FC236}">
                <a16:creationId xmlns:a16="http://schemas.microsoft.com/office/drawing/2014/main" id="{F9891DE1-D10A-4CE4-8652-EB558282B468}"/>
              </a:ext>
            </a:extLst>
          </p:cNvPr>
          <p:cNvPicPr>
            <a:picLocks noChangeAspect="1"/>
          </p:cNvPicPr>
          <p:nvPr/>
        </p:nvPicPr>
        <p:blipFill>
          <a:blip r:embed="rId2"/>
          <a:stretch>
            <a:fillRect/>
          </a:stretch>
        </p:blipFill>
        <p:spPr>
          <a:xfrm>
            <a:off x="2107417" y="1143001"/>
            <a:ext cx="4929166" cy="2552699"/>
          </a:xfrm>
          <a:prstGeom prst="rect">
            <a:avLst/>
          </a:prstGeom>
        </p:spPr>
      </p:pic>
    </p:spTree>
    <p:extLst>
      <p:ext uri="{BB962C8B-B14F-4D97-AF65-F5344CB8AC3E}">
        <p14:creationId xmlns:p14="http://schemas.microsoft.com/office/powerpoint/2010/main" val="379184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800" dirty="0">
                <a:solidFill>
                  <a:schemeClr val="bg1"/>
                </a:solidFill>
                <a:cs typeface="Arial" pitchFamily="34" charset="0"/>
              </a:rPr>
              <a:t>Test Verilerinin Sonuçların Bulan Fonksiyon</a:t>
            </a:r>
            <a:endParaRPr lang="ko-KR" altLang="en-US" sz="280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Son olarak sonuçları yani arrTestSonucDYCHAR’ın içindek değerleri ve başarı oranını ekrana yazdırdık.</a:t>
            </a:r>
          </a:p>
        </p:txBody>
      </p:sp>
      <p:pic>
        <p:nvPicPr>
          <p:cNvPr id="2" name="Picture 1">
            <a:extLst>
              <a:ext uri="{FF2B5EF4-FFF2-40B4-BE49-F238E27FC236}">
                <a16:creationId xmlns:a16="http://schemas.microsoft.com/office/drawing/2014/main" id="{740BA0D9-5A3E-4DE1-B45C-777C688C3E05}"/>
              </a:ext>
            </a:extLst>
          </p:cNvPr>
          <p:cNvPicPr>
            <a:picLocks noChangeAspect="1"/>
          </p:cNvPicPr>
          <p:nvPr/>
        </p:nvPicPr>
        <p:blipFill>
          <a:blip r:embed="rId2"/>
          <a:stretch>
            <a:fillRect/>
          </a:stretch>
        </p:blipFill>
        <p:spPr>
          <a:xfrm>
            <a:off x="1962150" y="1143001"/>
            <a:ext cx="5340094" cy="2343149"/>
          </a:xfrm>
          <a:prstGeom prst="rect">
            <a:avLst/>
          </a:prstGeom>
        </p:spPr>
      </p:pic>
    </p:spTree>
    <p:extLst>
      <p:ext uri="{BB962C8B-B14F-4D97-AF65-F5344CB8AC3E}">
        <p14:creationId xmlns:p14="http://schemas.microsoft.com/office/powerpoint/2010/main" val="383115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250" dirty="0">
                <a:solidFill>
                  <a:schemeClr val="bg1"/>
                </a:solidFill>
                <a:cs typeface="Arial" pitchFamily="34" charset="0"/>
              </a:rPr>
              <a:t>Kullanıcıdan alınan değerlerin sonucunu bulan fonksiyon</a:t>
            </a:r>
            <a:endParaRPr lang="ko-KR" altLang="en-US" sz="225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İlk olarak kullanıcıdan 9 tane değer aldık ve bu değerleri arrKullaniciGirisi adlı diziye kaydettik.</a:t>
            </a:r>
          </a:p>
        </p:txBody>
      </p:sp>
      <p:pic>
        <p:nvPicPr>
          <p:cNvPr id="3" name="Picture 2">
            <a:extLst>
              <a:ext uri="{FF2B5EF4-FFF2-40B4-BE49-F238E27FC236}">
                <a16:creationId xmlns:a16="http://schemas.microsoft.com/office/drawing/2014/main" id="{9866540D-75C2-41F7-A53B-226F0A7420A5}"/>
              </a:ext>
            </a:extLst>
          </p:cNvPr>
          <p:cNvPicPr>
            <a:picLocks noChangeAspect="1"/>
          </p:cNvPicPr>
          <p:nvPr/>
        </p:nvPicPr>
        <p:blipFill>
          <a:blip r:embed="rId2"/>
          <a:stretch>
            <a:fillRect/>
          </a:stretch>
        </p:blipFill>
        <p:spPr>
          <a:xfrm>
            <a:off x="2023745" y="1143001"/>
            <a:ext cx="5096510" cy="2163941"/>
          </a:xfrm>
          <a:prstGeom prst="rect">
            <a:avLst/>
          </a:prstGeom>
        </p:spPr>
      </p:pic>
    </p:spTree>
    <p:extLst>
      <p:ext uri="{BB962C8B-B14F-4D97-AF65-F5344CB8AC3E}">
        <p14:creationId xmlns:p14="http://schemas.microsoft.com/office/powerpoint/2010/main" val="196572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250" dirty="0">
                <a:solidFill>
                  <a:schemeClr val="bg1"/>
                </a:solidFill>
                <a:cs typeface="Arial" pitchFamily="34" charset="0"/>
              </a:rPr>
              <a:t>Kullanıcıdan alınan değerlerin sonucunu bulan fonksiyon</a:t>
            </a:r>
            <a:endParaRPr lang="ko-KR" altLang="en-US" sz="225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Kullanıcıdan aldığımız 9 değerin eğitim verisindeki değerlere olan uzaklığını bulduk ve arrKullaniciUzaklik’ın 0. indeksine kaydettik. Uzaklıkları hesaplanan eğitim verisinin Sınıf Bilgisini de 1. indeksine kaydettik.</a:t>
            </a:r>
          </a:p>
        </p:txBody>
      </p:sp>
      <p:pic>
        <p:nvPicPr>
          <p:cNvPr id="2" name="Picture 1">
            <a:extLst>
              <a:ext uri="{FF2B5EF4-FFF2-40B4-BE49-F238E27FC236}">
                <a16:creationId xmlns:a16="http://schemas.microsoft.com/office/drawing/2014/main" id="{11A1962D-5CE7-42AC-9CB3-CEE74B4007BC}"/>
              </a:ext>
            </a:extLst>
          </p:cNvPr>
          <p:cNvPicPr>
            <a:picLocks noChangeAspect="1"/>
          </p:cNvPicPr>
          <p:nvPr/>
        </p:nvPicPr>
        <p:blipFill>
          <a:blip r:embed="rId2"/>
          <a:stretch>
            <a:fillRect/>
          </a:stretch>
        </p:blipFill>
        <p:spPr>
          <a:xfrm>
            <a:off x="1977557" y="1143001"/>
            <a:ext cx="5188886" cy="2415746"/>
          </a:xfrm>
          <a:prstGeom prst="rect">
            <a:avLst/>
          </a:prstGeom>
        </p:spPr>
      </p:pic>
    </p:spTree>
    <p:extLst>
      <p:ext uri="{BB962C8B-B14F-4D97-AF65-F5344CB8AC3E}">
        <p14:creationId xmlns:p14="http://schemas.microsoft.com/office/powerpoint/2010/main" val="385274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250" dirty="0">
                <a:solidFill>
                  <a:schemeClr val="bg1"/>
                </a:solidFill>
                <a:cs typeface="Arial" pitchFamily="34" charset="0"/>
              </a:rPr>
              <a:t>Kullanıcıdan alınan değerlerin sonucunu bulan fonksiyon</a:t>
            </a:r>
            <a:endParaRPr lang="ko-KR" altLang="en-US" sz="225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Selection Sort kullanarak bu 600 değeri sıraladık. </a:t>
            </a:r>
          </a:p>
        </p:txBody>
      </p:sp>
      <p:pic>
        <p:nvPicPr>
          <p:cNvPr id="3" name="Picture 2">
            <a:extLst>
              <a:ext uri="{FF2B5EF4-FFF2-40B4-BE49-F238E27FC236}">
                <a16:creationId xmlns:a16="http://schemas.microsoft.com/office/drawing/2014/main" id="{FD940B16-7B5A-409D-9DE5-2E83FADA7B42}"/>
              </a:ext>
            </a:extLst>
          </p:cNvPr>
          <p:cNvPicPr>
            <a:picLocks noChangeAspect="1"/>
          </p:cNvPicPr>
          <p:nvPr/>
        </p:nvPicPr>
        <p:blipFill>
          <a:blip r:embed="rId2"/>
          <a:stretch>
            <a:fillRect/>
          </a:stretch>
        </p:blipFill>
        <p:spPr>
          <a:xfrm>
            <a:off x="1883627" y="1143001"/>
            <a:ext cx="5376745" cy="2586580"/>
          </a:xfrm>
          <a:prstGeom prst="rect">
            <a:avLst/>
          </a:prstGeom>
        </p:spPr>
      </p:pic>
    </p:spTree>
    <p:extLst>
      <p:ext uri="{BB962C8B-B14F-4D97-AF65-F5344CB8AC3E}">
        <p14:creationId xmlns:p14="http://schemas.microsoft.com/office/powerpoint/2010/main" val="180592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250" dirty="0">
                <a:solidFill>
                  <a:schemeClr val="bg1"/>
                </a:solidFill>
                <a:cs typeface="Arial" pitchFamily="34" charset="0"/>
              </a:rPr>
              <a:t>Kullanıcıdan alınan değerlerin sonucunu bulan fonksiyon</a:t>
            </a:r>
            <a:endParaRPr lang="ko-KR" altLang="en-US" sz="2250"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En yakın k tane değere bakarak, hastadegil ve hasta değerlerini bulduk. Bu değerlere göre ekrana eğer hastadegil fazla ise  ‘‘Hasta Değilsiniz.’’ hasta değeri fazla ise ‘‘Kansersiniz.’’ yazdırdık.   </a:t>
            </a:r>
          </a:p>
        </p:txBody>
      </p:sp>
      <p:pic>
        <p:nvPicPr>
          <p:cNvPr id="5" name="Picture 4">
            <a:extLst>
              <a:ext uri="{FF2B5EF4-FFF2-40B4-BE49-F238E27FC236}">
                <a16:creationId xmlns:a16="http://schemas.microsoft.com/office/drawing/2014/main" id="{3F503AC3-EE69-4911-804D-E8C9F444424B}"/>
              </a:ext>
            </a:extLst>
          </p:cNvPr>
          <p:cNvPicPr>
            <a:picLocks noChangeAspect="1"/>
          </p:cNvPicPr>
          <p:nvPr/>
        </p:nvPicPr>
        <p:blipFill>
          <a:blip r:embed="rId2"/>
          <a:stretch>
            <a:fillRect/>
          </a:stretch>
        </p:blipFill>
        <p:spPr>
          <a:xfrm>
            <a:off x="1874674" y="1143001"/>
            <a:ext cx="5394652" cy="2419349"/>
          </a:xfrm>
          <a:prstGeom prst="rect">
            <a:avLst/>
          </a:prstGeom>
        </p:spPr>
      </p:pic>
    </p:spTree>
    <p:extLst>
      <p:ext uri="{BB962C8B-B14F-4D97-AF65-F5344CB8AC3E}">
        <p14:creationId xmlns:p14="http://schemas.microsoft.com/office/powerpoint/2010/main" val="57762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dirty="0">
                <a:solidFill>
                  <a:schemeClr val="bg1"/>
                </a:solidFill>
                <a:cs typeface="Arial" pitchFamily="34" charset="0"/>
              </a:rPr>
              <a:t>Seçenekler için menü hazırlanması</a:t>
            </a:r>
            <a:endParaRPr lang="ko-KR" altLang="en-US" dirty="0">
              <a:solidFill>
                <a:schemeClr val="bg1"/>
              </a:solidFill>
              <a:cs typeface="Arial" pitchFamily="34" charset="0"/>
            </a:endParaRPr>
          </a:p>
        </p:txBody>
      </p:sp>
      <p:pic>
        <p:nvPicPr>
          <p:cNvPr id="2" name="Picture 1">
            <a:extLst>
              <a:ext uri="{FF2B5EF4-FFF2-40B4-BE49-F238E27FC236}">
                <a16:creationId xmlns:a16="http://schemas.microsoft.com/office/drawing/2014/main" id="{B6FEDADC-23FB-4CF4-86EB-8635AB64178E}"/>
              </a:ext>
            </a:extLst>
          </p:cNvPr>
          <p:cNvPicPr>
            <a:picLocks noChangeAspect="1"/>
          </p:cNvPicPr>
          <p:nvPr/>
        </p:nvPicPr>
        <p:blipFill>
          <a:blip r:embed="rId2"/>
          <a:stretch>
            <a:fillRect/>
          </a:stretch>
        </p:blipFill>
        <p:spPr>
          <a:xfrm>
            <a:off x="1734345" y="1143001"/>
            <a:ext cx="6512116" cy="3381348"/>
          </a:xfrm>
          <a:prstGeom prst="rect">
            <a:avLst/>
          </a:prstGeom>
        </p:spPr>
      </p:pic>
    </p:spTree>
    <p:extLst>
      <p:ext uri="{BB962C8B-B14F-4D97-AF65-F5344CB8AC3E}">
        <p14:creationId xmlns:p14="http://schemas.microsoft.com/office/powerpoint/2010/main" val="207686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sz="4400" dirty="0">
                <a:solidFill>
                  <a:schemeClr val="bg1"/>
                </a:solidFill>
              </a:rPr>
              <a:t>Hazırlayanlar</a:t>
            </a:r>
            <a:endParaRPr lang="en-US" sz="4400" dirty="0">
              <a:solidFill>
                <a:schemeClr val="bg1"/>
              </a:solidFill>
            </a:endParaRPr>
          </a:p>
        </p:txBody>
      </p:sp>
      <p:graphicFrame>
        <p:nvGraphicFramePr>
          <p:cNvPr id="13" name="Content Placeholder 12">
            <a:extLst>
              <a:ext uri="{FF2B5EF4-FFF2-40B4-BE49-F238E27FC236}">
                <a16:creationId xmlns:a16="http://schemas.microsoft.com/office/drawing/2014/main" id="{63E0727D-DD7B-498C-BBA4-2DC4DA4C7BE6}"/>
              </a:ext>
            </a:extLst>
          </p:cNvPr>
          <p:cNvGraphicFramePr>
            <a:graphicFrameLocks noGrp="1"/>
          </p:cNvGraphicFramePr>
          <p:nvPr>
            <p:ph sz="half" idx="2"/>
            <p:extLst>
              <p:ext uri="{D42A27DB-BD31-4B8C-83A1-F6EECF244321}">
                <p14:modId xmlns:p14="http://schemas.microsoft.com/office/powerpoint/2010/main" val="288618907"/>
              </p:ext>
            </p:extLst>
          </p:nvPr>
        </p:nvGraphicFramePr>
        <p:xfrm>
          <a:off x="1587500" y="1913109"/>
          <a:ext cx="1911350" cy="2131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Content Placeholder 12">
            <a:extLst>
              <a:ext uri="{FF2B5EF4-FFF2-40B4-BE49-F238E27FC236}">
                <a16:creationId xmlns:a16="http://schemas.microsoft.com/office/drawing/2014/main" id="{0D1C88D3-5C55-4D31-9B87-E265830409FC}"/>
              </a:ext>
            </a:extLst>
          </p:cNvPr>
          <p:cNvGraphicFramePr>
            <a:graphicFrameLocks/>
          </p:cNvGraphicFramePr>
          <p:nvPr>
            <p:extLst>
              <p:ext uri="{D42A27DB-BD31-4B8C-83A1-F6EECF244321}">
                <p14:modId xmlns:p14="http://schemas.microsoft.com/office/powerpoint/2010/main" val="1931134497"/>
              </p:ext>
            </p:extLst>
          </p:nvPr>
        </p:nvGraphicFramePr>
        <p:xfrm>
          <a:off x="5645152" y="1913108"/>
          <a:ext cx="1911350" cy="21318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078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87943-23D3-4BC0-A25D-11256FCBC98E}"/>
              </a:ext>
            </a:extLst>
          </p:cNvPr>
          <p:cNvSpPr txBox="1"/>
          <p:nvPr/>
        </p:nvSpPr>
        <p:spPr>
          <a:xfrm>
            <a:off x="2320925" y="1971585"/>
            <a:ext cx="4502150" cy="1200329"/>
          </a:xfrm>
          <a:prstGeom prst="rect">
            <a:avLst/>
          </a:prstGeom>
          <a:noFill/>
        </p:spPr>
        <p:txBody>
          <a:bodyPr wrap="square" rtlCol="0">
            <a:spAutoFit/>
          </a:bodyPr>
          <a:lstStyle/>
          <a:p>
            <a:r>
              <a:rPr lang="tr-TR" sz="7200" dirty="0">
                <a:solidFill>
                  <a:schemeClr val="bg1"/>
                </a:solidFill>
              </a:rPr>
              <a:t>Teşekkürler</a:t>
            </a:r>
            <a:endParaRPr lang="en-US" sz="4000" dirty="0">
              <a:solidFill>
                <a:schemeClr val="bg1"/>
              </a:solidFill>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Proje Tanım</a:t>
            </a:r>
            <a:endParaRPr lang="en-US" dirty="0"/>
          </a:p>
        </p:txBody>
      </p:sp>
      <p:sp>
        <p:nvSpPr>
          <p:cNvPr id="3" name="Content Placeholder 2"/>
          <p:cNvSpPr>
            <a:spLocks noGrp="1"/>
          </p:cNvSpPr>
          <p:nvPr>
            <p:ph idx="1"/>
          </p:nvPr>
        </p:nvSpPr>
        <p:spPr/>
        <p:txBody>
          <a:bodyPr/>
          <a:lstStyle/>
          <a:p>
            <a:pPr marL="0" indent="0">
              <a:buNone/>
            </a:pPr>
            <a:r>
              <a:rPr lang="en-US" sz="2400" dirty="0">
                <a:solidFill>
                  <a:schemeClr val="bg1">
                    <a:lumMod val="85000"/>
                  </a:schemeClr>
                </a:solidFill>
              </a:rPr>
              <a:t>Bu </a:t>
            </a:r>
            <a:r>
              <a:rPr lang="en-US" sz="2400" dirty="0" err="1">
                <a:solidFill>
                  <a:schemeClr val="bg1">
                    <a:lumMod val="85000"/>
                  </a:schemeClr>
                </a:solidFill>
              </a:rPr>
              <a:t>proje</a:t>
            </a:r>
            <a:r>
              <a:rPr lang="en-US" sz="2400" dirty="0">
                <a:solidFill>
                  <a:schemeClr val="bg1">
                    <a:lumMod val="85000"/>
                  </a:schemeClr>
                </a:solidFill>
              </a:rPr>
              <a:t> </a:t>
            </a:r>
            <a:r>
              <a:rPr lang="en-US" sz="2400" dirty="0" err="1">
                <a:solidFill>
                  <a:schemeClr val="bg1">
                    <a:lumMod val="85000"/>
                  </a:schemeClr>
                </a:solidFill>
              </a:rPr>
              <a:t>yapay</a:t>
            </a:r>
            <a:r>
              <a:rPr lang="en-US" sz="2400" dirty="0">
                <a:solidFill>
                  <a:schemeClr val="bg1">
                    <a:lumMod val="85000"/>
                  </a:schemeClr>
                </a:solidFill>
              </a:rPr>
              <a:t> </a:t>
            </a:r>
            <a:r>
              <a:rPr lang="en-US" sz="2400" dirty="0" err="1">
                <a:solidFill>
                  <a:schemeClr val="bg1">
                    <a:lumMod val="85000"/>
                  </a:schemeClr>
                </a:solidFill>
              </a:rPr>
              <a:t>zeka</a:t>
            </a:r>
            <a:r>
              <a:rPr lang="en-US" sz="2400" dirty="0">
                <a:solidFill>
                  <a:schemeClr val="bg1">
                    <a:lumMod val="85000"/>
                  </a:schemeClr>
                </a:solidFill>
              </a:rPr>
              <a:t> </a:t>
            </a:r>
            <a:r>
              <a:rPr lang="en-US" sz="2400" dirty="0" err="1">
                <a:solidFill>
                  <a:schemeClr val="bg1">
                    <a:lumMod val="85000"/>
                  </a:schemeClr>
                </a:solidFill>
              </a:rPr>
              <a:t>uygulamalarında</a:t>
            </a:r>
            <a:r>
              <a:rPr lang="en-US" sz="2400" dirty="0">
                <a:solidFill>
                  <a:schemeClr val="bg1">
                    <a:lumMod val="85000"/>
                  </a:schemeClr>
                </a:solidFill>
              </a:rPr>
              <a:t> </a:t>
            </a:r>
            <a:r>
              <a:rPr lang="en-US" sz="2400" dirty="0" err="1">
                <a:solidFill>
                  <a:schemeClr val="bg1">
                    <a:lumMod val="85000"/>
                  </a:schemeClr>
                </a:solidFill>
              </a:rPr>
              <a:t>kullanılan</a:t>
            </a:r>
            <a:r>
              <a:rPr lang="en-US" sz="2400" dirty="0">
                <a:solidFill>
                  <a:schemeClr val="bg1">
                    <a:lumMod val="85000"/>
                  </a:schemeClr>
                </a:solidFill>
              </a:rPr>
              <a:t> </a:t>
            </a:r>
            <a:r>
              <a:rPr lang="en-US" sz="2400" dirty="0" err="1">
                <a:solidFill>
                  <a:schemeClr val="bg1">
                    <a:lumMod val="85000"/>
                  </a:schemeClr>
                </a:solidFill>
              </a:rPr>
              <a:t>bir</a:t>
            </a:r>
            <a:r>
              <a:rPr lang="en-US" sz="2400" dirty="0">
                <a:solidFill>
                  <a:schemeClr val="bg1">
                    <a:lumMod val="85000"/>
                  </a:schemeClr>
                </a:solidFill>
              </a:rPr>
              <a:t> </a:t>
            </a:r>
            <a:r>
              <a:rPr lang="en-US" sz="2400" dirty="0" err="1">
                <a:solidFill>
                  <a:schemeClr val="bg1">
                    <a:lumMod val="85000"/>
                  </a:schemeClr>
                </a:solidFill>
              </a:rPr>
              <a:t>algoritma</a:t>
            </a:r>
            <a:r>
              <a:rPr lang="en-US" sz="2400" dirty="0">
                <a:solidFill>
                  <a:schemeClr val="bg1">
                    <a:lumMod val="85000"/>
                  </a:schemeClr>
                </a:solidFill>
              </a:rPr>
              <a:t> </a:t>
            </a:r>
            <a:r>
              <a:rPr lang="en-US" sz="2400" dirty="0" err="1">
                <a:solidFill>
                  <a:schemeClr val="bg1">
                    <a:lumMod val="85000"/>
                  </a:schemeClr>
                </a:solidFill>
              </a:rPr>
              <a:t>olan</a:t>
            </a:r>
            <a:r>
              <a:rPr lang="en-US" sz="2400" dirty="0">
                <a:solidFill>
                  <a:schemeClr val="bg1">
                    <a:lumMod val="85000"/>
                  </a:schemeClr>
                </a:solidFill>
              </a:rPr>
              <a:t> </a:t>
            </a:r>
            <a:r>
              <a:rPr lang="en-US" sz="2400" dirty="0" err="1">
                <a:solidFill>
                  <a:schemeClr val="bg1">
                    <a:lumMod val="85000"/>
                  </a:schemeClr>
                </a:solidFill>
              </a:rPr>
              <a:t>kNN</a:t>
            </a:r>
            <a:r>
              <a:rPr lang="en-US" sz="2400" dirty="0">
                <a:solidFill>
                  <a:schemeClr val="bg1">
                    <a:lumMod val="85000"/>
                  </a:schemeClr>
                </a:solidFill>
              </a:rPr>
              <a:t> (k Nearest Neighborhood, </a:t>
            </a:r>
            <a:r>
              <a:rPr lang="en-US" sz="2400" dirty="0" err="1">
                <a:solidFill>
                  <a:schemeClr val="bg1">
                    <a:lumMod val="85000"/>
                  </a:schemeClr>
                </a:solidFill>
              </a:rPr>
              <a:t>En</a:t>
            </a:r>
            <a:r>
              <a:rPr lang="en-US" sz="2400" dirty="0">
                <a:solidFill>
                  <a:schemeClr val="bg1">
                    <a:lumMod val="85000"/>
                  </a:schemeClr>
                </a:solidFill>
              </a:rPr>
              <a:t> </a:t>
            </a:r>
            <a:r>
              <a:rPr lang="en-US" sz="2400" dirty="0" err="1">
                <a:solidFill>
                  <a:schemeClr val="bg1">
                    <a:lumMod val="85000"/>
                  </a:schemeClr>
                </a:solidFill>
              </a:rPr>
              <a:t>Yakın</a:t>
            </a:r>
            <a:r>
              <a:rPr lang="en-US" sz="2400" dirty="0">
                <a:solidFill>
                  <a:schemeClr val="bg1">
                    <a:lumMod val="85000"/>
                  </a:schemeClr>
                </a:solidFill>
              </a:rPr>
              <a:t> k </a:t>
            </a:r>
            <a:r>
              <a:rPr lang="en-US" sz="2400" dirty="0" err="1">
                <a:solidFill>
                  <a:schemeClr val="bg1">
                    <a:lumMod val="85000"/>
                  </a:schemeClr>
                </a:solidFill>
              </a:rPr>
              <a:t>Komşu</a:t>
            </a:r>
            <a:r>
              <a:rPr lang="en-US" sz="2400" dirty="0">
                <a:solidFill>
                  <a:schemeClr val="bg1">
                    <a:lumMod val="85000"/>
                  </a:schemeClr>
                </a:solidFill>
              </a:rPr>
              <a:t>) </a:t>
            </a:r>
            <a:r>
              <a:rPr lang="en-US" sz="2400" dirty="0" err="1">
                <a:solidFill>
                  <a:schemeClr val="bg1">
                    <a:lumMod val="85000"/>
                  </a:schemeClr>
                </a:solidFill>
              </a:rPr>
              <a:t>algoritması</a:t>
            </a:r>
            <a:r>
              <a:rPr lang="en-US" sz="2400" dirty="0">
                <a:solidFill>
                  <a:schemeClr val="bg1">
                    <a:lumMod val="85000"/>
                  </a:schemeClr>
                </a:solidFill>
              </a:rPr>
              <a:t> </a:t>
            </a:r>
            <a:r>
              <a:rPr lang="tr-TR" sz="2400" dirty="0">
                <a:solidFill>
                  <a:schemeClr val="bg1">
                    <a:lumMod val="85000"/>
                  </a:schemeClr>
                </a:solidFill>
              </a:rPr>
              <a:t>ile </a:t>
            </a:r>
            <a:r>
              <a:rPr lang="en-US" sz="2400" dirty="0" err="1">
                <a:solidFill>
                  <a:schemeClr val="bg1">
                    <a:lumMod val="85000"/>
                  </a:schemeClr>
                </a:solidFill>
              </a:rPr>
              <a:t>gerçeklenecektir</a:t>
            </a:r>
            <a:r>
              <a:rPr lang="en-US" sz="2400" dirty="0">
                <a:solidFill>
                  <a:schemeClr val="bg1">
                    <a:lumMod val="85000"/>
                  </a:schemeClr>
                </a:solidFill>
              </a:rPr>
              <a:t>. </a:t>
            </a:r>
            <a:r>
              <a:rPr lang="en-US" sz="2400" dirty="0" err="1">
                <a:solidFill>
                  <a:schemeClr val="bg1">
                    <a:lumMod val="85000"/>
                  </a:schemeClr>
                </a:solidFill>
              </a:rPr>
              <a:t>Gerçeklenen</a:t>
            </a:r>
            <a:r>
              <a:rPr lang="en-US" sz="2400" dirty="0">
                <a:solidFill>
                  <a:schemeClr val="bg1">
                    <a:lumMod val="85000"/>
                  </a:schemeClr>
                </a:solidFill>
              </a:rPr>
              <a:t> </a:t>
            </a:r>
            <a:r>
              <a:rPr lang="en-US" sz="2400" dirty="0" err="1">
                <a:solidFill>
                  <a:schemeClr val="bg1">
                    <a:lumMod val="85000"/>
                  </a:schemeClr>
                </a:solidFill>
              </a:rPr>
              <a:t>algoritma</a:t>
            </a:r>
            <a:r>
              <a:rPr lang="en-US" sz="2400" dirty="0">
                <a:solidFill>
                  <a:schemeClr val="bg1">
                    <a:lumMod val="85000"/>
                  </a:schemeClr>
                </a:solidFill>
              </a:rPr>
              <a:t> </a:t>
            </a:r>
            <a:r>
              <a:rPr lang="en-US" sz="2400" dirty="0" err="1">
                <a:solidFill>
                  <a:schemeClr val="bg1">
                    <a:lumMod val="85000"/>
                  </a:schemeClr>
                </a:solidFill>
              </a:rPr>
              <a:t>ile</a:t>
            </a:r>
            <a:r>
              <a:rPr lang="en-US" sz="2400" dirty="0">
                <a:solidFill>
                  <a:schemeClr val="bg1">
                    <a:lumMod val="85000"/>
                  </a:schemeClr>
                </a:solidFill>
              </a:rPr>
              <a:t>, UC Irvine </a:t>
            </a:r>
            <a:r>
              <a:rPr lang="en-US" sz="2400" dirty="0" err="1">
                <a:solidFill>
                  <a:schemeClr val="bg1">
                    <a:lumMod val="85000"/>
                  </a:schemeClr>
                </a:solidFill>
              </a:rPr>
              <a:t>Üniversitesi’nin</a:t>
            </a:r>
            <a:r>
              <a:rPr lang="en-US" sz="2400" dirty="0">
                <a:solidFill>
                  <a:schemeClr val="bg1">
                    <a:lumMod val="85000"/>
                  </a:schemeClr>
                </a:solidFill>
              </a:rPr>
              <a:t> </a:t>
            </a:r>
            <a:r>
              <a:rPr lang="en-US" sz="2400" dirty="0" err="1">
                <a:solidFill>
                  <a:schemeClr val="bg1">
                    <a:lumMod val="85000"/>
                  </a:schemeClr>
                </a:solidFill>
              </a:rPr>
              <a:t>sağlamış</a:t>
            </a:r>
            <a:r>
              <a:rPr lang="en-US" sz="2400" dirty="0">
                <a:solidFill>
                  <a:schemeClr val="bg1">
                    <a:lumMod val="85000"/>
                  </a:schemeClr>
                </a:solidFill>
              </a:rPr>
              <a:t> </a:t>
            </a:r>
            <a:r>
              <a:rPr lang="en-US" sz="2400" dirty="0" err="1">
                <a:solidFill>
                  <a:schemeClr val="bg1">
                    <a:lumMod val="85000"/>
                  </a:schemeClr>
                </a:solidFill>
              </a:rPr>
              <a:t>olduğu</a:t>
            </a:r>
            <a:r>
              <a:rPr lang="en-US" sz="2400" dirty="0">
                <a:solidFill>
                  <a:schemeClr val="bg1">
                    <a:lumMod val="85000"/>
                  </a:schemeClr>
                </a:solidFill>
              </a:rPr>
              <a:t> </a:t>
            </a:r>
            <a:r>
              <a:rPr lang="en-US" sz="2400" dirty="0" err="1">
                <a:solidFill>
                  <a:schemeClr val="bg1">
                    <a:lumMod val="85000"/>
                  </a:schemeClr>
                </a:solidFill>
              </a:rPr>
              <a:t>Göğüs</a:t>
            </a:r>
            <a:r>
              <a:rPr lang="en-US" sz="2400" dirty="0">
                <a:solidFill>
                  <a:schemeClr val="bg1">
                    <a:lumMod val="85000"/>
                  </a:schemeClr>
                </a:solidFill>
              </a:rPr>
              <a:t> </a:t>
            </a:r>
            <a:r>
              <a:rPr lang="en-US" sz="2400" dirty="0" err="1">
                <a:solidFill>
                  <a:schemeClr val="bg1">
                    <a:lumMod val="85000"/>
                  </a:schemeClr>
                </a:solidFill>
              </a:rPr>
              <a:t>Kanseri</a:t>
            </a:r>
            <a:r>
              <a:rPr lang="en-US" sz="2400" dirty="0">
                <a:solidFill>
                  <a:schemeClr val="bg1">
                    <a:lumMod val="85000"/>
                  </a:schemeClr>
                </a:solidFill>
              </a:rPr>
              <a:t> </a:t>
            </a:r>
            <a:r>
              <a:rPr lang="en-US" sz="2400" dirty="0" err="1">
                <a:solidFill>
                  <a:schemeClr val="bg1">
                    <a:lumMod val="85000"/>
                  </a:schemeClr>
                </a:solidFill>
              </a:rPr>
              <a:t>verileri</a:t>
            </a:r>
            <a:r>
              <a:rPr lang="en-US" sz="2400" dirty="0">
                <a:solidFill>
                  <a:schemeClr val="bg1">
                    <a:lumMod val="85000"/>
                  </a:schemeClr>
                </a:solidFill>
              </a:rPr>
              <a:t> </a:t>
            </a:r>
            <a:r>
              <a:rPr lang="en-US" sz="2400" dirty="0" err="1">
                <a:solidFill>
                  <a:schemeClr val="bg1">
                    <a:lumMod val="85000"/>
                  </a:schemeClr>
                </a:solidFill>
              </a:rPr>
              <a:t>işlenecektir</a:t>
            </a:r>
            <a:r>
              <a:rPr lang="en-US" sz="2400" dirty="0">
                <a:solidFill>
                  <a:schemeClr val="bg1">
                    <a:lumMod val="85000"/>
                  </a:schemeClr>
                </a:solidFill>
              </a:rPr>
              <a:t>. Hasta </a:t>
            </a:r>
            <a:r>
              <a:rPr lang="en-US" sz="2400" dirty="0" err="1">
                <a:solidFill>
                  <a:schemeClr val="bg1">
                    <a:lumMod val="85000"/>
                  </a:schemeClr>
                </a:solidFill>
              </a:rPr>
              <a:t>olup</a:t>
            </a:r>
            <a:r>
              <a:rPr lang="en-US" sz="2400" dirty="0">
                <a:solidFill>
                  <a:schemeClr val="bg1">
                    <a:lumMod val="85000"/>
                  </a:schemeClr>
                </a:solidFill>
              </a:rPr>
              <a:t> </a:t>
            </a:r>
            <a:r>
              <a:rPr lang="en-US" sz="2400" dirty="0" err="1">
                <a:solidFill>
                  <a:schemeClr val="bg1">
                    <a:lumMod val="85000"/>
                  </a:schemeClr>
                </a:solidFill>
              </a:rPr>
              <a:t>olmadığı</a:t>
            </a:r>
            <a:r>
              <a:rPr lang="en-US" sz="2400" dirty="0">
                <a:solidFill>
                  <a:schemeClr val="bg1">
                    <a:lumMod val="85000"/>
                  </a:schemeClr>
                </a:solidFill>
              </a:rPr>
              <a:t> belli </a:t>
            </a:r>
            <a:r>
              <a:rPr lang="en-US" sz="2400" dirty="0" err="1">
                <a:solidFill>
                  <a:schemeClr val="bg1">
                    <a:lumMod val="85000"/>
                  </a:schemeClr>
                </a:solidFill>
              </a:rPr>
              <a:t>olmayan</a:t>
            </a:r>
            <a:r>
              <a:rPr lang="en-US" sz="2400" dirty="0">
                <a:solidFill>
                  <a:schemeClr val="bg1">
                    <a:lumMod val="85000"/>
                  </a:schemeClr>
                </a:solidFill>
              </a:rPr>
              <a:t> </a:t>
            </a:r>
            <a:r>
              <a:rPr lang="en-US" sz="2400" dirty="0" err="1">
                <a:solidFill>
                  <a:schemeClr val="bg1">
                    <a:lumMod val="85000"/>
                  </a:schemeClr>
                </a:solidFill>
              </a:rPr>
              <a:t>bir</a:t>
            </a:r>
            <a:r>
              <a:rPr lang="en-US" sz="2400" dirty="0">
                <a:solidFill>
                  <a:schemeClr val="bg1">
                    <a:lumMod val="85000"/>
                  </a:schemeClr>
                </a:solidFill>
              </a:rPr>
              <a:t> </a:t>
            </a:r>
            <a:r>
              <a:rPr lang="en-US" sz="2400" dirty="0" err="1">
                <a:solidFill>
                  <a:schemeClr val="bg1">
                    <a:lumMod val="85000"/>
                  </a:schemeClr>
                </a:solidFill>
              </a:rPr>
              <a:t>kişinin</a:t>
            </a:r>
            <a:r>
              <a:rPr lang="en-US" sz="2400" dirty="0">
                <a:solidFill>
                  <a:schemeClr val="bg1">
                    <a:lumMod val="85000"/>
                  </a:schemeClr>
                </a:solidFill>
              </a:rPr>
              <a:t> </a:t>
            </a:r>
            <a:r>
              <a:rPr lang="en-US" sz="2400" dirty="0" err="1">
                <a:solidFill>
                  <a:schemeClr val="bg1">
                    <a:lumMod val="85000"/>
                  </a:schemeClr>
                </a:solidFill>
              </a:rPr>
              <a:t>verileri</a:t>
            </a:r>
            <a:r>
              <a:rPr lang="en-US" sz="2400" dirty="0">
                <a:solidFill>
                  <a:schemeClr val="bg1">
                    <a:lumMod val="85000"/>
                  </a:schemeClr>
                </a:solidFill>
              </a:rPr>
              <a:t> </a:t>
            </a:r>
            <a:r>
              <a:rPr lang="en-US" sz="2400" dirty="0" err="1">
                <a:solidFill>
                  <a:schemeClr val="bg1">
                    <a:lumMod val="85000"/>
                  </a:schemeClr>
                </a:solidFill>
              </a:rPr>
              <a:t>sisteme</a:t>
            </a:r>
            <a:r>
              <a:rPr lang="en-US" sz="2400" dirty="0">
                <a:solidFill>
                  <a:schemeClr val="bg1">
                    <a:lumMod val="85000"/>
                  </a:schemeClr>
                </a:solidFill>
              </a:rPr>
              <a:t> </a:t>
            </a:r>
            <a:r>
              <a:rPr lang="en-US" sz="2400" dirty="0" err="1">
                <a:solidFill>
                  <a:schemeClr val="bg1">
                    <a:lumMod val="85000"/>
                  </a:schemeClr>
                </a:solidFill>
              </a:rPr>
              <a:t>beslenerek</a:t>
            </a:r>
            <a:r>
              <a:rPr lang="en-US" sz="2400" dirty="0">
                <a:solidFill>
                  <a:schemeClr val="bg1">
                    <a:lumMod val="85000"/>
                  </a:schemeClr>
                </a:solidFill>
              </a:rPr>
              <a:t>, </a:t>
            </a:r>
            <a:r>
              <a:rPr lang="en-US" sz="2400" dirty="0" err="1">
                <a:solidFill>
                  <a:schemeClr val="bg1">
                    <a:lumMod val="85000"/>
                  </a:schemeClr>
                </a:solidFill>
              </a:rPr>
              <a:t>hastalık</a:t>
            </a:r>
            <a:r>
              <a:rPr lang="en-US" sz="2400" dirty="0">
                <a:solidFill>
                  <a:schemeClr val="bg1">
                    <a:lumMod val="85000"/>
                  </a:schemeClr>
                </a:solidFill>
              </a:rPr>
              <a:t> </a:t>
            </a:r>
            <a:r>
              <a:rPr lang="en-US" sz="2400" dirty="0" err="1">
                <a:solidFill>
                  <a:schemeClr val="bg1">
                    <a:lumMod val="85000"/>
                  </a:schemeClr>
                </a:solidFill>
              </a:rPr>
              <a:t>tahmini</a:t>
            </a:r>
            <a:r>
              <a:rPr lang="en-US" sz="2400" dirty="0">
                <a:solidFill>
                  <a:schemeClr val="bg1">
                    <a:lumMod val="85000"/>
                  </a:schemeClr>
                </a:solidFill>
              </a:rPr>
              <a:t> </a:t>
            </a:r>
            <a:r>
              <a:rPr lang="en-US" sz="2400" dirty="0" err="1">
                <a:solidFill>
                  <a:schemeClr val="bg1">
                    <a:lumMod val="85000"/>
                  </a:schemeClr>
                </a:solidFill>
              </a:rPr>
              <a:t>yapılacaktır</a:t>
            </a:r>
            <a:r>
              <a:rPr lang="en-US" sz="2400" dirty="0">
                <a:solidFill>
                  <a:schemeClr val="bg1">
                    <a:lumMod val="85000"/>
                  </a:schemeClr>
                </a:solidFill>
              </a:rPr>
              <a:t>. </a:t>
            </a:r>
          </a:p>
          <a:p>
            <a:pPr marL="0" indent="0">
              <a:buNone/>
            </a:pPr>
            <a:endParaRPr lang="en-US" dirty="0">
              <a:solidFill>
                <a:schemeClr val="bg1">
                  <a:lumMod val="85000"/>
                </a:schemeClr>
              </a:solidFill>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altLang="ko-KR" b="1" dirty="0">
                <a:solidFill>
                  <a:schemeClr val="bg1"/>
                </a:solidFill>
                <a:cs typeface="Arial" pitchFamily="34" charset="0"/>
              </a:rPr>
              <a:t>Kullanılan Araçlar </a:t>
            </a:r>
            <a:endParaRPr lang="ko-KR" altLang="en-US" b="1" dirty="0">
              <a:solidFill>
                <a:schemeClr val="bg1"/>
              </a:solidFill>
              <a:cs typeface="Arial" pitchFamily="34" charset="0"/>
            </a:endParaRPr>
          </a:p>
        </p:txBody>
      </p:sp>
      <p:sp>
        <p:nvSpPr>
          <p:cNvPr id="5" name="Content Placeholder 4"/>
          <p:cNvSpPr>
            <a:spLocks noGrp="1"/>
          </p:cNvSpPr>
          <p:nvPr>
            <p:ph idx="1"/>
          </p:nvPr>
        </p:nvSpPr>
        <p:spPr>
          <a:xfrm>
            <a:off x="1732936" y="1143001"/>
            <a:ext cx="6828503" cy="914400"/>
          </a:xfrm>
        </p:spPr>
        <p:txBody>
          <a:bodyPr/>
          <a:lstStyle/>
          <a:p>
            <a:r>
              <a:rPr lang="en-US" dirty="0"/>
              <a:t>M</a:t>
            </a:r>
            <a:r>
              <a:rPr lang="tr-TR" dirty="0"/>
              <a:t>icrosoft Visual Studio Community</a:t>
            </a:r>
            <a:endParaRPr lang="en-US" dirty="0"/>
          </a:p>
        </p:txBody>
      </p:sp>
      <p:sp>
        <p:nvSpPr>
          <p:cNvPr id="6" name="Title 3">
            <a:extLst>
              <a:ext uri="{FF2B5EF4-FFF2-40B4-BE49-F238E27FC236}">
                <a16:creationId xmlns:a16="http://schemas.microsoft.com/office/drawing/2014/main" id="{00DD6019-BEB0-4BCD-A0F8-3A48E75151FB}"/>
              </a:ext>
            </a:extLst>
          </p:cNvPr>
          <p:cNvSpPr txBox="1">
            <a:spLocks/>
          </p:cNvSpPr>
          <p:nvPr/>
        </p:nvSpPr>
        <p:spPr>
          <a:xfrm>
            <a:off x="1732936" y="1627979"/>
            <a:ext cx="6805594" cy="72534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tr-TR" altLang="ko-KR" b="1" dirty="0">
                <a:solidFill>
                  <a:schemeClr val="bg1"/>
                </a:solidFill>
                <a:cs typeface="Arial" pitchFamily="34" charset="0"/>
              </a:rPr>
              <a:t>Kullanılan Veriler </a:t>
            </a:r>
            <a:endParaRPr lang="ko-KR" altLang="en-US" b="1" dirty="0">
              <a:solidFill>
                <a:schemeClr val="bg1"/>
              </a:solidFill>
              <a:cs typeface="Arial" pitchFamily="34" charset="0"/>
            </a:endParaRPr>
          </a:p>
        </p:txBody>
      </p:sp>
      <p:sp>
        <p:nvSpPr>
          <p:cNvPr id="7" name="Content Placeholder 4">
            <a:extLst>
              <a:ext uri="{FF2B5EF4-FFF2-40B4-BE49-F238E27FC236}">
                <a16:creationId xmlns:a16="http://schemas.microsoft.com/office/drawing/2014/main" id="{9F77616A-CFF5-48A2-9294-F9A0DD7E69EC}"/>
              </a:ext>
            </a:extLst>
          </p:cNvPr>
          <p:cNvSpPr txBox="1">
            <a:spLocks/>
          </p:cNvSpPr>
          <p:nvPr/>
        </p:nvSpPr>
        <p:spPr>
          <a:xfrm>
            <a:off x="1732936" y="2353328"/>
            <a:ext cx="6828503" cy="914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UC Irvine </a:t>
            </a:r>
            <a:r>
              <a:rPr lang="en-US" dirty="0" err="1"/>
              <a:t>Üniversitesi</a:t>
            </a:r>
            <a:r>
              <a:rPr lang="en-US" dirty="0"/>
              <a:t> </a:t>
            </a:r>
            <a:r>
              <a:rPr lang="en-US" dirty="0" err="1"/>
              <a:t>veritabanından</a:t>
            </a:r>
            <a:r>
              <a:rPr lang="en-US" dirty="0"/>
              <a:t> </a:t>
            </a:r>
            <a:r>
              <a:rPr lang="en-US" dirty="0" err="1"/>
              <a:t>alınmış</a:t>
            </a:r>
            <a:r>
              <a:rPr lang="en-US" dirty="0"/>
              <a:t> </a:t>
            </a:r>
            <a:r>
              <a:rPr lang="en-US" dirty="0" err="1"/>
              <a:t>göğüs</a:t>
            </a:r>
            <a:r>
              <a:rPr lang="en-US" dirty="0"/>
              <a:t> </a:t>
            </a:r>
            <a:r>
              <a:rPr lang="en-US" dirty="0" err="1"/>
              <a:t>kanser</a:t>
            </a:r>
            <a:r>
              <a:rPr lang="tr-TR" dirty="0"/>
              <a:t>i</a:t>
            </a:r>
            <a:r>
              <a:rPr lang="en-US" dirty="0"/>
              <a:t> </a:t>
            </a:r>
            <a:r>
              <a:rPr lang="en-US" dirty="0" err="1"/>
              <a:t>verileri</a:t>
            </a: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altLang="ko-KR" b="1" dirty="0">
                <a:solidFill>
                  <a:schemeClr val="bg1"/>
                </a:solidFill>
                <a:cs typeface="Arial" pitchFamily="34" charset="0"/>
              </a:rPr>
              <a:t>Veriler Hakkında Bilgi</a:t>
            </a:r>
            <a:endParaRPr lang="ko-KR" altLang="en-US" b="1" dirty="0">
              <a:solidFill>
                <a:schemeClr val="bg1"/>
              </a:solidFill>
              <a:cs typeface="Arial" pitchFamily="34" charset="0"/>
            </a:endParaRPr>
          </a:p>
        </p:txBody>
      </p:sp>
      <p:sp>
        <p:nvSpPr>
          <p:cNvPr id="5" name="Content Placeholder 4"/>
          <p:cNvSpPr>
            <a:spLocks noGrp="1"/>
          </p:cNvSpPr>
          <p:nvPr>
            <p:ph idx="1"/>
          </p:nvPr>
        </p:nvSpPr>
        <p:spPr>
          <a:xfrm>
            <a:off x="1732936" y="1143001"/>
            <a:ext cx="6828503" cy="3593962"/>
          </a:xfrm>
        </p:spPr>
        <p:txBody>
          <a:bodyPr>
            <a:normAutofit fontScale="25000" lnSpcReduction="20000"/>
          </a:bodyPr>
          <a:lstStyle/>
          <a:p>
            <a:pPr>
              <a:buFont typeface="+mj-lt"/>
              <a:buAutoNum type="arabicParenR"/>
            </a:pPr>
            <a:r>
              <a:rPr lang="en-US" sz="6400" dirty="0" err="1"/>
              <a:t>Hastadan</a:t>
            </a:r>
            <a:r>
              <a:rPr lang="en-US" sz="6400" dirty="0"/>
              <a:t> </a:t>
            </a:r>
            <a:r>
              <a:rPr lang="en-US" sz="6400" dirty="0" err="1"/>
              <a:t>alınan</a:t>
            </a:r>
            <a:r>
              <a:rPr lang="en-US" sz="6400" dirty="0"/>
              <a:t> </a:t>
            </a:r>
            <a:r>
              <a:rPr lang="en-US" sz="6400" dirty="0" err="1"/>
              <a:t>örneğin</a:t>
            </a:r>
            <a:r>
              <a:rPr lang="en-US" sz="6400" dirty="0"/>
              <a:t> </a:t>
            </a:r>
            <a:r>
              <a:rPr lang="en-US" sz="6400" dirty="0" err="1"/>
              <a:t>numarası</a:t>
            </a:r>
            <a:endParaRPr lang="en-US" sz="6400" dirty="0"/>
          </a:p>
          <a:p>
            <a:pPr>
              <a:buFont typeface="+mj-lt"/>
              <a:buAutoNum type="arabicParenR"/>
            </a:pPr>
            <a:r>
              <a:rPr lang="en-US" sz="6400" dirty="0"/>
              <a:t>Clump Thickness</a:t>
            </a:r>
            <a:endParaRPr lang="tr-TR" sz="6400" dirty="0"/>
          </a:p>
          <a:p>
            <a:pPr>
              <a:buFont typeface="+mj-lt"/>
              <a:buAutoNum type="arabicParenR"/>
            </a:pPr>
            <a:r>
              <a:rPr lang="en-US" sz="6400" dirty="0"/>
              <a:t>Uniformity of Cell Size </a:t>
            </a:r>
            <a:endParaRPr lang="tr-TR" sz="6400" dirty="0"/>
          </a:p>
          <a:p>
            <a:pPr>
              <a:buFont typeface="+mj-lt"/>
              <a:buAutoNum type="arabicParenR"/>
            </a:pPr>
            <a:r>
              <a:rPr lang="en-US" sz="6400" dirty="0"/>
              <a:t>Uniformity of Cell Shape </a:t>
            </a:r>
            <a:endParaRPr lang="tr-TR" sz="6400" dirty="0"/>
          </a:p>
          <a:p>
            <a:pPr>
              <a:buFont typeface="+mj-lt"/>
              <a:buAutoNum type="arabicParenR"/>
            </a:pPr>
            <a:r>
              <a:rPr lang="en-US" sz="6400" dirty="0"/>
              <a:t>Marginal Adhesion </a:t>
            </a:r>
            <a:endParaRPr lang="tr-TR" sz="6400" dirty="0"/>
          </a:p>
          <a:p>
            <a:pPr>
              <a:buFont typeface="+mj-lt"/>
              <a:buAutoNum type="arabicParenR"/>
            </a:pPr>
            <a:r>
              <a:rPr lang="en-US" sz="6400" dirty="0"/>
              <a:t>Single Epithelial Cell Size </a:t>
            </a:r>
            <a:endParaRPr lang="tr-TR" sz="6400" dirty="0"/>
          </a:p>
          <a:p>
            <a:pPr>
              <a:buFont typeface="+mj-lt"/>
              <a:buAutoNum type="arabicParenR"/>
            </a:pPr>
            <a:r>
              <a:rPr lang="en-US" sz="6400" dirty="0"/>
              <a:t>Bare Nuclei </a:t>
            </a:r>
            <a:endParaRPr lang="tr-TR" sz="6400" dirty="0"/>
          </a:p>
          <a:p>
            <a:pPr>
              <a:buFont typeface="+mj-lt"/>
              <a:buAutoNum type="arabicParenR"/>
            </a:pPr>
            <a:r>
              <a:rPr lang="en-US" sz="6400" dirty="0"/>
              <a:t>Bland Chromatin </a:t>
            </a:r>
            <a:endParaRPr lang="tr-TR" sz="6400" dirty="0"/>
          </a:p>
          <a:p>
            <a:pPr>
              <a:buFont typeface="+mj-lt"/>
              <a:buAutoNum type="arabicParenR"/>
            </a:pPr>
            <a:r>
              <a:rPr lang="en-US" sz="6400" dirty="0"/>
              <a:t>Normal Nucleoli </a:t>
            </a:r>
            <a:endParaRPr lang="tr-TR" sz="6400" dirty="0"/>
          </a:p>
          <a:p>
            <a:pPr>
              <a:buFont typeface="+mj-lt"/>
              <a:buAutoNum type="arabicParenR"/>
            </a:pPr>
            <a:r>
              <a:rPr lang="en-US" sz="6400" dirty="0"/>
              <a:t>Mitoses </a:t>
            </a:r>
            <a:endParaRPr lang="tr-TR" sz="6400" dirty="0"/>
          </a:p>
          <a:p>
            <a:pPr>
              <a:buFont typeface="+mj-lt"/>
              <a:buAutoNum type="arabicParenR"/>
            </a:pPr>
            <a:r>
              <a:rPr lang="en-US" sz="6400" dirty="0" err="1"/>
              <a:t>Sınıf</a:t>
            </a:r>
            <a:r>
              <a:rPr lang="en-US" sz="6400" dirty="0"/>
              <a:t> </a:t>
            </a:r>
            <a:r>
              <a:rPr lang="en-US" sz="6400" dirty="0" err="1"/>
              <a:t>Bilgisi</a:t>
            </a:r>
            <a:r>
              <a:rPr lang="en-US" sz="6400" dirty="0"/>
              <a:t> (2 </a:t>
            </a:r>
            <a:r>
              <a:rPr lang="en-US" sz="6400" dirty="0" err="1"/>
              <a:t>ise</a:t>
            </a:r>
            <a:r>
              <a:rPr lang="en-US" sz="6400" dirty="0"/>
              <a:t> hasta </a:t>
            </a:r>
            <a:r>
              <a:rPr lang="en-US" sz="6400" dirty="0" err="1"/>
              <a:t>değil</a:t>
            </a:r>
            <a:r>
              <a:rPr lang="en-US" sz="6400" dirty="0"/>
              <a:t>, 4 </a:t>
            </a:r>
            <a:r>
              <a:rPr lang="en-US" sz="6400" dirty="0" err="1"/>
              <a:t>ise</a:t>
            </a:r>
            <a:r>
              <a:rPr lang="en-US" sz="6400" dirty="0"/>
              <a:t> </a:t>
            </a:r>
            <a:r>
              <a:rPr lang="en-US" sz="6400" dirty="0" err="1"/>
              <a:t>hasta’yı</a:t>
            </a:r>
            <a:r>
              <a:rPr lang="en-US" sz="6400" dirty="0"/>
              <a:t> </a:t>
            </a:r>
            <a:r>
              <a:rPr lang="en-US" sz="6400" dirty="0" err="1"/>
              <a:t>ifade</a:t>
            </a:r>
            <a:r>
              <a:rPr lang="en-US" sz="6400" dirty="0"/>
              <a:t> </a:t>
            </a:r>
            <a:r>
              <a:rPr lang="en-US" sz="6400" dirty="0" err="1"/>
              <a:t>etmektedir</a:t>
            </a:r>
            <a:r>
              <a:rPr lang="en-US" sz="6400" dirty="0"/>
              <a:t>)</a:t>
            </a:r>
            <a:endParaRPr lang="tr-TR" sz="6400" dirty="0"/>
          </a:p>
          <a:p>
            <a:pPr>
              <a:buFont typeface="+mj-lt"/>
              <a:buAutoNum type="arabicParenR"/>
            </a:pPr>
            <a:endParaRPr lang="tr-TR" sz="6400" dirty="0"/>
          </a:p>
          <a:p>
            <a:pPr marL="285750" indent="-285750"/>
            <a:r>
              <a:rPr lang="en-US" sz="6400" dirty="0" err="1"/>
              <a:t>Eğitim</a:t>
            </a:r>
            <a:r>
              <a:rPr lang="en-US" sz="6400" dirty="0"/>
              <a:t> </a:t>
            </a:r>
            <a:r>
              <a:rPr lang="en-US" sz="6400" dirty="0" err="1"/>
              <a:t>verisetinde</a:t>
            </a:r>
            <a:r>
              <a:rPr lang="en-US" sz="6400" dirty="0"/>
              <a:t> 600 </a:t>
            </a:r>
            <a:r>
              <a:rPr lang="en-US" sz="6400" dirty="0" err="1"/>
              <a:t>örnek</a:t>
            </a:r>
            <a:r>
              <a:rPr lang="en-US" sz="6400" dirty="0"/>
              <a:t> </a:t>
            </a:r>
            <a:r>
              <a:rPr lang="en-US" sz="6400" dirty="0" err="1"/>
              <a:t>vardır</a:t>
            </a:r>
            <a:r>
              <a:rPr lang="en-US" sz="6400" dirty="0"/>
              <a:t>.</a:t>
            </a:r>
            <a:endParaRPr lang="tr-TR" sz="6400" dirty="0"/>
          </a:p>
          <a:p>
            <a:pPr marL="285750" indent="-285750"/>
            <a:r>
              <a:rPr lang="en-US" sz="6400" dirty="0"/>
              <a:t>Test </a:t>
            </a:r>
            <a:r>
              <a:rPr lang="en-US" sz="6400" dirty="0" err="1"/>
              <a:t>verisetinde</a:t>
            </a:r>
            <a:r>
              <a:rPr lang="en-US" sz="6400" dirty="0"/>
              <a:t> </a:t>
            </a:r>
            <a:r>
              <a:rPr lang="en-US" sz="6400" dirty="0" err="1"/>
              <a:t>ise</a:t>
            </a:r>
            <a:r>
              <a:rPr lang="en-US" sz="6400" dirty="0"/>
              <a:t> 83 </a:t>
            </a:r>
            <a:r>
              <a:rPr lang="en-US" sz="6400" dirty="0" err="1"/>
              <a:t>örnek</a:t>
            </a:r>
            <a:r>
              <a:rPr lang="en-US" sz="6400" dirty="0"/>
              <a:t> </a:t>
            </a:r>
            <a:r>
              <a:rPr lang="en-US" sz="6400" dirty="0" err="1"/>
              <a:t>vardır</a:t>
            </a:r>
            <a:r>
              <a:rPr lang="en-US" sz="6400" dirty="0"/>
              <a:t>.</a:t>
            </a:r>
            <a:endParaRPr lang="tr-TR" sz="6400" dirty="0"/>
          </a:p>
          <a:p>
            <a:pPr marL="0" indent="0">
              <a:buNone/>
            </a:pPr>
            <a:endParaRPr lang="en-US" sz="5600" dirty="0"/>
          </a:p>
          <a:p>
            <a:pPr marL="514350" indent="-514350">
              <a:buFont typeface="+mj-lt"/>
              <a:buAutoNum type="arabicParenR"/>
            </a:pPr>
            <a:endParaRPr lang="en-US" dirty="0"/>
          </a:p>
        </p:txBody>
      </p:sp>
    </p:spTree>
    <p:extLst>
      <p:ext uri="{BB962C8B-B14F-4D97-AF65-F5344CB8AC3E}">
        <p14:creationId xmlns:p14="http://schemas.microsoft.com/office/powerpoint/2010/main" val="79618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altLang="ko-KR" dirty="0">
                <a:solidFill>
                  <a:schemeClr val="bg1"/>
                </a:solidFill>
                <a:cs typeface="Arial" pitchFamily="34" charset="0"/>
              </a:rPr>
              <a:t>KNN (En yakın k komşu)</a:t>
            </a:r>
            <a:endParaRPr lang="ko-KR" altLang="en-US" dirty="0">
              <a:solidFill>
                <a:schemeClr val="bg1"/>
              </a:solidFill>
              <a:cs typeface="Arial" pitchFamily="34" charset="0"/>
            </a:endParaRPr>
          </a:p>
        </p:txBody>
      </p:sp>
      <p:sp>
        <p:nvSpPr>
          <p:cNvPr id="5" name="Content Placeholder 4"/>
          <p:cNvSpPr>
            <a:spLocks noGrp="1"/>
          </p:cNvSpPr>
          <p:nvPr>
            <p:ph idx="1"/>
          </p:nvPr>
        </p:nvSpPr>
        <p:spPr>
          <a:xfrm>
            <a:off x="1732936" y="1143001"/>
            <a:ext cx="6828503" cy="3593962"/>
          </a:xfrm>
        </p:spPr>
        <p:txBody>
          <a:bodyPr>
            <a:normAutofit/>
          </a:bodyPr>
          <a:lstStyle/>
          <a:p>
            <a:pPr marL="0" indent="0">
              <a:buNone/>
            </a:pPr>
            <a:r>
              <a:rPr lang="tr-TR" altLang="ko-KR" sz="2000" dirty="0">
                <a:cs typeface="Arial" pitchFamily="34" charset="0"/>
              </a:rPr>
              <a:t>kNN sınıflandırma için kullanılan en basit algoritmalardan biridir. Bu algoritmada sınıflandırılmak istenen yeni verinin daha önceki verilerden k tanesine yakınlığına bakılır. Örneğin k = 3 için yeni bir veri sınıflandırılmak istensin. bu durumda eski sınıflandırılmış verilerden en yakın 3 tanesi alınır. Bu veriler hangi sınıfa dahilse, yeni veri de o sınıfa dahil edilir. Mesafe hesabında genelde öklit mesafesi (euclid distance) kullanılır.</a:t>
            </a:r>
            <a:endParaRPr lang="en-US" altLang="ko-KR" sz="2000" dirty="0">
              <a:cs typeface="Arial" pitchFamily="34" charset="0"/>
            </a:endParaRPr>
          </a:p>
          <a:p>
            <a:pPr marL="0" indent="0">
              <a:buNone/>
            </a:pPr>
            <a:endParaRPr lang="en-US" sz="2000" dirty="0"/>
          </a:p>
        </p:txBody>
      </p:sp>
    </p:spTree>
    <p:extLst>
      <p:ext uri="{BB962C8B-B14F-4D97-AF65-F5344CB8AC3E}">
        <p14:creationId xmlns:p14="http://schemas.microsoft.com/office/powerpoint/2010/main" val="33291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altLang="ko-KR" dirty="0">
                <a:solidFill>
                  <a:schemeClr val="bg1"/>
                </a:solidFill>
                <a:cs typeface="Arial" pitchFamily="34" charset="0"/>
              </a:rPr>
              <a:t>KNN (En yakın k komşu)</a:t>
            </a:r>
            <a:endParaRPr lang="ko-KR" altLang="en-US" dirty="0">
              <a:solidFill>
                <a:schemeClr val="bg1"/>
              </a:solidFill>
              <a:cs typeface="Arial" pitchFamily="34" charset="0"/>
            </a:endParaRPr>
          </a:p>
        </p:txBody>
      </p:sp>
      <p:pic>
        <p:nvPicPr>
          <p:cNvPr id="3" name="Content Placeholder 2">
            <a:extLst>
              <a:ext uri="{FF2B5EF4-FFF2-40B4-BE49-F238E27FC236}">
                <a16:creationId xmlns:a16="http://schemas.microsoft.com/office/drawing/2014/main" id="{1CA0314B-9416-4FEF-AAF8-046B2BA89B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1750" y="1131886"/>
            <a:ext cx="4464750" cy="2625435"/>
          </a:xfrm>
        </p:spPr>
      </p:pic>
      <p:sp>
        <p:nvSpPr>
          <p:cNvPr id="6" name="TextBox 5">
            <a:extLst>
              <a:ext uri="{FF2B5EF4-FFF2-40B4-BE49-F238E27FC236}">
                <a16:creationId xmlns:a16="http://schemas.microsoft.com/office/drawing/2014/main" id="{2AF15DDE-900F-4E17-9B39-6FB59C4ADA5F}"/>
              </a:ext>
            </a:extLst>
          </p:cNvPr>
          <p:cNvSpPr txBox="1"/>
          <p:nvPr/>
        </p:nvSpPr>
        <p:spPr>
          <a:xfrm>
            <a:off x="1821750" y="3892924"/>
            <a:ext cx="6805594" cy="646331"/>
          </a:xfrm>
          <a:prstGeom prst="rect">
            <a:avLst/>
          </a:prstGeom>
          <a:noFill/>
        </p:spPr>
        <p:txBody>
          <a:bodyPr wrap="square" rtlCol="0">
            <a:spAutoFit/>
          </a:bodyPr>
          <a:lstStyle/>
          <a:p>
            <a:r>
              <a:rPr lang="tr-TR" dirty="0"/>
              <a:t>Algoritmanın uygulanacağı veri, seçilen k sayısına göre (Tek sayı olmalı) iki kategoriden birine yerleştirilir.  </a:t>
            </a:r>
            <a:endParaRPr lang="en-US" dirty="0"/>
          </a:p>
        </p:txBody>
      </p:sp>
    </p:spTree>
    <p:extLst>
      <p:ext uri="{BB962C8B-B14F-4D97-AF65-F5344CB8AC3E}">
        <p14:creationId xmlns:p14="http://schemas.microsoft.com/office/powerpoint/2010/main" val="61429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tr-TR" altLang="ko-KR" dirty="0">
                <a:solidFill>
                  <a:schemeClr val="bg1"/>
                </a:solidFill>
                <a:cs typeface="Arial" pitchFamily="34" charset="0"/>
              </a:rPr>
              <a:t>İzlediğimiz Adımlar</a:t>
            </a:r>
            <a:endParaRPr lang="ko-KR" altLang="en-US" dirty="0">
              <a:solidFill>
                <a:schemeClr val="bg1"/>
              </a:solidFill>
              <a:cs typeface="Arial" pitchFamily="34" charset="0"/>
            </a:endParaRPr>
          </a:p>
        </p:txBody>
      </p:sp>
      <p:sp>
        <p:nvSpPr>
          <p:cNvPr id="5" name="Content Placeholder 4"/>
          <p:cNvSpPr>
            <a:spLocks noGrp="1"/>
          </p:cNvSpPr>
          <p:nvPr>
            <p:ph idx="1"/>
          </p:nvPr>
        </p:nvSpPr>
        <p:spPr>
          <a:xfrm>
            <a:off x="1732936" y="1143001"/>
            <a:ext cx="6828503" cy="3593962"/>
          </a:xfrm>
        </p:spPr>
        <p:txBody>
          <a:bodyPr>
            <a:normAutofit/>
          </a:bodyPr>
          <a:lstStyle/>
          <a:p>
            <a:r>
              <a:rPr lang="tr-TR" sz="2000" dirty="0"/>
              <a:t>Eğitim ve test verilerini dosyadan okutma.</a:t>
            </a:r>
          </a:p>
          <a:p>
            <a:r>
              <a:rPr lang="tr-TR" sz="2000" dirty="0"/>
              <a:t>Test verilerinin sonuçlarının bulunması için fonksiyon yapılması.</a:t>
            </a:r>
          </a:p>
          <a:p>
            <a:r>
              <a:rPr lang="tr-TR" sz="2000" dirty="0"/>
              <a:t>Kullanıcıdan alınan değerlerin sonucunu bulmak için fonksiyon yapılması.</a:t>
            </a:r>
          </a:p>
          <a:p>
            <a:r>
              <a:rPr lang="tr-TR" sz="2000" dirty="0"/>
              <a:t>Seçenekler için menü yapılması.</a:t>
            </a:r>
          </a:p>
        </p:txBody>
      </p:sp>
    </p:spTree>
    <p:extLst>
      <p:ext uri="{BB962C8B-B14F-4D97-AF65-F5344CB8AC3E}">
        <p14:creationId xmlns:p14="http://schemas.microsoft.com/office/powerpoint/2010/main" val="283666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800" dirty="0">
                <a:solidFill>
                  <a:schemeClr val="bg1"/>
                </a:solidFill>
                <a:cs typeface="Arial" pitchFamily="34" charset="0"/>
              </a:rPr>
              <a:t>Test Verilerinin Sonuçların Bulan Fonksiyon</a:t>
            </a:r>
            <a:endParaRPr lang="ko-KR" altLang="en-US" sz="2800" dirty="0">
              <a:solidFill>
                <a:schemeClr val="bg1"/>
              </a:solidFill>
              <a:cs typeface="Arial" pitchFamily="34" charset="0"/>
            </a:endParaRPr>
          </a:p>
        </p:txBody>
      </p:sp>
      <p:sp>
        <p:nvSpPr>
          <p:cNvPr id="5" name="Content Placeholder 4"/>
          <p:cNvSpPr>
            <a:spLocks noGrp="1"/>
          </p:cNvSpPr>
          <p:nvPr>
            <p:ph idx="1"/>
          </p:nvPr>
        </p:nvSpPr>
        <p:spPr>
          <a:xfrm>
            <a:off x="1732936" y="4000499"/>
            <a:ext cx="6828503" cy="880884"/>
          </a:xfrm>
        </p:spPr>
        <p:txBody>
          <a:bodyPr>
            <a:normAutofit/>
          </a:bodyPr>
          <a:lstStyle/>
          <a:p>
            <a:r>
              <a:rPr lang="tr-TR" sz="1200" dirty="0"/>
              <a:t>Eğitim ve Test verisinin Hasta Numarası ve Sınıf Bilgisi hariç her verileri için uzaklıkları bulan bir döngü yazdık. Bu döngüden çıkan uzaklık değerlerini arrTestSonuc dizisinin 0. indeksine atıyoruz, bulunan uzaklık değerinin hesaplanmasında kullanılan eğitim verisinin Sınıf Bilgisi de arrTestSonuc’un 1. indeksine kaydediliyor.</a:t>
            </a:r>
          </a:p>
        </p:txBody>
      </p:sp>
      <p:pic>
        <p:nvPicPr>
          <p:cNvPr id="3" name="Picture 2" descr="A screenshot of a cell phone&#10;&#10;Description automatically generated">
            <a:extLst>
              <a:ext uri="{FF2B5EF4-FFF2-40B4-BE49-F238E27FC236}">
                <a16:creationId xmlns:a16="http://schemas.microsoft.com/office/drawing/2014/main" id="{3B235CB1-2141-4657-A908-6C41D068A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75" y="1143001"/>
            <a:ext cx="4648849" cy="2676899"/>
          </a:xfrm>
          <a:prstGeom prst="rect">
            <a:avLst/>
          </a:prstGeom>
        </p:spPr>
      </p:pic>
    </p:spTree>
    <p:extLst>
      <p:ext uri="{BB962C8B-B14F-4D97-AF65-F5344CB8AC3E}">
        <p14:creationId xmlns:p14="http://schemas.microsoft.com/office/powerpoint/2010/main" val="14474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4344" y="406537"/>
            <a:ext cx="6805594" cy="736464"/>
          </a:xfrm>
        </p:spPr>
        <p:txBody>
          <a:bodyPr>
            <a:noAutofit/>
          </a:bodyPr>
          <a:lstStyle/>
          <a:p>
            <a:r>
              <a:rPr lang="tr-TR" altLang="ko-KR" sz="2800" dirty="0">
                <a:solidFill>
                  <a:schemeClr val="bg1"/>
                </a:solidFill>
                <a:cs typeface="Arial" pitchFamily="34" charset="0"/>
              </a:rPr>
              <a:t>Test Verilerinin Sonuçların Bulan Fonksiyon</a:t>
            </a:r>
            <a:endParaRPr lang="ko-KR" altLang="en-US" sz="2800" dirty="0">
              <a:solidFill>
                <a:schemeClr val="bg1"/>
              </a:solidFill>
              <a:cs typeface="Arial" pitchFamily="34" charset="0"/>
            </a:endParaRPr>
          </a:p>
        </p:txBody>
      </p:sp>
      <p:pic>
        <p:nvPicPr>
          <p:cNvPr id="6" name="Content Placeholder 5" descr="A picture containing sitting, table, screen, laptop&#10;&#10;Description automatically generated">
            <a:extLst>
              <a:ext uri="{FF2B5EF4-FFF2-40B4-BE49-F238E27FC236}">
                <a16:creationId xmlns:a16="http://schemas.microsoft.com/office/drawing/2014/main" id="{CE0C568C-14E1-4B3A-9EEB-BC3183983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451" y="1143001"/>
            <a:ext cx="4617097" cy="2590110"/>
          </a:xfrm>
        </p:spPr>
      </p:pic>
      <p:sp>
        <p:nvSpPr>
          <p:cNvPr id="7" name="Content Placeholder 4">
            <a:extLst>
              <a:ext uri="{FF2B5EF4-FFF2-40B4-BE49-F238E27FC236}">
                <a16:creationId xmlns:a16="http://schemas.microsoft.com/office/drawing/2014/main" id="{A67E3547-40A6-4453-86E5-31E8BE5F2B9F}"/>
              </a:ext>
            </a:extLst>
          </p:cNvPr>
          <p:cNvSpPr txBox="1">
            <a:spLocks/>
          </p:cNvSpPr>
          <p:nvPr/>
        </p:nvSpPr>
        <p:spPr>
          <a:xfrm>
            <a:off x="1732936" y="4000499"/>
            <a:ext cx="6828503" cy="880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200" dirty="0"/>
              <a:t>Bulduğumuz 600 uzaklık değerini Selection Sort algoritmasını kullanarak sıraladık. Algoritmada arrTestSonucun 0. indeksine bağlı olarak sıraladık.</a:t>
            </a:r>
          </a:p>
        </p:txBody>
      </p:sp>
    </p:spTree>
    <p:extLst>
      <p:ext uri="{BB962C8B-B14F-4D97-AF65-F5344CB8AC3E}">
        <p14:creationId xmlns:p14="http://schemas.microsoft.com/office/powerpoint/2010/main" val="190817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On-screen Show (16:9)</PresentationFormat>
  <Paragraphs>53</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Yapay Zeka İle Kanser Tespiti</vt:lpstr>
      <vt:lpstr>Proje Tanım</vt:lpstr>
      <vt:lpstr>Kullanılan Araçlar </vt:lpstr>
      <vt:lpstr>Veriler Hakkında Bilgi</vt:lpstr>
      <vt:lpstr>KNN (En yakın k komşu)</vt:lpstr>
      <vt:lpstr>KNN (En yakın k komşu)</vt:lpstr>
      <vt:lpstr>İzlediğimiz Adımlar</vt:lpstr>
      <vt:lpstr>Test Verilerinin Sonuçların Bulan Fonksiyon</vt:lpstr>
      <vt:lpstr>Test Verilerinin Sonuçların Bulan Fonksiyon</vt:lpstr>
      <vt:lpstr>Test Verilerinin Sonuçların Bulan Fonksiyon</vt:lpstr>
      <vt:lpstr>Test Verilerinin Sonuçların Bulan Fonksiyon</vt:lpstr>
      <vt:lpstr>Kullanıcıdan alınan değerlerin sonucunu bulan fonksiyon</vt:lpstr>
      <vt:lpstr>Kullanıcıdan alınan değerlerin sonucunu bulan fonksiyon</vt:lpstr>
      <vt:lpstr>Kullanıcıdan alınan değerlerin sonucunu bulan fonksiyon</vt:lpstr>
      <vt:lpstr>Kullanıcıdan alınan değerlerin sonucunu bulan fonksiyon</vt:lpstr>
      <vt:lpstr>Seçenekler için menü hazırlanması</vt:lpstr>
      <vt:lpstr>Hazırlayanlar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2020-01-09T10:38:54Z</dcterms:modified>
</cp:coreProperties>
</file>