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58" r:id="rId6"/>
    <p:sldId id="262" r:id="rId7"/>
    <p:sldId id="263" r:id="rId8"/>
    <p:sldId id="264" r:id="rId9"/>
    <p:sldId id="259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66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BA8D6B-431D-47D1-B48B-9E89DD3632D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016EE-648D-4E2D-87B2-F65DE986F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2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191C-BB83-47F9-A16B-B7AF05A1E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90446"/>
            <a:ext cx="9440034" cy="240789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Service-Oriented Architecture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Enterprise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70FE-A047-4449-B0B1-AC6A2C402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43004"/>
          </a:xfrm>
        </p:spPr>
        <p:txBody>
          <a:bodyPr>
            <a:normAutofit/>
          </a:bodyPr>
          <a:lstStyle/>
          <a:p>
            <a:r>
              <a:rPr lang="en-US" dirty="0"/>
              <a:t>Rhiannon Kimberlin</a:t>
            </a:r>
          </a:p>
          <a:p>
            <a:r>
              <a:rPr lang="en-US" dirty="0"/>
              <a:t>WEB 420</a:t>
            </a:r>
          </a:p>
          <a:p>
            <a:r>
              <a:rPr lang="en-US" dirty="0"/>
              <a:t>11/29/2020</a:t>
            </a:r>
          </a:p>
        </p:txBody>
      </p:sp>
    </p:spTree>
    <p:extLst>
      <p:ext uri="{BB962C8B-B14F-4D97-AF65-F5344CB8AC3E}">
        <p14:creationId xmlns:p14="http://schemas.microsoft.com/office/powerpoint/2010/main" val="148204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3CF7-54E4-4EA4-A9F3-5446F197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SOA and ESB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DE2A-3BA4-4A84-BEFF-6CDF0F40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allows services to interact with one another, despite service type.</a:t>
            </a:r>
          </a:p>
          <a:p>
            <a:r>
              <a:rPr lang="en-US" dirty="0"/>
              <a:t>ESB is a way that allows services to speak with one another (through the ‘bus-like’ structure) in a SOA environment. </a:t>
            </a:r>
          </a:p>
          <a:p>
            <a:pPr lvl="1"/>
            <a:r>
              <a:rPr lang="en-US" dirty="0"/>
              <a:t>The bus-like structure acts as the communication center in the SOA. It ‘picks up’ information and ‘delivers’ it to it’s destination.</a:t>
            </a:r>
          </a:p>
          <a:p>
            <a:r>
              <a:rPr lang="en-US" dirty="0"/>
              <a:t>ESB is an essential component of SOA, but is also viewed as the bottleneck in SOA deployment.</a:t>
            </a:r>
          </a:p>
          <a:p>
            <a:pPr lvl="1"/>
            <a:r>
              <a:rPr lang="en-US" dirty="0"/>
              <a:t>This is caused by enhancements or changes to one integration which can destabilize other integrations.</a:t>
            </a:r>
          </a:p>
          <a:p>
            <a:r>
              <a:rPr lang="en-US" dirty="0"/>
              <a:t>SOA’s structure is what gave way to the building of ESB, to overcome it’s limitations.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6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17D9-28EA-48DB-BDF5-F5C21E4F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00B3-2EFB-4AA0-B2DA-BD9154B2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Community, S. (2019, February 13). What Is Service-Oriented Architecture? Retrieved November 29, 2020, from https://medium.com/@SoftwareDevelopmentCommunity/what-is-service-oriented-architecture-fa894d11a7ec</a:t>
            </a:r>
          </a:p>
          <a:p>
            <a:r>
              <a:rPr lang="en-US" dirty="0">
                <a:effectLst/>
              </a:rPr>
              <a:t>Deploying SOA Applications. (n.d.). Retrieved November 29, 2020, from https://tekslate.com/deploying-soa-applications-3</a:t>
            </a:r>
          </a:p>
          <a:p>
            <a:r>
              <a:rPr lang="en-US" dirty="0">
                <a:effectLst/>
              </a:rPr>
              <a:t>Enterprise Service Bus (ESB). (n.d.). Retrieved November 29, 2020, from https://www.ibm.com/cloud/learn/esb</a:t>
            </a:r>
          </a:p>
          <a:p>
            <a:r>
              <a:rPr lang="en-US" dirty="0" err="1">
                <a:effectLst/>
              </a:rPr>
              <a:t>Exforsys</a:t>
            </a:r>
            <a:r>
              <a:rPr lang="en-US" dirty="0">
                <a:effectLst/>
              </a:rPr>
              <a:t>. (n.d.). SOA Disadvantages: IT Training and Consulting. Retrieved November 29, 2020, from http://www.exforsys.com/tutorials/soa/soa-disadvantages.html</a:t>
            </a:r>
          </a:p>
          <a:p>
            <a:r>
              <a:rPr lang="en-US" dirty="0" err="1">
                <a:effectLst/>
              </a:rPr>
              <a:t>Lublinsky</a:t>
            </a:r>
            <a:r>
              <a:rPr lang="en-US" dirty="0">
                <a:effectLst/>
              </a:rPr>
              <a:t>, B. (2006, November 22). Incorporating Enterprise Data into SOA. Retrieved November 29, 2020, from https://www.infoq.com/articles/SOA-enterprise-data/</a:t>
            </a:r>
          </a:p>
          <a:p>
            <a:r>
              <a:rPr lang="en-US" dirty="0">
                <a:effectLst/>
              </a:rPr>
              <a:t>Scaling SOA. (2020, September 21). Retrieved November 29, 2020, from https://doveltech.com/innovation/scaling-soa/</a:t>
            </a:r>
          </a:p>
          <a:p>
            <a:r>
              <a:rPr lang="en-US" dirty="0">
                <a:effectLst/>
              </a:rPr>
              <a:t>What is an ESB? (2017, July 18). Retrieved November 29, 2020, from https://www.it.ucla.edu/news/what-esb</a:t>
            </a:r>
          </a:p>
          <a:p>
            <a:r>
              <a:rPr lang="en-US" dirty="0">
                <a:effectLst/>
              </a:rPr>
              <a:t>What is an ESB? (n.d.). Retrieved November 29, 2020, from https://www.mulesoft.com/resources/esb/what-esb</a:t>
            </a:r>
          </a:p>
          <a:p>
            <a:r>
              <a:rPr lang="en-US" dirty="0">
                <a:effectLst/>
              </a:rPr>
              <a:t>What is SOA?: Uses &amp; Need: Advantages And Disadvantages. (2020, August 01). Retrieved November 29, 2020, from https://www.educba.com/what-is-soa/</a:t>
            </a:r>
          </a:p>
        </p:txBody>
      </p:sp>
    </p:spTree>
    <p:extLst>
      <p:ext uri="{BB962C8B-B14F-4D97-AF65-F5344CB8AC3E}">
        <p14:creationId xmlns:p14="http://schemas.microsoft.com/office/powerpoint/2010/main" val="17814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421-2C7B-47A4-AD5F-6C5720BC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DC7-E27C-42EE-8A8F-C7A7F093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Service-Oriented Architectures (SOA)?</a:t>
            </a:r>
          </a:p>
          <a:p>
            <a:r>
              <a:rPr lang="en-US" dirty="0"/>
              <a:t>What are Enterprise Service Buses (ESB)?</a:t>
            </a:r>
          </a:p>
          <a:p>
            <a:r>
              <a:rPr lang="en-US" dirty="0"/>
              <a:t>The relationship between SOA and ESB</a:t>
            </a:r>
          </a:p>
          <a:p>
            <a:r>
              <a:rPr lang="en-US" dirty="0"/>
              <a:t>How is data transmitted through a SOA environment?</a:t>
            </a:r>
          </a:p>
          <a:p>
            <a:r>
              <a:rPr lang="en-US" dirty="0"/>
              <a:t>Why Adopt SOA?</a:t>
            </a:r>
          </a:p>
          <a:p>
            <a:r>
              <a:rPr lang="en-US" dirty="0"/>
              <a:t>Disadvantages of SOA</a:t>
            </a:r>
          </a:p>
          <a:p>
            <a:r>
              <a:rPr lang="en-US" dirty="0"/>
              <a:t>How is Software deployed and managed?</a:t>
            </a:r>
          </a:p>
          <a:p>
            <a:r>
              <a:rPr lang="en-US" dirty="0"/>
              <a:t>How to scale a SOA environment</a:t>
            </a:r>
          </a:p>
        </p:txBody>
      </p:sp>
    </p:spTree>
    <p:extLst>
      <p:ext uri="{BB962C8B-B14F-4D97-AF65-F5344CB8AC3E}">
        <p14:creationId xmlns:p14="http://schemas.microsoft.com/office/powerpoint/2010/main" val="40191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7F6-0A03-448D-838C-C2C7EB5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Service-Oriented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7CDD-47FE-492A-B760-A5696F2E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Service-Oriented Architectures (SOA) is a style of software design where services are provided to other components by application components through communication protocol over a network. During the SOA process, services can communicate with each other one of two ways.</a:t>
            </a:r>
          </a:p>
          <a:p>
            <a:pPr lvl="1"/>
            <a:r>
              <a:rPr lang="en-US" dirty="0"/>
              <a:t>Through passing data</a:t>
            </a:r>
          </a:p>
          <a:p>
            <a:pPr lvl="1"/>
            <a:r>
              <a:rPr lang="en-US" dirty="0"/>
              <a:t>Two or more services coordinating an activity</a:t>
            </a:r>
          </a:p>
          <a:p>
            <a:r>
              <a:rPr lang="en-US" dirty="0"/>
              <a:t>There are three roles in SOA building blocks</a:t>
            </a:r>
          </a:p>
          <a:p>
            <a:pPr lvl="1"/>
            <a:r>
              <a:rPr lang="en-US" dirty="0"/>
              <a:t>Service Provider – why and how the services are being offered, and determines the service category, and if there need to be any trading agreements.</a:t>
            </a:r>
          </a:p>
          <a:p>
            <a:pPr lvl="1"/>
            <a:r>
              <a:rPr lang="en-US" dirty="0"/>
              <a:t>Service Broker – makes information regarding the service available to those requesting it.</a:t>
            </a:r>
          </a:p>
          <a:p>
            <a:pPr lvl="1"/>
            <a:r>
              <a:rPr lang="en-US" dirty="0"/>
              <a:t>The Service Requester – locates entries in the broker registry and then binds them to the Service Provider. They can also have access to multiple services.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0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1F39-9C4F-404A-BC39-D21181C4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data transmitted in SOA?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57BB-CE56-4C91-9CCD-564723B9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SOA implementation – information moves between the layers</a:t>
            </a:r>
          </a:p>
          <a:p>
            <a:pPr lvl="1"/>
            <a:r>
              <a:rPr lang="en-US" dirty="0"/>
              <a:t>Enterprise Resource and Operational Systems Layer – Represents existing applications</a:t>
            </a:r>
          </a:p>
          <a:p>
            <a:pPr lvl="1"/>
            <a:r>
              <a:rPr lang="en-US" dirty="0"/>
              <a:t>Integration Layer – Various technologies are utilized to expose existing enterprise resources and operational systems so they can be used by business components.</a:t>
            </a:r>
          </a:p>
          <a:p>
            <a:pPr lvl="1"/>
            <a:r>
              <a:rPr lang="en-US" dirty="0"/>
              <a:t>Business Components Layer – Deployable units of software that provide functionality required by the business services.</a:t>
            </a:r>
          </a:p>
          <a:p>
            <a:pPr lvl="1"/>
            <a:r>
              <a:rPr lang="en-US" dirty="0"/>
              <a:t>Business Services Layer – High level business functionality throughout the enterprise. The layer bridges the “ideal” model and existing assets.</a:t>
            </a:r>
          </a:p>
          <a:p>
            <a:pPr lvl="1"/>
            <a:r>
              <a:rPr lang="en-US" dirty="0"/>
              <a:t>Business Processes Layer – Creation of business solutions through the Business Services Layer.</a:t>
            </a:r>
          </a:p>
          <a:p>
            <a:pPr lvl="1"/>
            <a:r>
              <a:rPr lang="en-US" dirty="0"/>
              <a:t>Customer Facing Layer – Customers can be humans using the we or clients, but this layer allows customers to view and control the execution of enterprise business processes/services.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5638-B3DA-4CCE-B1AC-81831F50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Adopt SOA?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8CCE-66C2-4ACF-9879-18E98B78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speed – Change impact is able to be isolated while business processes are more easily modified. </a:t>
            </a:r>
          </a:p>
          <a:p>
            <a:r>
              <a:rPr lang="en-US" dirty="0"/>
              <a:t>Simplicity – Effective management of cooperation by simplifying access to services and value streamlined chains beyond organizational boundaries.</a:t>
            </a:r>
          </a:p>
          <a:p>
            <a:r>
              <a:rPr lang="en-US" dirty="0"/>
              <a:t>Efficient streamlining – This model reuses existing capacities and eliminates redundancies.</a:t>
            </a:r>
          </a:p>
          <a:p>
            <a:r>
              <a:rPr lang="en-US" dirty="0"/>
              <a:t>Optimal sharing – Implementation of reusable data exchange, as well as logic interoperability with multiple activities.</a:t>
            </a:r>
          </a:p>
          <a:p>
            <a:r>
              <a:rPr lang="en-US" dirty="0"/>
              <a:t>Transparency, security and resiliency – The infrastructure was built on performant standards, meaning consolidation, simplification and optimization of the IT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8441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F43-9FFF-40A8-A143-F4316A03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89FA-D50F-4EC1-AD76-3D1B1F3F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1098"/>
          </a:xfrm>
        </p:spPr>
        <p:txBody>
          <a:bodyPr>
            <a:normAutofit/>
          </a:bodyPr>
          <a:lstStyle/>
          <a:p>
            <a:r>
              <a:rPr lang="en-US" dirty="0"/>
              <a:t>Large upfront investment – Long term there are smaller costs associated once built and implemented, however implementation can be pricy.</a:t>
            </a:r>
          </a:p>
          <a:p>
            <a:r>
              <a:rPr lang="en-US" dirty="0"/>
              <a:t>Greater load and increased response time – Each interaction is followed by full validation, which results in a heavier load and longer response times.</a:t>
            </a:r>
          </a:p>
          <a:p>
            <a:r>
              <a:rPr lang="en-US" dirty="0"/>
              <a:t>Vast variety of services – With multiple services having to exchange messages while executing tasks, messages can become overwhelming while managing services.</a:t>
            </a:r>
          </a:p>
          <a:p>
            <a:r>
              <a:rPr lang="en-US" dirty="0"/>
              <a:t>Not every project can use SOA effectively – There are multiple applications that do not need SOA.</a:t>
            </a:r>
          </a:p>
          <a:p>
            <a:pPr lvl="1"/>
            <a:r>
              <a:rPr lang="en-US" dirty="0"/>
              <a:t>Stand alone, non distributed applications that do not need request/response based calls</a:t>
            </a:r>
          </a:p>
          <a:p>
            <a:pPr lvl="1"/>
            <a:r>
              <a:rPr lang="en-US" dirty="0"/>
              <a:t>Short lived applications or applications that are limited in scope</a:t>
            </a:r>
          </a:p>
          <a:p>
            <a:pPr lvl="1"/>
            <a:r>
              <a:rPr lang="en-US" dirty="0"/>
              <a:t>Homogenous application environments</a:t>
            </a:r>
          </a:p>
          <a:p>
            <a:pPr lvl="1"/>
            <a:r>
              <a:rPr lang="en-US" dirty="0"/>
              <a:t>Applications that need GUI based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855F-0135-4457-A03A-01A03FDC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software in SOA is deployed and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F4C8-D6D9-439B-AD29-55B553E5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composite applications can be deployed via Oracle Enterprise Manager Fusion Middleware Control Console with the Deploy SOA Composite wizard.</a:t>
            </a:r>
          </a:p>
          <a:p>
            <a:pPr lvl="1"/>
            <a:r>
              <a:rPr lang="en-US" dirty="0"/>
              <a:t>This is great for a new SOA composite application.</a:t>
            </a:r>
          </a:p>
          <a:p>
            <a:pPr lvl="1"/>
            <a:r>
              <a:rPr lang="en-US" dirty="0"/>
              <a:t>This can also manage existing deployed SOA composite applications.</a:t>
            </a:r>
          </a:p>
          <a:p>
            <a:r>
              <a:rPr lang="en-US" dirty="0"/>
              <a:t>Once the application is deployed, tasks can be performed.</a:t>
            </a:r>
          </a:p>
          <a:p>
            <a:pPr lvl="1"/>
            <a:r>
              <a:rPr lang="en-US" dirty="0"/>
              <a:t>Creating instances, configuring properties, monitoring performance,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995E-7CF5-4BB3-B68A-FFBCEE7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scale a SOA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40CB-FD37-4FAF-9BA7-4C94F731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Cube – This cube has three dimensions that can be thought of as the X, Y, and Z axis. When these axis are thought through and combined, the application will be built to be very scalable.</a:t>
            </a:r>
          </a:p>
          <a:p>
            <a:pPr lvl="1"/>
            <a:r>
              <a:rPr lang="en-US" dirty="0"/>
              <a:t>X-axis – Distribution of the same work or mirroring of data.</a:t>
            </a:r>
          </a:p>
          <a:p>
            <a:pPr lvl="1"/>
            <a:r>
              <a:rPr lang="en-US" dirty="0"/>
              <a:t>Y-axis – Distribution and separation of work responsibilities/data across multiple instances.</a:t>
            </a:r>
          </a:p>
          <a:p>
            <a:pPr lvl="1"/>
            <a:r>
              <a:rPr lang="en-US" dirty="0"/>
              <a:t>Z-axis – Distribution and segmentation of work by customer, customer need, location or value.</a:t>
            </a:r>
          </a:p>
          <a:p>
            <a:r>
              <a:rPr lang="en-US" dirty="0"/>
              <a:t>No one Axis can scale a SOA implementation alone. These axis are used to combine for the need of the application.</a:t>
            </a:r>
          </a:p>
          <a:p>
            <a:r>
              <a:rPr lang="en-US" dirty="0"/>
              <a:t>Architecting the SOA is important and can lead to scaling issues if done poorly.</a:t>
            </a:r>
          </a:p>
        </p:txBody>
      </p:sp>
    </p:spTree>
    <p:extLst>
      <p:ext uri="{BB962C8B-B14F-4D97-AF65-F5344CB8AC3E}">
        <p14:creationId xmlns:p14="http://schemas.microsoft.com/office/powerpoint/2010/main" val="161330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C13-9C68-4058-AFC4-FB687882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Enterprise Service Buses?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0F33-3C9D-4628-9547-3F018714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Service Buses (ESB) are a type of architecture.</a:t>
            </a:r>
          </a:p>
          <a:p>
            <a:r>
              <a:rPr lang="en-US" dirty="0"/>
              <a:t>ESB is a middleware.</a:t>
            </a:r>
          </a:p>
          <a:p>
            <a:r>
              <a:rPr lang="en-US" dirty="0"/>
              <a:t>ESB is a set of rules and principles for integrating applications together over a bus-like infrastructure. Each application does not interact directly with one another, rather it interacts with the ‘bus’ that connects them.</a:t>
            </a:r>
          </a:p>
          <a:p>
            <a:r>
              <a:rPr lang="en-US" dirty="0"/>
              <a:t>This architecture type was born to move away from point-to-point integration which is hard to manage over time.</a:t>
            </a:r>
          </a:p>
          <a:p>
            <a:r>
              <a:rPr lang="en-US" dirty="0"/>
              <a:t>ESB increases organizational agility, scales well and can utilize existing systems while exposing them to new applications.</a:t>
            </a:r>
          </a:p>
          <a:p>
            <a:endParaRPr lang="en-US" dirty="0"/>
          </a:p>
        </p:txBody>
      </p:sp>
      <p:pic>
        <p:nvPicPr>
          <p:cNvPr id="1026" name="Picture 2" descr="Diagram of Enterprise Service Bus">
            <a:extLst>
              <a:ext uri="{FF2B5EF4-FFF2-40B4-BE49-F238E27FC236}">
                <a16:creationId xmlns:a16="http://schemas.microsoft.com/office/drawing/2014/main" id="{D240076E-5479-4D06-B554-FC0EEFA2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76" y="4911305"/>
            <a:ext cx="3419895" cy="192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20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1547</TotalTime>
  <Words>1265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Service-Oriented Architecture  and  Enterprise Service Bus</vt:lpstr>
      <vt:lpstr>Agenda</vt:lpstr>
      <vt:lpstr>What are Service-Oriented Architectures?</vt:lpstr>
      <vt:lpstr>How is data transmitted in SOA?</vt:lpstr>
      <vt:lpstr>Why Adopt SOA?</vt:lpstr>
      <vt:lpstr>Disadvantages to SOA</vt:lpstr>
      <vt:lpstr>How is software in SOA is deployed and managed?</vt:lpstr>
      <vt:lpstr>How to scale a SOA environment</vt:lpstr>
      <vt:lpstr>What are Enterprise Service Buses?</vt:lpstr>
      <vt:lpstr>Relationship between SOA and ESB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 and  Enterprise Service Bus</dc:title>
  <dc:creator>Rhiannon Kimberlin</dc:creator>
  <cp:lastModifiedBy>Rhiannon Kimberlin</cp:lastModifiedBy>
  <cp:revision>18</cp:revision>
  <dcterms:created xsi:type="dcterms:W3CDTF">2020-11-29T16:44:40Z</dcterms:created>
  <dcterms:modified xsi:type="dcterms:W3CDTF">2020-11-30T19:07:59Z</dcterms:modified>
</cp:coreProperties>
</file>