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293" r:id="rId6"/>
    <p:sldId id="295" r:id="rId7"/>
    <p:sldId id="294" r:id="rId8"/>
    <p:sldId id="296" r:id="rId9"/>
    <p:sldId id="297" r:id="rId10"/>
    <p:sldId id="299" r:id="rId11"/>
    <p:sldId id="300" r:id="rId12"/>
    <p:sldId id="301" r:id="rId13"/>
    <p:sldId id="298" r:id="rId14"/>
    <p:sldId id="3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59" d="100"/>
          <a:sy n="59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SOAP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Assignment 3.3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Rhiannon Kimberlin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4016-5CAA-450D-845A-F90EBB9AD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SOAP APIs?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60125-6378-4089-B2E4-1D0196A1C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SOAP provides the following advantages compared to REST</a:t>
            </a:r>
          </a:p>
          <a:p>
            <a:pPr lvl="1"/>
            <a:r>
              <a:rPr lang="en-US" dirty="0"/>
              <a:t>Language, platform, and transport independent</a:t>
            </a:r>
          </a:p>
          <a:p>
            <a:pPr lvl="1"/>
            <a:r>
              <a:rPr lang="en-US" dirty="0"/>
              <a:t>Works well in distributed enterprise environments</a:t>
            </a:r>
          </a:p>
          <a:p>
            <a:pPr lvl="1"/>
            <a:r>
              <a:rPr lang="en-US" dirty="0"/>
              <a:t>Standardized</a:t>
            </a:r>
          </a:p>
          <a:p>
            <a:pPr lvl="1"/>
            <a:r>
              <a:rPr lang="en-US" dirty="0"/>
              <a:t>Provides significant pre-build extensibility in the form of WS* standards</a:t>
            </a:r>
          </a:p>
          <a:p>
            <a:pPr lvl="1"/>
            <a:r>
              <a:rPr lang="en-US" dirty="0"/>
              <a:t>Built-in error handling</a:t>
            </a:r>
          </a:p>
          <a:p>
            <a:pPr lvl="1"/>
            <a:r>
              <a:rPr lang="en-US" dirty="0"/>
              <a:t>Automation when used with certain language products</a:t>
            </a:r>
          </a:p>
        </p:txBody>
      </p:sp>
    </p:spTree>
    <p:extLst>
      <p:ext uri="{BB962C8B-B14F-4D97-AF65-F5344CB8AC3E}">
        <p14:creationId xmlns:p14="http://schemas.microsoft.com/office/powerpoint/2010/main" val="3630094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2F4F-96E1-4DB6-AC54-0F20721E6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D1E3-F53D-41CD-9A77-7CF1A0582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	1 Simple Object Access Protocol Overview. (n.d.). Retrieved November 01, 2020, from https://docs.oracle.com/cd/A97335_02/integrate.102/a90297/overview.htm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	Contributor, G. (2001, April 02). An introduction to the Simple Object Access Protocol (SOAP). Retrieved November 01, 2020, from https://www.techrepublic.com/article/an-introduction-to-the-simple-object-access-protocol-soap/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	Graham, S., </a:t>
            </a:r>
            <a:r>
              <a:rPr lang="en-US" dirty="0" err="1">
                <a:effectLst/>
              </a:rPr>
              <a:t>Boubez</a:t>
            </a:r>
            <a:r>
              <a:rPr lang="en-US" dirty="0">
                <a:effectLst/>
              </a:rPr>
              <a:t>, T., &amp; Daniels, G. (2002, May 10). Building Web Services with Java: SOAP. Retrieved November 01, 2020, from https://www.informit.com/articles/article.aspx?p=26666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	Simple Object Access Protocol. (n.d.). Retrieved November 01, 2020, from https://www.sciencedirect.com/topics/computer-science/simple-object-access-protocol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	SOAP - Body. (n.d.). Retrieved November 01, 2020, from https://www.tutorialspoint.com/soap/soap_body.htm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	SOAP - Fault. (n.d.). Retrieved November 01, 2020, from https://www.tutorialspoint.com/soap/soap_fault.htm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	SOAP vs REST 101: Understand The Differences. (n.d.). Retrieved November 01, 2020, from https://www.soapui.org/learn/api/soap-vs-rest-api/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	XML SOAP. (n.d.). Retrieved November 01, 2020, from https://www.w3schools.com/xml/xml_soap.asp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7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692AD-F3C8-4FDF-BCC5-5829F53E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C50E-F1BB-42A3-96F9-B9F67964A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Stands for </a:t>
            </a:r>
            <a:r>
              <a:rPr lang="en-US" b="1" dirty="0"/>
              <a:t>S</a:t>
            </a:r>
            <a:r>
              <a:rPr lang="en-US" dirty="0"/>
              <a:t>imple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A</a:t>
            </a:r>
            <a:r>
              <a:rPr lang="en-US" dirty="0"/>
              <a:t>ccess </a:t>
            </a:r>
            <a:r>
              <a:rPr lang="en-US" b="1" dirty="0"/>
              <a:t>P</a:t>
            </a:r>
            <a:r>
              <a:rPr lang="en-US" dirty="0"/>
              <a:t>rotocol.</a:t>
            </a:r>
          </a:p>
          <a:p>
            <a:r>
              <a:rPr lang="en-US" dirty="0"/>
              <a:t>SOAP is a lightweight, XML-based protocol for exchanging information in a decentralized, distributed environment.</a:t>
            </a:r>
          </a:p>
          <a:p>
            <a:pPr lvl="1"/>
            <a:r>
              <a:rPr lang="en-US" dirty="0"/>
              <a:t>When SOAP is combined with a transport protocol, such as HTTP it becomes the middle man for applications to publish database-backed Web Services.</a:t>
            </a:r>
          </a:p>
          <a:p>
            <a:r>
              <a:rPr lang="en-US" dirty="0"/>
              <a:t>SOAP has the following features</a:t>
            </a:r>
          </a:p>
          <a:p>
            <a:pPr lvl="1"/>
            <a:r>
              <a:rPr lang="en-US" dirty="0"/>
              <a:t>Protocol Independence</a:t>
            </a:r>
          </a:p>
          <a:p>
            <a:pPr lvl="1"/>
            <a:r>
              <a:rPr lang="en-US" dirty="0"/>
              <a:t>Language Independence</a:t>
            </a:r>
          </a:p>
          <a:p>
            <a:pPr lvl="1"/>
            <a:r>
              <a:rPr lang="en-US" dirty="0"/>
              <a:t>Platform and operating system independence</a:t>
            </a:r>
          </a:p>
        </p:txBody>
      </p:sp>
    </p:spTree>
    <p:extLst>
      <p:ext uri="{BB962C8B-B14F-4D97-AF65-F5344CB8AC3E}">
        <p14:creationId xmlns:p14="http://schemas.microsoft.com/office/powerpoint/2010/main" val="110786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6283-9D30-4D58-843C-BB72EBA8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SOAP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D207D-A198-4594-BC04-D7A747D08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SOAP is a no-state single-direction message exchange protocol.</a:t>
            </a:r>
          </a:p>
          <a:p>
            <a:r>
              <a:rPr lang="en-US" dirty="0"/>
              <a:t>SOAP contains the following aspects</a:t>
            </a:r>
          </a:p>
          <a:p>
            <a:pPr lvl="1"/>
            <a:r>
              <a:rPr lang="en-US" dirty="0"/>
              <a:t>Defines a format for the message being sent, as well as how to organize the information into a XML document.</a:t>
            </a:r>
          </a:p>
          <a:p>
            <a:pPr lvl="1"/>
            <a:r>
              <a:rPr lang="en-US" dirty="0"/>
              <a:t>Describes how to transfer the SOAP message via carriers (HTTP protocol and simple mail transfer protocol)</a:t>
            </a:r>
          </a:p>
          <a:p>
            <a:pPr lvl="1"/>
            <a:r>
              <a:rPr lang="en-US" dirty="0"/>
              <a:t>Defines a set of rules and classification of related entities, If the message cannot be parsed, it can assign a particular receiver and handle strategies.</a:t>
            </a:r>
          </a:p>
          <a:p>
            <a:pPr lvl="1"/>
            <a:r>
              <a:rPr lang="en-US" dirty="0"/>
              <a:t>Defines a group contract for calling and SOAP message exchanging.</a:t>
            </a:r>
          </a:p>
        </p:txBody>
      </p:sp>
    </p:spTree>
    <p:extLst>
      <p:ext uri="{BB962C8B-B14F-4D97-AF65-F5344CB8AC3E}">
        <p14:creationId xmlns:p14="http://schemas.microsoft.com/office/powerpoint/2010/main" val="55807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34A1-C3AF-4A26-A2D5-677EC572B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Origins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B00F5-E60D-422D-8314-A338845D2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SOAP began development in 1997. The goal was to enable applications to communicate via Remote Procedure Calls (RPCs) on top of HTTP.</a:t>
            </a:r>
          </a:p>
          <a:p>
            <a:r>
              <a:rPr lang="en-US" dirty="0"/>
              <a:t>Microsoft joined forces with </a:t>
            </a:r>
            <a:r>
              <a:rPr lang="en-US" dirty="0" err="1"/>
              <a:t>DevelopMentor</a:t>
            </a:r>
            <a:r>
              <a:rPr lang="en-US" dirty="0"/>
              <a:t> and Userland, however Userland dropped out and published their own form early on. </a:t>
            </a:r>
          </a:p>
          <a:p>
            <a:r>
              <a:rPr lang="en-US" dirty="0"/>
              <a:t>SOAP was officially published by W3C in 1999.</a:t>
            </a:r>
          </a:p>
          <a:p>
            <a:r>
              <a:rPr lang="en-US" dirty="0"/>
              <a:t>The initial creating of SOAP was entirely based upon HTTP protocol.</a:t>
            </a:r>
          </a:p>
          <a:p>
            <a:r>
              <a:rPr lang="en-US" dirty="0"/>
              <a:t>SOAP 1.1 began to support transport protocols.</a:t>
            </a:r>
          </a:p>
          <a:p>
            <a:r>
              <a:rPr lang="en-US" dirty="0"/>
              <a:t>The latest version of SOAP is 1.2 and was released in 2007.</a:t>
            </a:r>
          </a:p>
        </p:txBody>
      </p:sp>
    </p:spTree>
    <p:extLst>
      <p:ext uri="{BB962C8B-B14F-4D97-AF65-F5344CB8AC3E}">
        <p14:creationId xmlns:p14="http://schemas.microsoft.com/office/powerpoint/2010/main" val="396220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0DACB-107C-4B49-9671-1F17BCEC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Envelopes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9F3F5-FB5F-4A66-B17A-5377BA672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Envelopes are indicators for the start and end of a message that needs to be communicated. </a:t>
            </a:r>
          </a:p>
          <a:p>
            <a:r>
              <a:rPr lang="en-US" dirty="0"/>
              <a:t>Headers are optional in a SOAP envelope</a:t>
            </a:r>
          </a:p>
          <a:p>
            <a:pPr lvl="1"/>
            <a:r>
              <a:rPr lang="en-US" dirty="0"/>
              <a:t>If there is one, it becomes the first child element in the envelope.</a:t>
            </a:r>
          </a:p>
          <a:p>
            <a:r>
              <a:rPr lang="en-US" dirty="0"/>
              <a:t>It is mandatory that every Envelope contains a Body.</a:t>
            </a:r>
          </a:p>
          <a:p>
            <a:pPr lvl="1"/>
            <a:r>
              <a:rPr lang="en-US" dirty="0"/>
              <a:t>The Body contains XML data which is communicated via the internet.</a:t>
            </a:r>
          </a:p>
          <a:p>
            <a:r>
              <a:rPr lang="en-US" dirty="0"/>
              <a:t>As SOAP versions have evolved, the Envelope changes.</a:t>
            </a:r>
          </a:p>
        </p:txBody>
      </p:sp>
      <p:pic>
        <p:nvPicPr>
          <p:cNvPr id="1026" name="Picture 2" descr="SOAP Web Services Tutorial: Simple Object Access Protocol EXAMPLE">
            <a:extLst>
              <a:ext uri="{FF2B5EF4-FFF2-40B4-BE49-F238E27FC236}">
                <a16:creationId xmlns:a16="http://schemas.microsoft.com/office/drawing/2014/main" id="{00D9CC6A-6CBD-47E3-8586-8B42C02D6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537" y="2556109"/>
            <a:ext cx="3681663" cy="348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13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3E59-FE9D-47B7-801B-8570A580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14DEE-D780-461E-9F4A-C77481B2E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elements contain meta-information, transaction identifier, casualty </a:t>
            </a:r>
            <a:r>
              <a:rPr lang="en-US" dirty="0" err="1"/>
              <a:t>identfiers</a:t>
            </a:r>
            <a:r>
              <a:rPr lang="en-US" dirty="0"/>
              <a:t> or any other out-of-band information.</a:t>
            </a:r>
          </a:p>
          <a:p>
            <a:r>
              <a:rPr lang="en-US" dirty="0"/>
              <a:t>Intended to add new features or functionality and can be reused multiple times.</a:t>
            </a:r>
          </a:p>
          <a:p>
            <a:r>
              <a:rPr lang="en-US" dirty="0"/>
              <a:t>SOAP header contains header entries defined in a namespace.</a:t>
            </a:r>
          </a:p>
          <a:p>
            <a:r>
              <a:rPr lang="en-US" dirty="0"/>
              <a:t>If multiple headers are defined, all immediate child elements of the SOAP header are interpreted as SOAP Header Blocks.</a:t>
            </a:r>
          </a:p>
          <a:p>
            <a:r>
              <a:rPr lang="en-US" dirty="0"/>
              <a:t>There are two attributes SOAP Headers can have</a:t>
            </a:r>
          </a:p>
          <a:p>
            <a:pPr lvl="1"/>
            <a:r>
              <a:rPr lang="en-US" dirty="0"/>
              <a:t>Actor – There is a defined method of service nodes that process then forward the message to the next node. This is helpful when the recipient should be specified.</a:t>
            </a:r>
          </a:p>
          <a:p>
            <a:pPr lvl="1"/>
            <a:r>
              <a:rPr lang="en-US" dirty="0" err="1"/>
              <a:t>MustUnderstand</a:t>
            </a:r>
            <a:r>
              <a:rPr lang="en-US" dirty="0"/>
              <a:t> – Indicates whether the Header element is option or mandatory. If this is true the recipient must understand and process the Header attribute according to its defined semantics, or return a fault.</a:t>
            </a:r>
          </a:p>
        </p:txBody>
      </p:sp>
    </p:spTree>
    <p:extLst>
      <p:ext uri="{BB962C8B-B14F-4D97-AF65-F5344CB8AC3E}">
        <p14:creationId xmlns:p14="http://schemas.microsoft.com/office/powerpoint/2010/main" val="4277977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E188-092D-4E27-B56F-B47CA130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6CA35-6300-4717-B9E2-2B5FD1FD4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 error occurs during processing, a response is created to the SOAP message which is called a fault. The fault is sent back to the original sender.</a:t>
            </a:r>
          </a:p>
          <a:p>
            <a:r>
              <a:rPr lang="en-US" dirty="0"/>
              <a:t>Faults are pre-defined code and include a description and address of the SOAP processor that generated the fault.</a:t>
            </a:r>
          </a:p>
          <a:p>
            <a:r>
              <a:rPr lang="en-US" dirty="0"/>
              <a:t>SOAP messages can only carry one fault block. A fault is optional.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BE37CC-08B1-4884-B7DC-5122D23FD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245067"/>
              </p:ext>
            </p:extLst>
          </p:nvPr>
        </p:nvGraphicFramePr>
        <p:xfrm>
          <a:off x="2032000" y="3429000"/>
          <a:ext cx="8128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477146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45969625"/>
                    </a:ext>
                  </a:extLst>
                </a:gridCol>
              </a:tblGrid>
              <a:tr h="33345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 Elements of Faults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432538"/>
                  </a:ext>
                </a:extLst>
              </a:tr>
              <a:tr h="575555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faultCode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code utilized to indicate a class of errors.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36740"/>
                  </a:ext>
                </a:extLst>
              </a:tr>
              <a:tr h="333457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faultString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message explaining the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58772"/>
                  </a:ext>
                </a:extLst>
              </a:tr>
              <a:tr h="575555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faultActor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string that indicates who caused the fault.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486723"/>
                  </a:ext>
                </a:extLst>
              </a:tr>
              <a:tr h="822222">
                <a:tc>
                  <a:txBody>
                    <a:bodyPr/>
                    <a:lstStyle/>
                    <a:p>
                      <a:r>
                        <a:rPr lang="en-US" dirty="0"/>
                        <a:t>&lt;detail&gt;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element used to carry application-specific error messages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899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99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0491-B042-4083-9CDB-2DE5E23B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F91DB-B1A1-4DC6-BD3B-3E1506D13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SOAP-ENV:VersionMismatch</a:t>
            </a:r>
            <a:endParaRPr lang="en-US" dirty="0"/>
          </a:p>
          <a:p>
            <a:pPr lvl="2"/>
            <a:r>
              <a:rPr lang="en-US" dirty="0"/>
              <a:t>Found an invalid namespace for the SOAP Envelope element</a:t>
            </a:r>
          </a:p>
          <a:p>
            <a:pPr lvl="1"/>
            <a:r>
              <a:rPr lang="en-US" dirty="0" err="1"/>
              <a:t>SOAP-ENV:MustUnderstand</a:t>
            </a:r>
            <a:endParaRPr lang="en-US" dirty="0"/>
          </a:p>
          <a:p>
            <a:pPr lvl="2"/>
            <a:r>
              <a:rPr lang="en-US" dirty="0"/>
              <a:t>An immediate child element in the Header element utilized the </a:t>
            </a:r>
            <a:r>
              <a:rPr lang="en-US" dirty="0" err="1"/>
              <a:t>MustUnderstand</a:t>
            </a:r>
            <a:r>
              <a:rPr lang="en-US" dirty="0"/>
              <a:t> attribute and was set to ‘1’ was not understood</a:t>
            </a:r>
          </a:p>
          <a:p>
            <a:pPr lvl="1"/>
            <a:r>
              <a:rPr lang="en-US" dirty="0" err="1"/>
              <a:t>SOAP-ENV:Client</a:t>
            </a:r>
            <a:endParaRPr lang="en-US" dirty="0"/>
          </a:p>
          <a:p>
            <a:pPr lvl="2"/>
            <a:r>
              <a:rPr lang="en-US" dirty="0"/>
              <a:t>The message was incorrectly formed or contained incorrect information</a:t>
            </a:r>
          </a:p>
          <a:p>
            <a:pPr lvl="1"/>
            <a:r>
              <a:rPr lang="en-US" dirty="0" err="1"/>
              <a:t>SOAP-ENV:Server</a:t>
            </a:r>
            <a:endParaRPr lang="en-US" dirty="0"/>
          </a:p>
          <a:p>
            <a:pPr lvl="2"/>
            <a:r>
              <a:rPr lang="en-US" dirty="0"/>
              <a:t>There was a problem with the server, therefore the message could not proceed.</a:t>
            </a:r>
          </a:p>
        </p:txBody>
      </p:sp>
    </p:spTree>
    <p:extLst>
      <p:ext uri="{BB962C8B-B14F-4D97-AF65-F5344CB8AC3E}">
        <p14:creationId xmlns:p14="http://schemas.microsoft.com/office/powerpoint/2010/main" val="2678551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65D5-DCFB-4D0B-BA8B-3634B62E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of a SOAP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D09CA-3FA3-46B9-B02A-36CD5E58C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wraps a method call in SOAP/XML, which is posted over HTTP to the Server. </a:t>
            </a:r>
          </a:p>
          <a:p>
            <a:r>
              <a:rPr lang="en-US" dirty="0"/>
              <a:t>That request is parsed to read method name, parameters passed and delegated for processing.</a:t>
            </a:r>
          </a:p>
          <a:p>
            <a:r>
              <a:rPr lang="en-US" dirty="0"/>
              <a:t>XML response is sent back to client containing the return value or fault data.</a:t>
            </a:r>
          </a:p>
          <a:p>
            <a:r>
              <a:rPr lang="en-US" dirty="0"/>
              <a:t>The client is then able to parse the response XML.</a:t>
            </a:r>
          </a:p>
          <a:p>
            <a:r>
              <a:rPr lang="en-US" dirty="0"/>
              <a:t>The server utilizes a “listener” to process SOAP requests.</a:t>
            </a:r>
          </a:p>
          <a:p>
            <a:r>
              <a:rPr lang="en-US" dirty="0"/>
              <a:t>The listener is a server code at the specified URL for parsing the XML request, making the procedure call and wrapping the result in XML to send as the response.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DF6A72-268F-4B28-94DB-4A0DF10DE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895" y="4491790"/>
            <a:ext cx="2543425" cy="191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8149907-8343-44C9-8671-268053F81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415" y="4473202"/>
            <a:ext cx="3323201" cy="193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266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{393CBA77-F643-45B8-B0F6-682D618B69F3}tf78829772_win32</Template>
  <TotalTime>1116</TotalTime>
  <Words>1109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Garamond</vt:lpstr>
      <vt:lpstr>Sagona Book</vt:lpstr>
      <vt:lpstr>Sagona ExtraLight</vt:lpstr>
      <vt:lpstr>SavonVTI</vt:lpstr>
      <vt:lpstr>SOAP Assignment 3.3</vt:lpstr>
      <vt:lpstr>What is SOAP</vt:lpstr>
      <vt:lpstr>What is SOAP (continued)</vt:lpstr>
      <vt:lpstr>SOAP Origins</vt:lpstr>
      <vt:lpstr>SOAP Envelopes</vt:lpstr>
      <vt:lpstr>Headers</vt:lpstr>
      <vt:lpstr>Faults</vt:lpstr>
      <vt:lpstr>Fault Codes</vt:lpstr>
      <vt:lpstr>Data Flow of a SOAP API</vt:lpstr>
      <vt:lpstr>Why use SOAP APIs?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SOAP Assignment 3.3</dc:title>
  <dc:creator>Rhiannon Kimberlin</dc:creator>
  <cp:lastModifiedBy>Rhiannon Kimberlin</cp:lastModifiedBy>
  <cp:revision>16</cp:revision>
  <dcterms:created xsi:type="dcterms:W3CDTF">2020-11-01T01:03:05Z</dcterms:created>
  <dcterms:modified xsi:type="dcterms:W3CDTF">2020-11-01T19:40:05Z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