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7" r:id="rId12"/>
    <p:sldId id="286" r:id="rId13"/>
    <p:sldId id="284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2"/>
            <a:ext cx="3485072" cy="12795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300" dirty="0"/>
              <a:t>Rhiannon Kimberlin</a:t>
            </a:r>
          </a:p>
          <a:p>
            <a:pPr algn="l"/>
            <a:r>
              <a:rPr lang="en-US" dirty="0"/>
              <a:t>WEB 430</a:t>
            </a:r>
          </a:p>
          <a:p>
            <a:pPr algn="l"/>
            <a:r>
              <a:rPr lang="en-US" sz="2300" dirty="0"/>
              <a:t>Presentation 4.2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Continuous Integration and Continuous Delivery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 Delivery (CD) is an extension of CI.</a:t>
            </a:r>
          </a:p>
          <a:p>
            <a:r>
              <a:rPr lang="en-US" dirty="0"/>
              <a:t>CD is the ability to get changes into production.</a:t>
            </a:r>
          </a:p>
          <a:p>
            <a:r>
              <a:rPr lang="en-US" dirty="0"/>
              <a:t>Instead of automated testing in CI, CD has automated releases.</a:t>
            </a:r>
          </a:p>
          <a:p>
            <a:r>
              <a:rPr lang="en-US" dirty="0"/>
              <a:t>Continuous Delivery suggests deploying all workable changes as soon as possible. </a:t>
            </a:r>
          </a:p>
          <a:p>
            <a:r>
              <a:rPr lang="en-US" dirty="0"/>
              <a:t>Getting rid of a deadline date altogether and deploying working code can take pressure off the team.</a:t>
            </a:r>
          </a:p>
          <a:p>
            <a:r>
              <a:rPr lang="en-US" dirty="0"/>
              <a:t>CI and CD have very little to do with each other except code that passes unit tests and integration tests in CI should be deployed into CD</a:t>
            </a:r>
          </a:p>
        </p:txBody>
      </p:sp>
    </p:spTree>
    <p:extLst>
      <p:ext uri="{BB962C8B-B14F-4D97-AF65-F5344CB8AC3E}">
        <p14:creationId xmlns:p14="http://schemas.microsoft.com/office/powerpoint/2010/main" val="2325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Code Repository</a:t>
            </a:r>
          </a:p>
          <a:p>
            <a:r>
              <a:rPr lang="en-US" dirty="0"/>
              <a:t>Automate the Build and Deployment</a:t>
            </a:r>
          </a:p>
          <a:p>
            <a:r>
              <a:rPr lang="en-US" dirty="0"/>
              <a:t>Make the Build Self-Testing</a:t>
            </a:r>
          </a:p>
          <a:p>
            <a:r>
              <a:rPr lang="en-US" dirty="0"/>
              <a:t>Builds should be fast with recent changes to the repository included</a:t>
            </a:r>
          </a:p>
          <a:p>
            <a:r>
              <a:rPr lang="en-US" dirty="0"/>
              <a:t>Test in a clone of the Production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8EFF-B68D-4CDB-BBF8-10894015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1AF-6FC9-4309-B560-CB4C980E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 err="1">
                <a:effectLst/>
              </a:rPr>
              <a:t>Bezsmolna</a:t>
            </a:r>
            <a:r>
              <a:rPr lang="en-US" dirty="0">
                <a:effectLst/>
              </a:rPr>
              <a:t>, V. (2019, December 30). Top 7 Continuous Integration Tools for DevOps. Retrieved January 24, 2021, from https://bitbar.com/blog/top-continuous-integration-tools-for-devops/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Continuous Integration Best Practices by </a:t>
            </a: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. (n.d.). Retrieved January 24, 2021, from https://www.cloudbees.com/continuous-delivery/continuous-integration-best-practices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Continuous integration. (n.d.). Retrieved January 24, 2021, from https://www.thoughtworks.com/continuous-integration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Honig, R. (2020, August 14). 6 best practices for integration testing with continuous integration. Retrieved January 24, 2021, from https://techbeacon.com/devops/6-best-practices-integration-testing-continuous-integration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Kim, G., </a:t>
            </a:r>
            <a:r>
              <a:rPr lang="en-US" dirty="0" err="1">
                <a:effectLst/>
              </a:rPr>
              <a:t>Debois</a:t>
            </a:r>
            <a:r>
              <a:rPr lang="en-US" dirty="0">
                <a:effectLst/>
              </a:rPr>
              <a:t>, P., Willis, J., Humble, J., &amp; </a:t>
            </a:r>
            <a:r>
              <a:rPr lang="en-US" dirty="0" err="1">
                <a:effectLst/>
              </a:rPr>
              <a:t>Allspaw</a:t>
            </a:r>
            <a:r>
              <a:rPr lang="en-US" dirty="0">
                <a:effectLst/>
              </a:rPr>
              <a:t>, J. (2017). </a:t>
            </a:r>
            <a:r>
              <a:rPr lang="en-US" i="1" dirty="0">
                <a:effectLst/>
              </a:rPr>
              <a:t>The DevOps handbook: How to create world-class agility, reliability, and security in technology organizations</a:t>
            </a:r>
            <a:r>
              <a:rPr lang="en-US" dirty="0">
                <a:effectLst/>
              </a:rPr>
              <a:t>. Portland, OR: IT Revolution Press, LLC.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May, D., &amp; Jeet, P. (2020, May 20). CI CD Pipeline: Learn How to Setup a CI CD Pipeline From Scratch. Retrieved January 24, 2021, from https://www.edureka.co/blog/ci-cd-pipeline/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What is Continuous Integration: Testing, Software &amp; Process Tutorial. (n.d.). Retrieved January 24, 2021, from https://www.cloudbees.com/continuous-delivery/continuous-integration</a:t>
            </a:r>
          </a:p>
        </p:txBody>
      </p:sp>
    </p:spTree>
    <p:extLst>
      <p:ext uri="{BB962C8B-B14F-4D97-AF65-F5344CB8AC3E}">
        <p14:creationId xmlns:p14="http://schemas.microsoft.com/office/powerpoint/2010/main" val="22196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 (CI)?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“Continuous Integration doesn’t get rid of bugs, but it does make them dramatically easier to find and remove.” -Martin Fowler, Chief Scientist, </a:t>
            </a:r>
            <a:r>
              <a:rPr lang="en-US" dirty="0" err="1"/>
              <a:t>ThoughtWorks</a:t>
            </a:r>
            <a:endParaRPr lang="en-US" dirty="0"/>
          </a:p>
          <a:p>
            <a:r>
              <a:rPr lang="en-US" dirty="0"/>
              <a:t>Continuous Integration (CI) is a practice where developers integrate code into a shared repository frequently.</a:t>
            </a:r>
          </a:p>
          <a:p>
            <a:r>
              <a:rPr lang="en-US" dirty="0"/>
              <a:t>CI allows each integration to be verified by an automated build and automated tests.</a:t>
            </a:r>
          </a:p>
          <a:p>
            <a:pPr lvl="1"/>
            <a:r>
              <a:rPr lang="en-US" dirty="0"/>
              <a:t>This allows errors to be detected and located frequently, producing higher quality work.</a:t>
            </a:r>
          </a:p>
          <a:p>
            <a:r>
              <a:rPr lang="en-US" dirty="0"/>
              <a:t>CI is the second step in the DevOps stages.</a:t>
            </a:r>
          </a:p>
          <a:p>
            <a:r>
              <a:rPr lang="en-US" dirty="0"/>
              <a:t>In a CI/CD pipeline, CI is most present in the “build” stage, where code is written and integrated into a shared </a:t>
            </a:r>
            <a:r>
              <a:rPr lang="en-US" dirty="0" err="1"/>
              <a:t>respository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quickly</a:t>
            </a:r>
          </a:p>
          <a:p>
            <a:pPr lvl="1"/>
            <a:r>
              <a:rPr lang="en-US" dirty="0"/>
              <a:t>Problems are detected sooner, causing minimal rework.</a:t>
            </a:r>
          </a:p>
          <a:p>
            <a:r>
              <a:rPr lang="en-US" dirty="0"/>
              <a:t>CI is cheap</a:t>
            </a:r>
          </a:p>
          <a:p>
            <a:pPr lvl="1"/>
            <a:r>
              <a:rPr lang="en-US" dirty="0"/>
              <a:t>Longer periods between integrations take more time to find errors, causing a lot of rework which is costly.</a:t>
            </a:r>
          </a:p>
          <a:p>
            <a:r>
              <a:rPr lang="en-US" dirty="0"/>
              <a:t>Visibility to all parties </a:t>
            </a:r>
          </a:p>
          <a:p>
            <a:pPr lvl="1"/>
            <a:r>
              <a:rPr lang="en-US" dirty="0"/>
              <a:t>This increases communication of the team</a:t>
            </a:r>
          </a:p>
        </p:txBody>
      </p:sp>
    </p:spTree>
    <p:extLst>
      <p:ext uri="{BB962C8B-B14F-4D97-AF65-F5344CB8AC3E}">
        <p14:creationId xmlns:p14="http://schemas.microsoft.com/office/powerpoint/2010/main" val="37676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Practices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single source repository</a:t>
            </a:r>
          </a:p>
          <a:p>
            <a:r>
              <a:rPr lang="en-US" dirty="0"/>
              <a:t>Automate the build</a:t>
            </a:r>
          </a:p>
          <a:p>
            <a:r>
              <a:rPr lang="en-US" dirty="0"/>
              <a:t>Make the build self-testing</a:t>
            </a:r>
          </a:p>
          <a:p>
            <a:r>
              <a:rPr lang="en-US" dirty="0"/>
              <a:t>Every commit should build 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close of the production environment</a:t>
            </a:r>
          </a:p>
          <a:p>
            <a:r>
              <a:rPr lang="en-US" dirty="0"/>
              <a:t>Everyone can see what's happening</a:t>
            </a:r>
          </a:p>
        </p:txBody>
      </p:sp>
    </p:spTree>
    <p:extLst>
      <p:ext uri="{BB962C8B-B14F-4D97-AF65-F5344CB8AC3E}">
        <p14:creationId xmlns:p14="http://schemas.microsoft.com/office/powerpoint/2010/main" val="11859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Developers write and review code in their workspace.</a:t>
            </a:r>
          </a:p>
          <a:p>
            <a:r>
              <a:rPr lang="en-US" dirty="0"/>
              <a:t>Changes are committed to the repository when done. This should be done multiple times a day.</a:t>
            </a:r>
          </a:p>
          <a:p>
            <a:r>
              <a:rPr lang="en-US" dirty="0"/>
              <a:t>The CI server runs unit and integration tests on code as its uploaded.</a:t>
            </a:r>
          </a:p>
          <a:p>
            <a:r>
              <a:rPr lang="en-US" dirty="0"/>
              <a:t>The CI server assigns a build label to the version of code it built.</a:t>
            </a:r>
          </a:p>
          <a:p>
            <a:r>
              <a:rPr lang="en-US" dirty="0"/>
              <a:t>The CI server informs the team about success or failure of the tests.</a:t>
            </a:r>
          </a:p>
          <a:p>
            <a:r>
              <a:rPr lang="en-US" dirty="0"/>
              <a:t>The team fixes any arising issues</a:t>
            </a:r>
          </a:p>
          <a:p>
            <a:r>
              <a:rPr lang="en-US" dirty="0"/>
              <a:t>Process repeats.</a:t>
            </a:r>
          </a:p>
        </p:txBody>
      </p:sp>
    </p:spTree>
    <p:extLst>
      <p:ext uri="{BB962C8B-B14F-4D97-AF65-F5344CB8AC3E}">
        <p14:creationId xmlns:p14="http://schemas.microsoft.com/office/powerpoint/2010/main" val="84752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 in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manage themselves effectively due to the importance they place on team responsibilities.</a:t>
            </a:r>
          </a:p>
          <a:p>
            <a:pPr lvl="1"/>
            <a:r>
              <a:rPr lang="en-US" dirty="0"/>
              <a:t>Check in frequently</a:t>
            </a:r>
          </a:p>
          <a:p>
            <a:pPr lvl="1"/>
            <a:r>
              <a:rPr lang="en-US" dirty="0"/>
              <a:t>Don’t check in broken code</a:t>
            </a:r>
          </a:p>
          <a:p>
            <a:pPr lvl="1"/>
            <a:r>
              <a:rPr lang="en-US" dirty="0"/>
              <a:t>Don’t check in untested code</a:t>
            </a:r>
          </a:p>
          <a:p>
            <a:pPr lvl="1"/>
            <a:r>
              <a:rPr lang="en-US" dirty="0"/>
              <a:t>Don’t check in when the build is broken</a:t>
            </a:r>
          </a:p>
          <a:p>
            <a:pPr lvl="1"/>
            <a:r>
              <a:rPr lang="en-US" dirty="0"/>
              <a:t>Don’t go home after checking in until the system builds</a:t>
            </a:r>
          </a:p>
        </p:txBody>
      </p:sp>
    </p:spTree>
    <p:extLst>
      <p:ext uri="{BB962C8B-B14F-4D97-AF65-F5344CB8AC3E}">
        <p14:creationId xmlns:p14="http://schemas.microsoft.com/office/powerpoint/2010/main" val="126344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Continuous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Jenkins</a:t>
            </a:r>
          </a:p>
          <a:p>
            <a:pPr lvl="1"/>
            <a:r>
              <a:rPr lang="en-US" dirty="0"/>
              <a:t>Free Open-Source</a:t>
            </a:r>
          </a:p>
          <a:p>
            <a:pPr lvl="1"/>
            <a:r>
              <a:rPr lang="en-US" dirty="0"/>
              <a:t>Well Established with good reputation</a:t>
            </a:r>
          </a:p>
          <a:p>
            <a:pPr lvl="1"/>
            <a:r>
              <a:rPr lang="en-US" dirty="0"/>
              <a:t>Rich in features and plug ins</a:t>
            </a:r>
          </a:p>
          <a:p>
            <a:r>
              <a:rPr lang="en-US" dirty="0"/>
              <a:t>TeamCity </a:t>
            </a:r>
          </a:p>
          <a:p>
            <a:pPr lvl="1"/>
            <a:r>
              <a:rPr lang="en-US" dirty="0"/>
              <a:t>Free for 100 build configurations</a:t>
            </a:r>
          </a:p>
          <a:p>
            <a:pPr lvl="1"/>
            <a:r>
              <a:rPr lang="en-US" dirty="0"/>
              <a:t>Able to run parallel builds</a:t>
            </a:r>
          </a:p>
          <a:p>
            <a:pPr lvl="1"/>
            <a:r>
              <a:rPr lang="en-US" dirty="0"/>
              <a:t>Large community with professional support</a:t>
            </a:r>
          </a:p>
        </p:txBody>
      </p:sp>
    </p:spTree>
    <p:extLst>
      <p:ext uri="{BB962C8B-B14F-4D97-AF65-F5344CB8AC3E}">
        <p14:creationId xmlns:p14="http://schemas.microsoft.com/office/powerpoint/2010/main" val="126427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for Continuous Integration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Bamboo </a:t>
            </a:r>
          </a:p>
          <a:p>
            <a:pPr lvl="1"/>
            <a:r>
              <a:rPr lang="en-US" dirty="0"/>
              <a:t>Free for 30 day trial</a:t>
            </a:r>
          </a:p>
          <a:p>
            <a:pPr lvl="1"/>
            <a:r>
              <a:rPr lang="en-US" dirty="0"/>
              <a:t>Effortless integration with other Atlassian tools</a:t>
            </a:r>
          </a:p>
          <a:p>
            <a:pPr lvl="1"/>
            <a:r>
              <a:rPr lang="en-US" dirty="0"/>
              <a:t>Manages build artifacts automatically through every pipeline</a:t>
            </a:r>
          </a:p>
          <a:p>
            <a:r>
              <a:rPr lang="en-US" dirty="0"/>
              <a:t>Buddy </a:t>
            </a:r>
          </a:p>
          <a:p>
            <a:pPr lvl="1"/>
            <a:r>
              <a:rPr lang="en-US" dirty="0"/>
              <a:t>Free for 14 day trial</a:t>
            </a:r>
          </a:p>
          <a:p>
            <a:pPr lvl="1"/>
            <a:r>
              <a:rPr lang="en-US" dirty="0"/>
              <a:t>Flexible automation, cloning, variables, connections and </a:t>
            </a:r>
            <a:r>
              <a:rPr lang="en-US" dirty="0" err="1"/>
              <a:t>notifciations</a:t>
            </a:r>
            <a:endParaRPr lang="en-US" dirty="0"/>
          </a:p>
          <a:p>
            <a:pPr lvl="1"/>
            <a:r>
              <a:rPr lang="en-US" dirty="0"/>
              <a:t>24/7 live representative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7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8F7-2BAD-42CE-B0F4-E622B4B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for Continuous Integration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EEE-FE21-47FF-81EB-33B095A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GitLab CI </a:t>
            </a:r>
          </a:p>
          <a:p>
            <a:pPr lvl="1"/>
            <a:r>
              <a:rPr lang="en-US" dirty="0"/>
              <a:t>Free Open-Source</a:t>
            </a:r>
          </a:p>
          <a:p>
            <a:pPr lvl="1"/>
            <a:r>
              <a:rPr lang="en-US" dirty="0"/>
              <a:t>In addition to testing and building projects, GitLab can deploy builds. Seamless project integration.</a:t>
            </a:r>
          </a:p>
          <a:p>
            <a:r>
              <a:rPr lang="en-US" dirty="0" err="1"/>
              <a:t>CircleCI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Free dependent on plan selection</a:t>
            </a:r>
          </a:p>
          <a:p>
            <a:pPr lvl="1"/>
            <a:r>
              <a:rPr lang="en-US" dirty="0"/>
              <a:t>Supports multiple coding languages with straightforward user interface</a:t>
            </a:r>
          </a:p>
          <a:p>
            <a:r>
              <a:rPr lang="en-US" dirty="0" err="1"/>
              <a:t>TravisCI</a:t>
            </a:r>
            <a:endParaRPr lang="en-US" dirty="0"/>
          </a:p>
          <a:p>
            <a:pPr lvl="1"/>
            <a:r>
              <a:rPr lang="en-US" dirty="0"/>
              <a:t>Fits Open-Source projects best</a:t>
            </a:r>
          </a:p>
          <a:p>
            <a:pPr lvl="1"/>
            <a:r>
              <a:rPr lang="en-US" dirty="0"/>
              <a:t>Effortless GitHub synchronization and parallel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79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{03A655CF-DBB2-44BA-A3A3-F2E29F32B797}tf55705232_win32</Template>
  <TotalTime>149</TotalTime>
  <Words>879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Continuous Integration</vt:lpstr>
      <vt:lpstr>What is Continuous Integration (CI)?</vt:lpstr>
      <vt:lpstr>Benefits of CI</vt:lpstr>
      <vt:lpstr>The Practices of CI</vt:lpstr>
      <vt:lpstr>How to do CI</vt:lpstr>
      <vt:lpstr>Team Responsibilities in CI</vt:lpstr>
      <vt:lpstr>Tools for Continuous Integrations</vt:lpstr>
      <vt:lpstr>Tools for Continuous Integration Continued</vt:lpstr>
      <vt:lpstr>Tools for Continuous Integration Continued</vt:lpstr>
      <vt:lpstr>Difference between Continuous Integration and Continuous Delivery (CD)</vt:lpstr>
      <vt:lpstr>Best Practices in CI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Rhiannon Kimberlin</dc:creator>
  <cp:lastModifiedBy>Rhiannon Kimberlin</cp:lastModifiedBy>
  <cp:revision>14</cp:revision>
  <dcterms:created xsi:type="dcterms:W3CDTF">2021-01-24T18:14:21Z</dcterms:created>
  <dcterms:modified xsi:type="dcterms:W3CDTF">2021-01-24T20:43:29Z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