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58" r:id="rId4"/>
    <p:sldId id="261" r:id="rId5"/>
    <p:sldId id="262" r:id="rId6"/>
    <p:sldId id="260" r:id="rId7"/>
    <p:sldId id="264" r:id="rId8"/>
    <p:sldId id="263" r:id="rId9"/>
    <p:sldId id="265" r:id="rId10"/>
    <p:sldId id="270" r:id="rId11"/>
    <p:sldId id="27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Two-Pizza Team Rule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dirty="0">
                <a:solidFill>
                  <a:schemeClr val="tx1">
                    <a:lumMod val="85000"/>
                    <a:lumOff val="15000"/>
                  </a:schemeClr>
                </a:solidFill>
              </a:rPr>
              <a:t>Rhiannon Kimberlin</a:t>
            </a:r>
          </a:p>
          <a:p>
            <a:r>
              <a:rPr lang="en-US" sz="2400" dirty="0">
                <a:solidFill>
                  <a:schemeClr val="tx1">
                    <a:lumMod val="85000"/>
                    <a:lumOff val="15000"/>
                  </a:schemeClr>
                </a:solidFill>
              </a:rPr>
              <a:t>Bellevue University</a:t>
            </a:r>
          </a:p>
          <a:p>
            <a:r>
              <a:rPr lang="en-US" sz="2400" dirty="0">
                <a:solidFill>
                  <a:schemeClr val="tx1">
                    <a:lumMod val="85000"/>
                    <a:lumOff val="15000"/>
                  </a:schemeClr>
                </a:solidFill>
              </a:rPr>
              <a:t>WEB 430</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4CF3-B253-44A1-A8F6-603A68CA75EC}"/>
              </a:ext>
            </a:extLst>
          </p:cNvPr>
          <p:cNvSpPr>
            <a:spLocks noGrp="1"/>
          </p:cNvSpPr>
          <p:nvPr>
            <p:ph type="title"/>
          </p:nvPr>
        </p:nvSpPr>
        <p:spPr/>
        <p:txBody>
          <a:bodyPr/>
          <a:lstStyle/>
          <a:p>
            <a:r>
              <a:rPr lang="en-US" dirty="0"/>
              <a:t>Different Types of Roles in Web Development Teams</a:t>
            </a:r>
          </a:p>
        </p:txBody>
      </p:sp>
      <p:sp>
        <p:nvSpPr>
          <p:cNvPr id="3" name="Content Placeholder 2">
            <a:extLst>
              <a:ext uri="{FF2B5EF4-FFF2-40B4-BE49-F238E27FC236}">
                <a16:creationId xmlns:a16="http://schemas.microsoft.com/office/drawing/2014/main" id="{26988861-E39A-4FA9-8726-3DE7D5719FB9}"/>
              </a:ext>
            </a:extLst>
          </p:cNvPr>
          <p:cNvSpPr>
            <a:spLocks noGrp="1"/>
          </p:cNvSpPr>
          <p:nvPr>
            <p:ph idx="1"/>
          </p:nvPr>
        </p:nvSpPr>
        <p:spPr/>
        <p:txBody>
          <a:bodyPr/>
          <a:lstStyle/>
          <a:p>
            <a:r>
              <a:rPr lang="en-US" dirty="0"/>
              <a:t>Project Manager</a:t>
            </a:r>
          </a:p>
          <a:p>
            <a:pPr lvl="1"/>
            <a:r>
              <a:rPr lang="en-US" dirty="0"/>
              <a:t>Has communication with customers and provides time estimates</a:t>
            </a:r>
          </a:p>
          <a:p>
            <a:pPr lvl="1"/>
            <a:r>
              <a:rPr lang="en-US" dirty="0"/>
              <a:t>Ensure Coordination of joint work</a:t>
            </a:r>
          </a:p>
          <a:p>
            <a:r>
              <a:rPr lang="en-US" dirty="0"/>
              <a:t>Project Architect</a:t>
            </a:r>
          </a:p>
          <a:p>
            <a:pPr lvl="1"/>
            <a:r>
              <a:rPr lang="en-US" dirty="0"/>
              <a:t>Draws the line and defines the web app</a:t>
            </a:r>
          </a:p>
          <a:p>
            <a:r>
              <a:rPr lang="en-US" dirty="0"/>
              <a:t>UI Developers</a:t>
            </a:r>
          </a:p>
          <a:p>
            <a:pPr lvl="1"/>
            <a:r>
              <a:rPr lang="en-US" dirty="0"/>
              <a:t>Creates Layouts and Wireframes</a:t>
            </a:r>
          </a:p>
        </p:txBody>
      </p:sp>
    </p:spTree>
    <p:extLst>
      <p:ext uri="{BB962C8B-B14F-4D97-AF65-F5344CB8AC3E}">
        <p14:creationId xmlns:p14="http://schemas.microsoft.com/office/powerpoint/2010/main" val="358975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4CF3-B253-44A1-A8F6-603A68CA75EC}"/>
              </a:ext>
            </a:extLst>
          </p:cNvPr>
          <p:cNvSpPr>
            <a:spLocks noGrp="1"/>
          </p:cNvSpPr>
          <p:nvPr>
            <p:ph type="title"/>
          </p:nvPr>
        </p:nvSpPr>
        <p:spPr/>
        <p:txBody>
          <a:bodyPr/>
          <a:lstStyle/>
          <a:p>
            <a:r>
              <a:rPr lang="en-US" dirty="0"/>
              <a:t>Different Types of Roles in Web Development Teams</a:t>
            </a:r>
          </a:p>
        </p:txBody>
      </p:sp>
      <p:sp>
        <p:nvSpPr>
          <p:cNvPr id="3" name="Content Placeholder 2">
            <a:extLst>
              <a:ext uri="{FF2B5EF4-FFF2-40B4-BE49-F238E27FC236}">
                <a16:creationId xmlns:a16="http://schemas.microsoft.com/office/drawing/2014/main" id="{26988861-E39A-4FA9-8726-3DE7D5719FB9}"/>
              </a:ext>
            </a:extLst>
          </p:cNvPr>
          <p:cNvSpPr>
            <a:spLocks noGrp="1"/>
          </p:cNvSpPr>
          <p:nvPr>
            <p:ph idx="1"/>
          </p:nvPr>
        </p:nvSpPr>
        <p:spPr/>
        <p:txBody>
          <a:bodyPr/>
          <a:lstStyle/>
          <a:p>
            <a:r>
              <a:rPr lang="en-US" dirty="0"/>
              <a:t>Web Developers</a:t>
            </a:r>
          </a:p>
          <a:p>
            <a:pPr lvl="1"/>
            <a:r>
              <a:rPr lang="en-US" dirty="0"/>
              <a:t>Front End Developers – creates what the customer will interact with</a:t>
            </a:r>
          </a:p>
          <a:p>
            <a:pPr lvl="1"/>
            <a:r>
              <a:rPr lang="en-US" dirty="0"/>
              <a:t>Back End Developers – Creates the server side of a web app</a:t>
            </a:r>
          </a:p>
          <a:p>
            <a:r>
              <a:rPr lang="en-US" dirty="0"/>
              <a:t>Testing specialists</a:t>
            </a:r>
          </a:p>
          <a:p>
            <a:pPr lvl="1"/>
            <a:r>
              <a:rPr lang="en-US" dirty="0"/>
              <a:t>Tests systems to ensure they work before passing work down the value stream</a:t>
            </a:r>
          </a:p>
        </p:txBody>
      </p:sp>
    </p:spTree>
    <p:extLst>
      <p:ext uri="{BB962C8B-B14F-4D97-AF65-F5344CB8AC3E}">
        <p14:creationId xmlns:p14="http://schemas.microsoft.com/office/powerpoint/2010/main" val="204422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79E3-BEE0-4BB5-9F9C-F909171BA13D}"/>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620EA1B7-21BA-4855-AAAE-66CBA4F3524A}"/>
              </a:ext>
            </a:extLst>
          </p:cNvPr>
          <p:cNvSpPr>
            <a:spLocks noGrp="1"/>
          </p:cNvSpPr>
          <p:nvPr>
            <p:ph idx="1"/>
          </p:nvPr>
        </p:nvSpPr>
        <p:spPr/>
        <p:txBody>
          <a:bodyPr>
            <a:normAutofit fontScale="70000" lnSpcReduction="20000"/>
          </a:bodyPr>
          <a:lstStyle/>
          <a:p>
            <a:r>
              <a:rPr lang="en-US" dirty="0">
                <a:effectLst/>
              </a:rPr>
              <a:t>Beattie, T. (n.d.). DevOps for beginners: Where to start learning and focusing. Retrieved January 11, 2021, from https://enterprisersproject.com/article/2020/6/devops-beginners-where-start</a:t>
            </a:r>
          </a:p>
          <a:p>
            <a:r>
              <a:rPr lang="en-US" dirty="0" err="1">
                <a:effectLst/>
              </a:rPr>
              <a:t>Dutt</a:t>
            </a:r>
            <a:r>
              <a:rPr lang="en-US" dirty="0">
                <a:effectLst/>
              </a:rPr>
              <a:t>, A. (2018). The ‘two-pizza rule’ productivity hack by Jeff Bezos was actually a failure. Here’s why. Retrieved January 11, 2021, from https://www.techinasia.com/jeff-bezoss-muchdiscussed-twopizza-rule-failure</a:t>
            </a:r>
          </a:p>
          <a:p>
            <a:r>
              <a:rPr lang="en-US" dirty="0">
                <a:effectLst/>
              </a:rPr>
              <a:t>Forsyth, D. (n.d.). The Psychology of Groups. Retrieved January 11, 2021, from https://nobaproject.com/modules/the-psychology-of-groups</a:t>
            </a:r>
          </a:p>
          <a:p>
            <a:r>
              <a:rPr lang="en-US" dirty="0">
                <a:effectLst/>
              </a:rPr>
              <a:t>Haden, J., &amp; Strauss, S. (2021, January 05). Why the Two-Pizza Rule Is Amazon's Secret to Business Success. Retrieved January 11, 2021, from https://gusto.com/blog/growth/jeff-bezos-two-pizza-rule</a:t>
            </a:r>
          </a:p>
          <a:p>
            <a:r>
              <a:rPr lang="en-US" dirty="0">
                <a:effectLst/>
              </a:rPr>
              <a:t>Hern, A. (2018, April 24). The two-pizza rule and the secret of Amazon's success. Retrieved January 11, 2021, from https://www.theguardian.com/technology/2018/apr/24/the-two-pizza-rule-and-the-secret-of-amazons-success</a:t>
            </a:r>
          </a:p>
          <a:p>
            <a:r>
              <a:rPr lang="en-US" dirty="0">
                <a:effectLst/>
              </a:rPr>
              <a:t>Torre, F. (2017, August 24). Applying Conway's Law to improve your software development. Retrieved January 10, 2021, from https://www.thoughtworks.com/insights/blog/applying-conways-law-improve-your-software-development</a:t>
            </a:r>
          </a:p>
          <a:p>
            <a:r>
              <a:rPr lang="en-US" dirty="0" err="1">
                <a:effectLst/>
              </a:rPr>
              <a:t>Yaskevich</a:t>
            </a:r>
            <a:r>
              <a:rPr lang="en-US" dirty="0">
                <a:effectLst/>
              </a:rPr>
              <a:t>, A. (2020, October 21). How to assemble a good web development team. Retrieved January 12, 2021, from https://www.scnsoft.com/blog/how-to-assemble-a-good-web-development-team</a:t>
            </a:r>
          </a:p>
          <a:p>
            <a:endParaRPr lang="en-US" dirty="0"/>
          </a:p>
        </p:txBody>
      </p:sp>
    </p:spTree>
    <p:extLst>
      <p:ext uri="{BB962C8B-B14F-4D97-AF65-F5344CB8AC3E}">
        <p14:creationId xmlns:p14="http://schemas.microsoft.com/office/powerpoint/2010/main" val="467119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BD1A-594D-4561-9087-1AB4B413423D}"/>
              </a:ext>
            </a:extLst>
          </p:cNvPr>
          <p:cNvSpPr>
            <a:spLocks noGrp="1"/>
          </p:cNvSpPr>
          <p:nvPr>
            <p:ph type="title"/>
          </p:nvPr>
        </p:nvSpPr>
        <p:spPr/>
        <p:txBody>
          <a:bodyPr/>
          <a:lstStyle/>
          <a:p>
            <a:r>
              <a:rPr lang="en-US" dirty="0"/>
              <a:t>Conway’s Law</a:t>
            </a:r>
          </a:p>
        </p:txBody>
      </p:sp>
      <p:sp>
        <p:nvSpPr>
          <p:cNvPr id="3" name="Content Placeholder 2">
            <a:extLst>
              <a:ext uri="{FF2B5EF4-FFF2-40B4-BE49-F238E27FC236}">
                <a16:creationId xmlns:a16="http://schemas.microsoft.com/office/drawing/2014/main" id="{2B8AEB9D-97F0-4F45-A117-FD5ECF9BD8E2}"/>
              </a:ext>
            </a:extLst>
          </p:cNvPr>
          <p:cNvSpPr>
            <a:spLocks noGrp="1"/>
          </p:cNvSpPr>
          <p:nvPr>
            <p:ph idx="1"/>
          </p:nvPr>
        </p:nvSpPr>
        <p:spPr/>
        <p:txBody>
          <a:bodyPr/>
          <a:lstStyle/>
          <a:p>
            <a:r>
              <a:rPr lang="en-US" dirty="0"/>
              <a:t>“Organizations which design systems are constrained to produce designs which are copies of the communication structures of these organizations.” - Conway, 1967</a:t>
            </a:r>
          </a:p>
          <a:p>
            <a:r>
              <a:rPr lang="en-US" dirty="0"/>
              <a:t>Organization structure is reflective of the systems it will produce.</a:t>
            </a:r>
          </a:p>
          <a:p>
            <a:r>
              <a:rPr lang="en-US" dirty="0"/>
              <a:t>Having a diverse team will produce better software/web development results. </a:t>
            </a:r>
          </a:p>
          <a:p>
            <a:r>
              <a:rPr lang="en-US" dirty="0"/>
              <a:t>However, once a team size starts getting bigger, issues can begin to arise.</a:t>
            </a:r>
          </a:p>
          <a:p>
            <a:pPr lvl="1"/>
            <a:r>
              <a:rPr lang="en-US" dirty="0"/>
              <a:t>Productivity can go down</a:t>
            </a:r>
          </a:p>
          <a:p>
            <a:pPr lvl="1"/>
            <a:r>
              <a:rPr lang="en-US" dirty="0"/>
              <a:t>Cohesion can go down</a:t>
            </a:r>
          </a:p>
          <a:p>
            <a:pPr lvl="1"/>
            <a:r>
              <a:rPr lang="en-US" dirty="0"/>
              <a:t>Communication gets lost.</a:t>
            </a:r>
          </a:p>
        </p:txBody>
      </p:sp>
    </p:spTree>
    <p:extLst>
      <p:ext uri="{BB962C8B-B14F-4D97-AF65-F5344CB8AC3E}">
        <p14:creationId xmlns:p14="http://schemas.microsoft.com/office/powerpoint/2010/main" val="297017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21E-BDC3-464F-A96B-9E0C8E4F4A7D}"/>
              </a:ext>
            </a:extLst>
          </p:cNvPr>
          <p:cNvSpPr>
            <a:spLocks noGrp="1"/>
          </p:cNvSpPr>
          <p:nvPr>
            <p:ph type="title"/>
          </p:nvPr>
        </p:nvSpPr>
        <p:spPr/>
        <p:txBody>
          <a:bodyPr/>
          <a:lstStyle/>
          <a:p>
            <a:r>
              <a:rPr lang="en-US" dirty="0"/>
              <a:t>What is the Two-Pizza Rule?</a:t>
            </a:r>
          </a:p>
        </p:txBody>
      </p:sp>
      <p:sp>
        <p:nvSpPr>
          <p:cNvPr id="3" name="Content Placeholder 2">
            <a:extLst>
              <a:ext uri="{FF2B5EF4-FFF2-40B4-BE49-F238E27FC236}">
                <a16:creationId xmlns:a16="http://schemas.microsoft.com/office/drawing/2014/main" id="{796C32C9-7EC0-49A2-A551-E3C7DE96AC62}"/>
              </a:ext>
            </a:extLst>
          </p:cNvPr>
          <p:cNvSpPr>
            <a:spLocks noGrp="1"/>
          </p:cNvSpPr>
          <p:nvPr>
            <p:ph idx="1"/>
          </p:nvPr>
        </p:nvSpPr>
        <p:spPr/>
        <p:txBody>
          <a:bodyPr/>
          <a:lstStyle/>
          <a:p>
            <a:r>
              <a:rPr lang="en-US" dirty="0"/>
              <a:t>The Two-Pizza Rule is quite simple: Keep your team small enough that two pizzas can feed the group.</a:t>
            </a:r>
          </a:p>
          <a:p>
            <a:r>
              <a:rPr lang="en-US" dirty="0"/>
              <a:t>Jeff Bezos has been credited the Two-Pizza Rule.</a:t>
            </a:r>
          </a:p>
          <a:p>
            <a:pPr lvl="1"/>
            <a:r>
              <a:rPr lang="en-US" dirty="0"/>
              <a:t>Jeff Bezos used the Two-Pizza rule to better control meetings.</a:t>
            </a:r>
          </a:p>
          <a:p>
            <a:pPr lvl="1"/>
            <a:r>
              <a:rPr lang="en-US" dirty="0"/>
              <a:t>The Two-Pizza Rule has been adopted into Conway’s Law’s need to keep group sizes small, yet diverse.</a:t>
            </a:r>
          </a:p>
          <a:p>
            <a:pPr lvl="1"/>
            <a:r>
              <a:rPr lang="en-US" dirty="0"/>
              <a:t>With the Two-Pizza Rule there is a reduction of Inter-team communication.</a:t>
            </a:r>
          </a:p>
          <a:p>
            <a:pPr lvl="1"/>
            <a:r>
              <a:rPr lang="en-US" dirty="0"/>
              <a:t>Domains are small and bounded with this rule, making goals clearer.</a:t>
            </a:r>
          </a:p>
          <a:p>
            <a:r>
              <a:rPr lang="en-US" dirty="0"/>
              <a:t>Realistically, the Two-Pizza rule encourages group sizes of 4-8 people, but absolutely no more than 10.</a:t>
            </a:r>
          </a:p>
        </p:txBody>
      </p:sp>
    </p:spTree>
    <p:extLst>
      <p:ext uri="{BB962C8B-B14F-4D97-AF65-F5344CB8AC3E}">
        <p14:creationId xmlns:p14="http://schemas.microsoft.com/office/powerpoint/2010/main" val="314207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FA36-9030-4322-8E44-F4063EDED1EF}"/>
              </a:ext>
            </a:extLst>
          </p:cNvPr>
          <p:cNvSpPr>
            <a:spLocks noGrp="1"/>
          </p:cNvSpPr>
          <p:nvPr>
            <p:ph type="title"/>
          </p:nvPr>
        </p:nvSpPr>
        <p:spPr/>
        <p:txBody>
          <a:bodyPr/>
          <a:lstStyle/>
          <a:p>
            <a:r>
              <a:rPr lang="en-US" dirty="0"/>
              <a:t>How to Create your Two-Pizza Rule</a:t>
            </a:r>
          </a:p>
        </p:txBody>
      </p:sp>
      <p:sp>
        <p:nvSpPr>
          <p:cNvPr id="3" name="Content Placeholder 2">
            <a:extLst>
              <a:ext uri="{FF2B5EF4-FFF2-40B4-BE49-F238E27FC236}">
                <a16:creationId xmlns:a16="http://schemas.microsoft.com/office/drawing/2014/main" id="{79C95D46-1180-4569-8AFD-C22BDA13161E}"/>
              </a:ext>
            </a:extLst>
          </p:cNvPr>
          <p:cNvSpPr>
            <a:spLocks noGrp="1"/>
          </p:cNvSpPr>
          <p:nvPr>
            <p:ph idx="1"/>
          </p:nvPr>
        </p:nvSpPr>
        <p:spPr/>
        <p:txBody>
          <a:bodyPr/>
          <a:lstStyle/>
          <a:p>
            <a:r>
              <a:rPr lang="en-US" dirty="0"/>
              <a:t>1. Find your unique number.</a:t>
            </a:r>
          </a:p>
          <a:p>
            <a:pPr lvl="1"/>
            <a:r>
              <a:rPr lang="en-US" dirty="0"/>
              <a:t>“How many people do I need in order to make this project effective?”</a:t>
            </a:r>
          </a:p>
          <a:p>
            <a:r>
              <a:rPr lang="en-US" dirty="0"/>
              <a:t>2. Know how much your employee’s time is worth.</a:t>
            </a:r>
          </a:p>
          <a:p>
            <a:pPr lvl="1"/>
            <a:r>
              <a:rPr lang="en-US" dirty="0"/>
              <a:t>Make meetings matter, the cost of the employees time is valuable and can be spent on producing work.</a:t>
            </a:r>
          </a:p>
          <a:p>
            <a:r>
              <a:rPr lang="en-US" dirty="0"/>
              <a:t>3. Make sure your employees have complementary skill sets.</a:t>
            </a:r>
          </a:p>
          <a:p>
            <a:pPr lvl="1"/>
            <a:r>
              <a:rPr lang="en-US" dirty="0"/>
              <a:t>This fits hand in hand with Conway’s Law. The quality of work is dependent on the skill sets of the employees.</a:t>
            </a:r>
          </a:p>
          <a:p>
            <a:endParaRPr lang="en-US" dirty="0"/>
          </a:p>
        </p:txBody>
      </p:sp>
    </p:spTree>
    <p:extLst>
      <p:ext uri="{BB962C8B-B14F-4D97-AF65-F5344CB8AC3E}">
        <p14:creationId xmlns:p14="http://schemas.microsoft.com/office/powerpoint/2010/main" val="7996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61B1-FA89-4449-9D84-CB65318B392F}"/>
              </a:ext>
            </a:extLst>
          </p:cNvPr>
          <p:cNvSpPr>
            <a:spLocks noGrp="1"/>
          </p:cNvSpPr>
          <p:nvPr>
            <p:ph type="title"/>
          </p:nvPr>
        </p:nvSpPr>
        <p:spPr/>
        <p:txBody>
          <a:bodyPr/>
          <a:lstStyle/>
          <a:p>
            <a:r>
              <a:rPr lang="en-US" dirty="0"/>
              <a:t>Phenomena of Big Groups</a:t>
            </a:r>
          </a:p>
        </p:txBody>
      </p:sp>
      <p:sp>
        <p:nvSpPr>
          <p:cNvPr id="3" name="Content Placeholder 2">
            <a:extLst>
              <a:ext uri="{FF2B5EF4-FFF2-40B4-BE49-F238E27FC236}">
                <a16:creationId xmlns:a16="http://schemas.microsoft.com/office/drawing/2014/main" id="{891E7CB0-8554-426C-A53C-CCBDBBF74A96}"/>
              </a:ext>
            </a:extLst>
          </p:cNvPr>
          <p:cNvSpPr>
            <a:spLocks noGrp="1"/>
          </p:cNvSpPr>
          <p:nvPr>
            <p:ph idx="1"/>
          </p:nvPr>
        </p:nvSpPr>
        <p:spPr/>
        <p:txBody>
          <a:bodyPr/>
          <a:lstStyle/>
          <a:p>
            <a:r>
              <a:rPr lang="en-US" dirty="0"/>
              <a:t>Groupthink</a:t>
            </a:r>
          </a:p>
          <a:p>
            <a:pPr lvl="1"/>
            <a:r>
              <a:rPr lang="en-US" dirty="0"/>
              <a:t>Due to social validation, groupthink can take over large groups which means the consensus of the group will agree with an idea that discourages creativity and even social responsibility.</a:t>
            </a:r>
          </a:p>
          <a:p>
            <a:r>
              <a:rPr lang="en-US" dirty="0"/>
              <a:t>Social Loafing</a:t>
            </a:r>
          </a:p>
          <a:p>
            <a:pPr lvl="1"/>
            <a:r>
              <a:rPr lang="en-US" dirty="0"/>
              <a:t>When a person gives less effort to achieve a goal when working in a group versus working alone.</a:t>
            </a:r>
          </a:p>
          <a:p>
            <a:pPr lvl="1"/>
            <a:r>
              <a:rPr lang="en-US" dirty="0"/>
              <a:t>There is less social pressure to perform as groups get larger because performance is difficult to asses amongst a crowd.</a:t>
            </a:r>
          </a:p>
          <a:p>
            <a:r>
              <a:rPr lang="en-US" dirty="0"/>
              <a:t>When teams are kept small, the outcome of the project is much more personal to them, therefore individuals are willing to put in more work as their reputation is on the line.</a:t>
            </a:r>
          </a:p>
          <a:p>
            <a:endParaRPr lang="en-US" dirty="0"/>
          </a:p>
          <a:p>
            <a:endParaRPr lang="en-US" dirty="0"/>
          </a:p>
          <a:p>
            <a:endParaRPr lang="en-US" dirty="0"/>
          </a:p>
        </p:txBody>
      </p:sp>
    </p:spTree>
    <p:extLst>
      <p:ext uri="{BB962C8B-B14F-4D97-AF65-F5344CB8AC3E}">
        <p14:creationId xmlns:p14="http://schemas.microsoft.com/office/powerpoint/2010/main" val="182702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D002-2B6D-4114-845C-F8866E655218}"/>
              </a:ext>
            </a:extLst>
          </p:cNvPr>
          <p:cNvSpPr>
            <a:spLocks noGrp="1"/>
          </p:cNvSpPr>
          <p:nvPr>
            <p:ph type="title"/>
          </p:nvPr>
        </p:nvSpPr>
        <p:spPr/>
        <p:txBody>
          <a:bodyPr/>
          <a:lstStyle/>
          <a:p>
            <a:r>
              <a:rPr lang="en-US" dirty="0"/>
              <a:t>Benefits to the Two-Pizza Rule</a:t>
            </a:r>
          </a:p>
        </p:txBody>
      </p:sp>
      <p:sp>
        <p:nvSpPr>
          <p:cNvPr id="3" name="Content Placeholder 2">
            <a:extLst>
              <a:ext uri="{FF2B5EF4-FFF2-40B4-BE49-F238E27FC236}">
                <a16:creationId xmlns:a16="http://schemas.microsoft.com/office/drawing/2014/main" id="{3ED67D15-2FB6-4262-A20A-BEBADF181F9D}"/>
              </a:ext>
            </a:extLst>
          </p:cNvPr>
          <p:cNvSpPr>
            <a:spLocks noGrp="1"/>
          </p:cNvSpPr>
          <p:nvPr>
            <p:ph idx="1"/>
          </p:nvPr>
        </p:nvSpPr>
        <p:spPr/>
        <p:txBody>
          <a:bodyPr/>
          <a:lstStyle/>
          <a:p>
            <a:r>
              <a:rPr lang="en-US" dirty="0"/>
              <a:t>Two-Pizza Rule creates the following benefits:</a:t>
            </a:r>
          </a:p>
          <a:p>
            <a:pPr lvl="1"/>
            <a:r>
              <a:rPr lang="en-US" dirty="0"/>
              <a:t>Accountability</a:t>
            </a:r>
          </a:p>
          <a:p>
            <a:pPr lvl="1"/>
            <a:r>
              <a:rPr lang="en-US" dirty="0"/>
              <a:t>Faster decision making</a:t>
            </a:r>
          </a:p>
          <a:p>
            <a:pPr lvl="1"/>
            <a:r>
              <a:rPr lang="en-US" dirty="0"/>
              <a:t>Effective Communication</a:t>
            </a:r>
          </a:p>
          <a:p>
            <a:pPr lvl="1"/>
            <a:r>
              <a:rPr lang="en-US" dirty="0"/>
              <a:t>Teams have a clear goal and understanding</a:t>
            </a:r>
          </a:p>
          <a:p>
            <a:pPr lvl="1"/>
            <a:r>
              <a:rPr lang="en-US" dirty="0"/>
              <a:t>Limits the rate of evolution on a system</a:t>
            </a:r>
          </a:p>
          <a:p>
            <a:pPr lvl="1"/>
            <a:r>
              <a:rPr lang="en-US" dirty="0"/>
              <a:t>Decentralizes power</a:t>
            </a:r>
          </a:p>
          <a:p>
            <a:pPr lvl="1"/>
            <a:r>
              <a:rPr lang="en-US" dirty="0"/>
              <a:t>Creates leadership opportunities in a controlled environment</a:t>
            </a:r>
          </a:p>
          <a:p>
            <a:pPr lvl="1"/>
            <a:r>
              <a:rPr lang="en-US" dirty="0"/>
              <a:t>Enables Autonomy</a:t>
            </a:r>
          </a:p>
          <a:p>
            <a:pPr lvl="1"/>
            <a:endParaRPr lang="en-US" dirty="0"/>
          </a:p>
          <a:p>
            <a:pPr lvl="1"/>
            <a:endParaRPr lang="en-US" dirty="0"/>
          </a:p>
        </p:txBody>
      </p:sp>
    </p:spTree>
    <p:extLst>
      <p:ext uri="{BB962C8B-B14F-4D97-AF65-F5344CB8AC3E}">
        <p14:creationId xmlns:p14="http://schemas.microsoft.com/office/powerpoint/2010/main" val="164320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D002-2B6D-4114-845C-F8866E655218}"/>
              </a:ext>
            </a:extLst>
          </p:cNvPr>
          <p:cNvSpPr>
            <a:spLocks noGrp="1"/>
          </p:cNvSpPr>
          <p:nvPr>
            <p:ph type="title"/>
          </p:nvPr>
        </p:nvSpPr>
        <p:spPr/>
        <p:txBody>
          <a:bodyPr/>
          <a:lstStyle/>
          <a:p>
            <a:r>
              <a:rPr lang="en-US" dirty="0"/>
              <a:t>Benefits to the Two-Pizza Rule Continued</a:t>
            </a:r>
          </a:p>
        </p:txBody>
      </p:sp>
      <p:sp>
        <p:nvSpPr>
          <p:cNvPr id="3" name="Content Placeholder 2">
            <a:extLst>
              <a:ext uri="{FF2B5EF4-FFF2-40B4-BE49-F238E27FC236}">
                <a16:creationId xmlns:a16="http://schemas.microsoft.com/office/drawing/2014/main" id="{3ED67D15-2FB6-4262-A20A-BEBADF181F9D}"/>
              </a:ext>
            </a:extLst>
          </p:cNvPr>
          <p:cNvSpPr>
            <a:spLocks noGrp="1"/>
          </p:cNvSpPr>
          <p:nvPr>
            <p:ph idx="1"/>
          </p:nvPr>
        </p:nvSpPr>
        <p:spPr/>
        <p:txBody>
          <a:bodyPr/>
          <a:lstStyle/>
          <a:p>
            <a:r>
              <a:rPr lang="en-US" dirty="0"/>
              <a:t>Two-Pizza Rule creates the following benefits:</a:t>
            </a:r>
          </a:p>
          <a:p>
            <a:pPr lvl="1"/>
            <a:r>
              <a:rPr lang="en-US" dirty="0"/>
              <a:t>Decentralizes power</a:t>
            </a:r>
          </a:p>
          <a:p>
            <a:pPr lvl="1"/>
            <a:r>
              <a:rPr lang="en-US" dirty="0"/>
              <a:t>Creates leadership opportunities in a controlled environment</a:t>
            </a:r>
          </a:p>
          <a:p>
            <a:pPr lvl="1"/>
            <a:r>
              <a:rPr lang="en-US" dirty="0"/>
              <a:t>Enables Autonomy</a:t>
            </a:r>
          </a:p>
          <a:p>
            <a:pPr lvl="1"/>
            <a:r>
              <a:rPr lang="en-US" dirty="0"/>
              <a:t>Fewer disruptions</a:t>
            </a:r>
          </a:p>
          <a:p>
            <a:pPr lvl="1"/>
            <a:r>
              <a:rPr lang="en-US" dirty="0"/>
              <a:t>Higher rate of productivity</a:t>
            </a:r>
          </a:p>
          <a:p>
            <a:pPr lvl="1"/>
            <a:endParaRPr lang="en-US" dirty="0"/>
          </a:p>
          <a:p>
            <a:pPr lvl="1"/>
            <a:endParaRPr lang="en-US" dirty="0"/>
          </a:p>
        </p:txBody>
      </p:sp>
    </p:spTree>
    <p:extLst>
      <p:ext uri="{BB962C8B-B14F-4D97-AF65-F5344CB8AC3E}">
        <p14:creationId xmlns:p14="http://schemas.microsoft.com/office/powerpoint/2010/main" val="73053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0CAA-72FE-4CB5-8263-59C98A99C435}"/>
              </a:ext>
            </a:extLst>
          </p:cNvPr>
          <p:cNvSpPr>
            <a:spLocks noGrp="1"/>
          </p:cNvSpPr>
          <p:nvPr>
            <p:ph type="title"/>
          </p:nvPr>
        </p:nvSpPr>
        <p:spPr/>
        <p:txBody>
          <a:bodyPr/>
          <a:lstStyle/>
          <a:p>
            <a:r>
              <a:rPr lang="en-US" dirty="0"/>
              <a:t>Disadvantages of the Two-Pizza Rule</a:t>
            </a:r>
          </a:p>
        </p:txBody>
      </p:sp>
      <p:sp>
        <p:nvSpPr>
          <p:cNvPr id="3" name="Content Placeholder 2">
            <a:extLst>
              <a:ext uri="{FF2B5EF4-FFF2-40B4-BE49-F238E27FC236}">
                <a16:creationId xmlns:a16="http://schemas.microsoft.com/office/drawing/2014/main" id="{D201B21E-5F90-42DD-A8A2-50DB01B82CCF}"/>
              </a:ext>
            </a:extLst>
          </p:cNvPr>
          <p:cNvSpPr>
            <a:spLocks noGrp="1"/>
          </p:cNvSpPr>
          <p:nvPr>
            <p:ph idx="1"/>
          </p:nvPr>
        </p:nvSpPr>
        <p:spPr/>
        <p:txBody>
          <a:bodyPr/>
          <a:lstStyle/>
          <a:p>
            <a:r>
              <a:rPr lang="en-US" dirty="0"/>
              <a:t>Disadvantages or Critiquing of the Two-Pizza Rule include:</a:t>
            </a:r>
          </a:p>
          <a:p>
            <a:pPr lvl="1"/>
            <a:r>
              <a:rPr lang="en-US" dirty="0"/>
              <a:t>Does not foster full community</a:t>
            </a:r>
          </a:p>
          <a:p>
            <a:pPr lvl="1"/>
            <a:r>
              <a:rPr lang="en-US" dirty="0"/>
              <a:t>To be successful one must have hired a team who is bought into the idea</a:t>
            </a:r>
          </a:p>
          <a:p>
            <a:pPr lvl="1"/>
            <a:r>
              <a:rPr lang="en-US" dirty="0"/>
              <a:t>Two-Pizza rule is not fitting for all types of teams</a:t>
            </a:r>
          </a:p>
          <a:p>
            <a:pPr lvl="1"/>
            <a:r>
              <a:rPr lang="en-US" dirty="0"/>
              <a:t>Can create undue stress which in turn kills creativity</a:t>
            </a:r>
          </a:p>
          <a:p>
            <a:pPr lvl="1"/>
            <a:r>
              <a:rPr lang="en-US" dirty="0"/>
              <a:t>Teams can focus too much on fixing or making something great, which can still derail a team</a:t>
            </a:r>
          </a:p>
        </p:txBody>
      </p:sp>
    </p:spTree>
    <p:extLst>
      <p:ext uri="{BB962C8B-B14F-4D97-AF65-F5344CB8AC3E}">
        <p14:creationId xmlns:p14="http://schemas.microsoft.com/office/powerpoint/2010/main" val="357726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1B78-C9A1-423E-8A3E-354F3929CA14}"/>
              </a:ext>
            </a:extLst>
          </p:cNvPr>
          <p:cNvSpPr>
            <a:spLocks noGrp="1"/>
          </p:cNvSpPr>
          <p:nvPr>
            <p:ph type="title"/>
          </p:nvPr>
        </p:nvSpPr>
        <p:spPr/>
        <p:txBody>
          <a:bodyPr/>
          <a:lstStyle/>
          <a:p>
            <a:r>
              <a:rPr lang="en-US" dirty="0"/>
              <a:t>Two-Pizza Rule’s effect on AWS </a:t>
            </a:r>
          </a:p>
        </p:txBody>
      </p:sp>
      <p:sp>
        <p:nvSpPr>
          <p:cNvPr id="3" name="Content Placeholder 2">
            <a:extLst>
              <a:ext uri="{FF2B5EF4-FFF2-40B4-BE49-F238E27FC236}">
                <a16:creationId xmlns:a16="http://schemas.microsoft.com/office/drawing/2014/main" id="{06DDE8A4-09C2-473C-93AF-5C17874F74E9}"/>
              </a:ext>
            </a:extLst>
          </p:cNvPr>
          <p:cNvSpPr>
            <a:spLocks noGrp="1"/>
          </p:cNvSpPr>
          <p:nvPr>
            <p:ph idx="1"/>
          </p:nvPr>
        </p:nvSpPr>
        <p:spPr/>
        <p:txBody>
          <a:bodyPr>
            <a:normAutofit lnSpcReduction="10000"/>
          </a:bodyPr>
          <a:lstStyle/>
          <a:p>
            <a:r>
              <a:rPr lang="en-US" dirty="0"/>
              <a:t>Amazon Web Services (AWS) evolution:</a:t>
            </a:r>
          </a:p>
          <a:p>
            <a:pPr lvl="1"/>
            <a:r>
              <a:rPr lang="en-US" dirty="0"/>
              <a:t>Teams had to figure out how to create a structure of independence in each of the small teams. If teams had to branch out to gather information, they were instead told to create analytics or dashboards to limit useless communication.</a:t>
            </a:r>
          </a:p>
          <a:p>
            <a:pPr lvl="1"/>
            <a:r>
              <a:rPr lang="en-US" dirty="0"/>
              <a:t>At the creation, each of the small teams thought about what would make the service useful and used analytics to back their decisions.</a:t>
            </a:r>
          </a:p>
          <a:p>
            <a:pPr lvl="1"/>
            <a:r>
              <a:rPr lang="en-US" dirty="0"/>
              <a:t>AWS began to have the implementation of Artificial intelligence (AI), created by it’s team in response to opening Amazon Marketplace, which allowed third party vendors to sell product through them.</a:t>
            </a:r>
          </a:p>
          <a:p>
            <a:pPr lvl="2"/>
            <a:r>
              <a:rPr lang="en-US" dirty="0"/>
              <a:t>This AI began to predict what product people would buy in order to make sales more effective.</a:t>
            </a:r>
          </a:p>
          <a:p>
            <a:pPr lvl="1"/>
            <a:r>
              <a:rPr lang="en-US" dirty="0"/>
              <a:t>The Snowmobile was created which is a truck that drives to a company who buys enough cloud data to retrieve data and store it safely.</a:t>
            </a:r>
          </a:p>
          <a:p>
            <a:pPr lvl="1"/>
            <a:r>
              <a:rPr lang="en-US" dirty="0"/>
              <a:t>Alexa network now sits on AWS, using the infrastructure to better Alexa, which betters it’s speech control and is learning with every interaction.</a:t>
            </a:r>
          </a:p>
        </p:txBody>
      </p:sp>
    </p:spTree>
    <p:extLst>
      <p:ext uri="{BB962C8B-B14F-4D97-AF65-F5344CB8AC3E}">
        <p14:creationId xmlns:p14="http://schemas.microsoft.com/office/powerpoint/2010/main" val="352276423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{E3D7AC1B-91EF-40B4-888D-671CDFFA10CE}tf56160789_win32</Template>
  <TotalTime>1373</TotalTime>
  <Words>1094</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Bookman Old Style</vt:lpstr>
      <vt:lpstr>Calibri</vt:lpstr>
      <vt:lpstr>Franklin Gothic Book</vt:lpstr>
      <vt:lpstr>1_RetrospectVTI</vt:lpstr>
      <vt:lpstr>Two-Pizza Team Rule</vt:lpstr>
      <vt:lpstr>Conway’s Law</vt:lpstr>
      <vt:lpstr>What is the Two-Pizza Rule?</vt:lpstr>
      <vt:lpstr>How to Create your Two-Pizza Rule</vt:lpstr>
      <vt:lpstr>Phenomena of Big Groups</vt:lpstr>
      <vt:lpstr>Benefits to the Two-Pizza Rule</vt:lpstr>
      <vt:lpstr>Benefits to the Two-Pizza Rule Continued</vt:lpstr>
      <vt:lpstr>Disadvantages of the Two-Pizza Rule</vt:lpstr>
      <vt:lpstr>Two-Pizza Rule’s effect on AWS </vt:lpstr>
      <vt:lpstr>Different Types of Roles in Web Development Teams</vt:lpstr>
      <vt:lpstr>Different Types of Roles in Web Development Teams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Two-Pizza Team Rule</dc:title>
  <dc:creator>Rhiannon Kimberlin</dc:creator>
  <cp:lastModifiedBy>Rhiannon Kimberlin</cp:lastModifiedBy>
  <cp:revision>12</cp:revision>
  <dcterms:created xsi:type="dcterms:W3CDTF">2021-01-11T04:19:35Z</dcterms:created>
  <dcterms:modified xsi:type="dcterms:W3CDTF">2021-01-12T03:12:46Z</dcterms:modified>
</cp:coreProperties>
</file>