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58" r:id="rId7"/>
    <p:sldId id="259" r:id="rId8"/>
    <p:sldId id="260" r:id="rId9"/>
    <p:sldId id="261" r:id="rId10"/>
    <p:sldId id="265" r:id="rId11"/>
    <p:sldId id="262" r:id="rId12"/>
    <p:sldId id="266" r:id="rId13"/>
    <p:sldId id="267" r:id="rId14"/>
    <p:sldId id="268"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19" autoAdjust="0"/>
  </p:normalViewPr>
  <p:slideViewPr>
    <p:cSldViewPr snapToGrid="0">
      <p:cViewPr varScale="1">
        <p:scale>
          <a:sx n="59" d="100"/>
          <a:sy n="59" d="100"/>
        </p:scale>
        <p:origin x="108" y="1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The Technology Value Stream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Rhiannon Kimberlin</a:t>
            </a:r>
          </a:p>
          <a:p>
            <a:pPr>
              <a:spcAft>
                <a:spcPts val="600"/>
              </a:spcAft>
            </a:pPr>
            <a:r>
              <a:rPr lang="en-US" dirty="0">
                <a:solidFill>
                  <a:schemeClr val="tx1"/>
                </a:solidFill>
              </a:rPr>
              <a:t>Bellevue University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37AE-CF53-4B43-971D-7111AD8CB568}"/>
              </a:ext>
            </a:extLst>
          </p:cNvPr>
          <p:cNvSpPr>
            <a:spLocks noGrp="1"/>
          </p:cNvSpPr>
          <p:nvPr>
            <p:ph type="title"/>
          </p:nvPr>
        </p:nvSpPr>
        <p:spPr/>
        <p:txBody>
          <a:bodyPr/>
          <a:lstStyle/>
          <a:p>
            <a:r>
              <a:rPr lang="en-US" dirty="0"/>
              <a:t>The Ways</a:t>
            </a:r>
          </a:p>
        </p:txBody>
      </p:sp>
      <p:sp>
        <p:nvSpPr>
          <p:cNvPr id="3" name="Content Placeholder 2">
            <a:extLst>
              <a:ext uri="{FF2B5EF4-FFF2-40B4-BE49-F238E27FC236}">
                <a16:creationId xmlns:a16="http://schemas.microsoft.com/office/drawing/2014/main" id="{3258CC90-A933-44A1-A575-7243EE3F05F1}"/>
              </a:ext>
            </a:extLst>
          </p:cNvPr>
          <p:cNvSpPr>
            <a:spLocks noGrp="1"/>
          </p:cNvSpPr>
          <p:nvPr>
            <p:ph idx="1"/>
          </p:nvPr>
        </p:nvSpPr>
        <p:spPr/>
        <p:txBody>
          <a:bodyPr/>
          <a:lstStyle/>
          <a:p>
            <a:r>
              <a:rPr lang="en-US" dirty="0"/>
              <a:t>The First Way: The Principle of Flow</a:t>
            </a:r>
          </a:p>
          <a:p>
            <a:pPr lvl="1"/>
            <a:r>
              <a:rPr lang="en-US" dirty="0"/>
              <a:t>This Principle focuses on the downstream of work and how to prevent defects.</a:t>
            </a:r>
          </a:p>
          <a:p>
            <a:r>
              <a:rPr lang="en-US" dirty="0"/>
              <a:t>The Second Way: The Principle of Feedback</a:t>
            </a:r>
          </a:p>
          <a:p>
            <a:pPr lvl="1"/>
            <a:r>
              <a:rPr lang="en-US" dirty="0"/>
              <a:t>By obtaining more people to provide feedback, it helps reduce potential defects because the problems that would occur are already solved.</a:t>
            </a:r>
          </a:p>
          <a:p>
            <a:r>
              <a:rPr lang="en-US" dirty="0"/>
              <a:t>The Third Way: The Principle of Continual Learning and Experimentation</a:t>
            </a:r>
          </a:p>
          <a:p>
            <a:pPr lvl="1"/>
            <a:r>
              <a:rPr lang="en-US" dirty="0"/>
              <a:t>This principle focuses on finding the root of any issue in order to resolve it and to be innovative in ideas for solutions.</a:t>
            </a:r>
          </a:p>
        </p:txBody>
      </p:sp>
    </p:spTree>
    <p:extLst>
      <p:ext uri="{BB962C8B-B14F-4D97-AF65-F5344CB8AC3E}">
        <p14:creationId xmlns:p14="http://schemas.microsoft.com/office/powerpoint/2010/main" val="248614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E43C-E235-4CF3-9DC9-C29F0BD73865}"/>
              </a:ext>
            </a:extLst>
          </p:cNvPr>
          <p:cNvSpPr>
            <a:spLocks noGrp="1"/>
          </p:cNvSpPr>
          <p:nvPr>
            <p:ph type="title"/>
          </p:nvPr>
        </p:nvSpPr>
        <p:spPr/>
        <p:txBody>
          <a:bodyPr/>
          <a:lstStyle/>
          <a:p>
            <a:r>
              <a:rPr lang="en-US" dirty="0"/>
              <a:t>Types of Organizations</a:t>
            </a:r>
          </a:p>
        </p:txBody>
      </p:sp>
      <p:sp>
        <p:nvSpPr>
          <p:cNvPr id="3" name="Content Placeholder 2">
            <a:extLst>
              <a:ext uri="{FF2B5EF4-FFF2-40B4-BE49-F238E27FC236}">
                <a16:creationId xmlns:a16="http://schemas.microsoft.com/office/drawing/2014/main" id="{7AD66180-B994-4DB3-9242-0454CDD4358C}"/>
              </a:ext>
            </a:extLst>
          </p:cNvPr>
          <p:cNvSpPr>
            <a:spLocks noGrp="1"/>
          </p:cNvSpPr>
          <p:nvPr>
            <p:ph idx="1"/>
          </p:nvPr>
        </p:nvSpPr>
        <p:spPr/>
        <p:txBody>
          <a:bodyPr/>
          <a:lstStyle/>
          <a:p>
            <a:r>
              <a:rPr lang="en-US" dirty="0"/>
              <a:t>Pathological Organization</a:t>
            </a:r>
          </a:p>
          <a:p>
            <a:pPr lvl="1"/>
            <a:r>
              <a:rPr lang="en-US" dirty="0"/>
              <a:t>Characterized by fear and threat. Failure is covered up and information is not shared.</a:t>
            </a:r>
          </a:p>
          <a:p>
            <a:r>
              <a:rPr lang="en-US" dirty="0"/>
              <a:t>Bureaucratic Organization</a:t>
            </a:r>
          </a:p>
          <a:p>
            <a:pPr lvl="1"/>
            <a:r>
              <a:rPr lang="en-US" dirty="0"/>
              <a:t>Characterized by rules and processes. Failure is processed through the system set into place, such as discipline and justice.</a:t>
            </a:r>
          </a:p>
          <a:p>
            <a:r>
              <a:rPr lang="en-US" dirty="0"/>
              <a:t>Generative Organization</a:t>
            </a:r>
          </a:p>
          <a:p>
            <a:pPr lvl="1"/>
            <a:r>
              <a:rPr lang="en-US" dirty="0"/>
              <a:t>This is the Organization where DevOps can thrive. </a:t>
            </a:r>
          </a:p>
          <a:p>
            <a:pPr lvl="1"/>
            <a:r>
              <a:rPr lang="en-US" dirty="0"/>
              <a:t>Information is actively sought by the employees and shared freely, and failure is met with questions to understand what </a:t>
            </a:r>
            <a:r>
              <a:rPr lang="en-US"/>
              <a:t>went wrong so it can be fixed.</a:t>
            </a:r>
            <a:endParaRPr lang="en-US" dirty="0"/>
          </a:p>
        </p:txBody>
      </p:sp>
    </p:spTree>
    <p:extLst>
      <p:ext uri="{BB962C8B-B14F-4D97-AF65-F5344CB8AC3E}">
        <p14:creationId xmlns:p14="http://schemas.microsoft.com/office/powerpoint/2010/main" val="43242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455B-724B-417E-90D3-55B38BC297E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41B8CDD-D7B9-404B-84AD-6E06C4790964}"/>
              </a:ext>
            </a:extLst>
          </p:cNvPr>
          <p:cNvSpPr>
            <a:spLocks noGrp="1"/>
          </p:cNvSpPr>
          <p:nvPr>
            <p:ph idx="1"/>
          </p:nvPr>
        </p:nvSpPr>
        <p:spPr/>
        <p:txBody>
          <a:bodyPr/>
          <a:lstStyle/>
          <a:p>
            <a:r>
              <a:rPr lang="en-US" dirty="0">
                <a:effectLst/>
              </a:rPr>
              <a:t>Kim, G., </a:t>
            </a:r>
            <a:r>
              <a:rPr lang="en-US" dirty="0" err="1">
                <a:effectLst/>
              </a:rPr>
              <a:t>Debois</a:t>
            </a:r>
            <a:r>
              <a:rPr lang="en-US" dirty="0">
                <a:effectLst/>
              </a:rPr>
              <a:t>, P., Willis, J., Humble, J., &amp; </a:t>
            </a:r>
            <a:r>
              <a:rPr lang="en-US" dirty="0" err="1">
                <a:effectLst/>
              </a:rPr>
              <a:t>Allspaw</a:t>
            </a:r>
            <a:r>
              <a:rPr lang="en-US" dirty="0">
                <a:effectLst/>
              </a:rPr>
              <a:t>, J. (2017). </a:t>
            </a:r>
            <a:r>
              <a:rPr lang="en-US" i="1" dirty="0">
                <a:effectLst/>
              </a:rPr>
              <a:t>The DevOps handbook: How to create world-class agility, reliability, and security in technology organizations</a:t>
            </a:r>
            <a:r>
              <a:rPr lang="en-US" dirty="0">
                <a:effectLst/>
              </a:rPr>
              <a:t>. Portland, OR: IT Revolution Press, LLC.</a:t>
            </a:r>
          </a:p>
          <a:p>
            <a:r>
              <a:rPr lang="en-US" dirty="0">
                <a:effectLst/>
              </a:rPr>
              <a:t>Longest, D. (2020, November 12). Value Streams in Software: A Definition and Detailed Guide. Retrieved December 21, 2020, from https://www.plutora.com/blog/value-streams-in-software-guide</a:t>
            </a:r>
          </a:p>
          <a:p>
            <a:pPr marL="0" indent="0">
              <a:buNone/>
            </a:pPr>
            <a:endParaRPr lang="en-US" dirty="0"/>
          </a:p>
        </p:txBody>
      </p:sp>
    </p:spTree>
    <p:extLst>
      <p:ext uri="{BB962C8B-B14F-4D97-AF65-F5344CB8AC3E}">
        <p14:creationId xmlns:p14="http://schemas.microsoft.com/office/powerpoint/2010/main" val="90453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A1A4-0D69-4342-84B0-0FD590B62EA0}"/>
              </a:ext>
            </a:extLst>
          </p:cNvPr>
          <p:cNvSpPr>
            <a:spLocks noGrp="1"/>
          </p:cNvSpPr>
          <p:nvPr>
            <p:ph type="title"/>
          </p:nvPr>
        </p:nvSpPr>
        <p:spPr/>
        <p:txBody>
          <a:bodyPr/>
          <a:lstStyle/>
          <a:p>
            <a:r>
              <a:rPr lang="en-US" dirty="0"/>
              <a:t>What is the Technology Value Stream</a:t>
            </a:r>
          </a:p>
        </p:txBody>
      </p:sp>
      <p:sp>
        <p:nvSpPr>
          <p:cNvPr id="3" name="Content Placeholder 2">
            <a:extLst>
              <a:ext uri="{FF2B5EF4-FFF2-40B4-BE49-F238E27FC236}">
                <a16:creationId xmlns:a16="http://schemas.microsoft.com/office/drawing/2014/main" id="{C753645B-BC87-4131-9399-674FD5DDAB91}"/>
              </a:ext>
            </a:extLst>
          </p:cNvPr>
          <p:cNvSpPr>
            <a:spLocks noGrp="1"/>
          </p:cNvSpPr>
          <p:nvPr>
            <p:ph idx="1"/>
          </p:nvPr>
        </p:nvSpPr>
        <p:spPr/>
        <p:txBody>
          <a:bodyPr/>
          <a:lstStyle/>
          <a:p>
            <a:r>
              <a:rPr lang="en-US" dirty="0"/>
              <a:t>Technology Value Stream is the process that is required to convert a business hypothesis into a technology-enabled service that delivers value to the customer.</a:t>
            </a:r>
          </a:p>
          <a:p>
            <a:r>
              <a:rPr lang="en-US" dirty="0"/>
              <a:t>The central concept to any type of value stream is value.</a:t>
            </a:r>
          </a:p>
          <a:p>
            <a:pPr lvl="1"/>
            <a:r>
              <a:rPr lang="en-US" dirty="0"/>
              <a:t>Value is any good, service or product delivered to a customer.</a:t>
            </a:r>
          </a:p>
          <a:p>
            <a:r>
              <a:rPr lang="en-US" dirty="0"/>
              <a:t>Customers do not know or care about the newest technologies available. The Value Stream focuses on providing the customer what the expect and pay for.</a:t>
            </a:r>
          </a:p>
          <a:p>
            <a:pPr lvl="1"/>
            <a:r>
              <a:rPr lang="en-US" dirty="0"/>
              <a:t>Due to this fact, the number of processes or activities should be evaluated to ensure value is created for the customer.</a:t>
            </a:r>
          </a:p>
          <a:p>
            <a:r>
              <a:rPr lang="en-US" dirty="0"/>
              <a:t>Value streams can be broken up into three parts:</a:t>
            </a:r>
          </a:p>
          <a:p>
            <a:pPr lvl="1"/>
            <a:r>
              <a:rPr lang="en-US" dirty="0"/>
              <a:t>Creation</a:t>
            </a:r>
          </a:p>
          <a:p>
            <a:pPr lvl="1"/>
            <a:r>
              <a:rPr lang="en-US" dirty="0"/>
              <a:t>Delivery</a:t>
            </a:r>
          </a:p>
          <a:p>
            <a:pPr lvl="1"/>
            <a:r>
              <a:rPr lang="en-US" dirty="0"/>
              <a:t>Capture</a:t>
            </a:r>
          </a:p>
        </p:txBody>
      </p:sp>
    </p:spTree>
    <p:extLst>
      <p:ext uri="{BB962C8B-B14F-4D97-AF65-F5344CB8AC3E}">
        <p14:creationId xmlns:p14="http://schemas.microsoft.com/office/powerpoint/2010/main" val="381716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77CD-0015-4F97-9D2A-DD0B1F8F6E89}"/>
              </a:ext>
            </a:extLst>
          </p:cNvPr>
          <p:cNvSpPr>
            <a:spLocks noGrp="1"/>
          </p:cNvSpPr>
          <p:nvPr>
            <p:ph type="title"/>
          </p:nvPr>
        </p:nvSpPr>
        <p:spPr/>
        <p:txBody>
          <a:bodyPr/>
          <a:lstStyle/>
          <a:p>
            <a:r>
              <a:rPr lang="en-US" dirty="0"/>
              <a:t>Lead Time Versus Processing Time</a:t>
            </a:r>
          </a:p>
        </p:txBody>
      </p:sp>
      <p:sp>
        <p:nvSpPr>
          <p:cNvPr id="3" name="Content Placeholder 2">
            <a:extLst>
              <a:ext uri="{FF2B5EF4-FFF2-40B4-BE49-F238E27FC236}">
                <a16:creationId xmlns:a16="http://schemas.microsoft.com/office/drawing/2014/main" id="{9A9D202E-4486-466C-8872-456539FADF6A}"/>
              </a:ext>
            </a:extLst>
          </p:cNvPr>
          <p:cNvSpPr>
            <a:spLocks noGrp="1"/>
          </p:cNvSpPr>
          <p:nvPr>
            <p:ph idx="1"/>
          </p:nvPr>
        </p:nvSpPr>
        <p:spPr/>
        <p:txBody>
          <a:bodyPr/>
          <a:lstStyle/>
          <a:p>
            <a:r>
              <a:rPr lang="en-US" dirty="0"/>
              <a:t>Lead Time - The amount of time that occurs between when a ticket is created, until the work is completed.</a:t>
            </a:r>
          </a:p>
          <a:p>
            <a:pPr lvl="1"/>
            <a:r>
              <a:rPr lang="en-US" dirty="0"/>
              <a:t>Lead Time interacts with business, as developers do not often engage until a while after the ticket is created.</a:t>
            </a:r>
          </a:p>
          <a:p>
            <a:pPr lvl="1"/>
            <a:r>
              <a:rPr lang="en-US" dirty="0"/>
              <a:t>Lead Time is more associated with the customer experience.</a:t>
            </a:r>
          </a:p>
          <a:p>
            <a:r>
              <a:rPr lang="en-US" dirty="0"/>
              <a:t>Process Time – The amount of time that occurs between when work is started, until work is completed.</a:t>
            </a:r>
          </a:p>
          <a:p>
            <a:pPr lvl="1"/>
            <a:r>
              <a:rPr lang="en-US" dirty="0"/>
              <a:t>Process Time interacts with the developers and their perspective.</a:t>
            </a:r>
          </a:p>
          <a:p>
            <a:r>
              <a:rPr lang="en-US" dirty="0"/>
              <a:t>The Proportion of process time to lead time is a measure of efficiency.</a:t>
            </a:r>
          </a:p>
        </p:txBody>
      </p:sp>
    </p:spTree>
    <p:extLst>
      <p:ext uri="{BB962C8B-B14F-4D97-AF65-F5344CB8AC3E}">
        <p14:creationId xmlns:p14="http://schemas.microsoft.com/office/powerpoint/2010/main" val="284750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2B15-7D52-431B-B05F-1C69B0D9422A}"/>
              </a:ext>
            </a:extLst>
          </p:cNvPr>
          <p:cNvSpPr>
            <a:spLocks noGrp="1"/>
          </p:cNvSpPr>
          <p:nvPr>
            <p:ph type="title"/>
          </p:nvPr>
        </p:nvSpPr>
        <p:spPr/>
        <p:txBody>
          <a:bodyPr/>
          <a:lstStyle/>
          <a:p>
            <a:r>
              <a:rPr lang="en-US" dirty="0"/>
              <a:t>Difference Between Lead and Process Times</a:t>
            </a:r>
          </a:p>
        </p:txBody>
      </p:sp>
      <p:sp>
        <p:nvSpPr>
          <p:cNvPr id="3" name="Content Placeholder 2">
            <a:extLst>
              <a:ext uri="{FF2B5EF4-FFF2-40B4-BE49-F238E27FC236}">
                <a16:creationId xmlns:a16="http://schemas.microsoft.com/office/drawing/2014/main" id="{B6BCBDDD-298C-4AE3-AC38-DBD2FD58853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284A084-2C05-4BA2-B3EE-71ABAC1CABCE}"/>
              </a:ext>
            </a:extLst>
          </p:cNvPr>
          <p:cNvPicPr>
            <a:picLocks noChangeAspect="1"/>
          </p:cNvPicPr>
          <p:nvPr/>
        </p:nvPicPr>
        <p:blipFill>
          <a:blip r:embed="rId2"/>
          <a:stretch>
            <a:fillRect/>
          </a:stretch>
        </p:blipFill>
        <p:spPr>
          <a:xfrm>
            <a:off x="1066800" y="2014194"/>
            <a:ext cx="10058400" cy="4129088"/>
          </a:xfrm>
          <a:prstGeom prst="rect">
            <a:avLst/>
          </a:prstGeom>
        </p:spPr>
      </p:pic>
    </p:spTree>
    <p:extLst>
      <p:ext uri="{BB962C8B-B14F-4D97-AF65-F5344CB8AC3E}">
        <p14:creationId xmlns:p14="http://schemas.microsoft.com/office/powerpoint/2010/main" val="34299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0047-92E8-40BF-89A1-11098CFE440E}"/>
              </a:ext>
            </a:extLst>
          </p:cNvPr>
          <p:cNvSpPr>
            <a:spLocks noGrp="1"/>
          </p:cNvSpPr>
          <p:nvPr>
            <p:ph type="title"/>
          </p:nvPr>
        </p:nvSpPr>
        <p:spPr/>
        <p:txBody>
          <a:bodyPr/>
          <a:lstStyle/>
          <a:p>
            <a:r>
              <a:rPr lang="en-US" dirty="0"/>
              <a:t>The Common Scenario: Deployment Lead Times Requiring Months</a:t>
            </a:r>
          </a:p>
        </p:txBody>
      </p:sp>
      <p:sp>
        <p:nvSpPr>
          <p:cNvPr id="3" name="Content Placeholder 2">
            <a:extLst>
              <a:ext uri="{FF2B5EF4-FFF2-40B4-BE49-F238E27FC236}">
                <a16:creationId xmlns:a16="http://schemas.microsoft.com/office/drawing/2014/main" id="{5DDB5B9A-A183-4C61-A346-CC00B9B6B5AD}"/>
              </a:ext>
            </a:extLst>
          </p:cNvPr>
          <p:cNvSpPr>
            <a:spLocks noGrp="1"/>
          </p:cNvSpPr>
          <p:nvPr>
            <p:ph idx="1"/>
          </p:nvPr>
        </p:nvSpPr>
        <p:spPr/>
        <p:txBody>
          <a:bodyPr/>
          <a:lstStyle/>
          <a:p>
            <a:r>
              <a:rPr lang="en-US" dirty="0"/>
              <a:t>Deployment times typically take longer in large, complex environments.</a:t>
            </a:r>
          </a:p>
          <a:p>
            <a:pPr lvl="1"/>
            <a:r>
              <a:rPr lang="en-US" dirty="0"/>
              <a:t>Typically, the work is tightly-coupled, and uses monolithic applications.</a:t>
            </a:r>
          </a:p>
          <a:p>
            <a:pPr lvl="1"/>
            <a:r>
              <a:rPr lang="en-US" dirty="0"/>
              <a:t>Typically, there is less automation in scenarios where Lead Times take months.</a:t>
            </a:r>
          </a:p>
          <a:p>
            <a:pPr lvl="1"/>
            <a:r>
              <a:rPr lang="en-US" dirty="0"/>
              <a:t>Typically, there is rework to be done in situations where the Lead Time takes months, which can be costly.</a:t>
            </a:r>
          </a:p>
          <a:p>
            <a:pPr lvl="1"/>
            <a:r>
              <a:rPr lang="en-US" dirty="0"/>
              <a:t>Fixing problems can take longer because it is not always apparent where something “broke” and why.</a:t>
            </a:r>
          </a:p>
          <a:p>
            <a:pPr lvl="1"/>
            <a:r>
              <a:rPr lang="en-US" dirty="0"/>
              <a:t>Customer Experience is heavily impacted as they have to wait longer, for inferior product, creating low value.</a:t>
            </a:r>
          </a:p>
        </p:txBody>
      </p:sp>
    </p:spTree>
    <p:extLst>
      <p:ext uri="{BB962C8B-B14F-4D97-AF65-F5344CB8AC3E}">
        <p14:creationId xmlns:p14="http://schemas.microsoft.com/office/powerpoint/2010/main" val="365894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C6E0-993C-4CB5-A06A-730943A0B9FA}"/>
              </a:ext>
            </a:extLst>
          </p:cNvPr>
          <p:cNvSpPr>
            <a:spLocks noGrp="1"/>
          </p:cNvSpPr>
          <p:nvPr>
            <p:ph type="title"/>
          </p:nvPr>
        </p:nvSpPr>
        <p:spPr/>
        <p:txBody>
          <a:bodyPr/>
          <a:lstStyle/>
          <a:p>
            <a:r>
              <a:rPr lang="en-US" dirty="0"/>
              <a:t>Our DevOps Ideal: Deployment Lead Times of Minutes</a:t>
            </a:r>
          </a:p>
        </p:txBody>
      </p:sp>
      <p:sp>
        <p:nvSpPr>
          <p:cNvPr id="3" name="Content Placeholder 2">
            <a:extLst>
              <a:ext uri="{FF2B5EF4-FFF2-40B4-BE49-F238E27FC236}">
                <a16:creationId xmlns:a16="http://schemas.microsoft.com/office/drawing/2014/main" id="{789F93B9-2FCA-452D-B000-CDEE20E29B8B}"/>
              </a:ext>
            </a:extLst>
          </p:cNvPr>
          <p:cNvSpPr>
            <a:spLocks noGrp="1"/>
          </p:cNvSpPr>
          <p:nvPr>
            <p:ph idx="1"/>
          </p:nvPr>
        </p:nvSpPr>
        <p:spPr/>
        <p:txBody>
          <a:bodyPr/>
          <a:lstStyle/>
          <a:p>
            <a:r>
              <a:rPr lang="en-US" dirty="0"/>
              <a:t>Ideally, to produce value we can have work done in minutes to hours, which is where DevOps comes into play.</a:t>
            </a:r>
          </a:p>
          <a:p>
            <a:pPr lvl="1"/>
            <a:r>
              <a:rPr lang="en-US" dirty="0"/>
              <a:t>DevOps supports writing and testing small patches of code to ensure confidence that problems will be quickly detected and fixed.</a:t>
            </a:r>
          </a:p>
          <a:p>
            <a:pPr lvl="1"/>
            <a:r>
              <a:rPr lang="en-US" dirty="0"/>
              <a:t>DevOps supports constant feedback. </a:t>
            </a:r>
          </a:p>
          <a:p>
            <a:pPr lvl="2"/>
            <a:r>
              <a:rPr lang="en-US" dirty="0"/>
              <a:t>The more people looking at a subject, the more likely they are to notice problems before they snowball.</a:t>
            </a:r>
          </a:p>
          <a:p>
            <a:pPr lvl="1"/>
            <a:r>
              <a:rPr lang="en-US" dirty="0"/>
              <a:t>To achieve this, typically it is better when architecture is modular, well encapsulated and loosely-coupled.</a:t>
            </a:r>
          </a:p>
          <a:p>
            <a:pPr lvl="1"/>
            <a:r>
              <a:rPr lang="en-US" dirty="0"/>
              <a:t>The value stream in DevOps looks as follows:</a:t>
            </a:r>
          </a:p>
          <a:p>
            <a:endParaRPr lang="en-US" dirty="0"/>
          </a:p>
        </p:txBody>
      </p:sp>
      <p:pic>
        <p:nvPicPr>
          <p:cNvPr id="5" name="Picture 4">
            <a:extLst>
              <a:ext uri="{FF2B5EF4-FFF2-40B4-BE49-F238E27FC236}">
                <a16:creationId xmlns:a16="http://schemas.microsoft.com/office/drawing/2014/main" id="{8A501E9A-E237-4E23-8750-0B43931A5B6B}"/>
              </a:ext>
            </a:extLst>
          </p:cNvPr>
          <p:cNvPicPr>
            <a:picLocks noChangeAspect="1"/>
          </p:cNvPicPr>
          <p:nvPr/>
        </p:nvPicPr>
        <p:blipFill>
          <a:blip r:embed="rId2"/>
          <a:stretch>
            <a:fillRect/>
          </a:stretch>
        </p:blipFill>
        <p:spPr>
          <a:xfrm>
            <a:off x="2628900" y="4186581"/>
            <a:ext cx="6705600" cy="2028825"/>
          </a:xfrm>
          <a:prstGeom prst="rect">
            <a:avLst/>
          </a:prstGeom>
        </p:spPr>
      </p:pic>
    </p:spTree>
    <p:extLst>
      <p:ext uri="{BB962C8B-B14F-4D97-AF65-F5344CB8AC3E}">
        <p14:creationId xmlns:p14="http://schemas.microsoft.com/office/powerpoint/2010/main" val="114204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79C7-8443-4B0C-9DDC-6C093973D72C}"/>
              </a:ext>
            </a:extLst>
          </p:cNvPr>
          <p:cNvSpPr>
            <a:spLocks noGrp="1"/>
          </p:cNvSpPr>
          <p:nvPr>
            <p:ph type="title"/>
          </p:nvPr>
        </p:nvSpPr>
        <p:spPr/>
        <p:txBody>
          <a:bodyPr/>
          <a:lstStyle/>
          <a:p>
            <a:r>
              <a:rPr lang="en-US" dirty="0"/>
              <a:t>How to Deliver Value – DevOps Style </a:t>
            </a:r>
          </a:p>
        </p:txBody>
      </p:sp>
      <p:sp>
        <p:nvSpPr>
          <p:cNvPr id="3" name="Content Placeholder 2">
            <a:extLst>
              <a:ext uri="{FF2B5EF4-FFF2-40B4-BE49-F238E27FC236}">
                <a16:creationId xmlns:a16="http://schemas.microsoft.com/office/drawing/2014/main" id="{8FD91B26-F618-48A6-85B8-A8EA03182F70}"/>
              </a:ext>
            </a:extLst>
          </p:cNvPr>
          <p:cNvSpPr>
            <a:spLocks noGrp="1"/>
          </p:cNvSpPr>
          <p:nvPr>
            <p:ph idx="1"/>
          </p:nvPr>
        </p:nvSpPr>
        <p:spPr/>
        <p:txBody>
          <a:bodyPr/>
          <a:lstStyle/>
          <a:p>
            <a:r>
              <a:rPr lang="en-US" dirty="0"/>
              <a:t>Making Work Visible – Visual workboards help to deliver an environment to show what everyone is working on, and where they are at in the process.</a:t>
            </a:r>
          </a:p>
          <a:p>
            <a:r>
              <a:rPr lang="en-US" dirty="0"/>
              <a:t>Limit Work In Process – By limiting multi-tasking, multiple teams have focus on one singular project and mission, which helps to deliver more value.</a:t>
            </a:r>
          </a:p>
          <a:p>
            <a:r>
              <a:rPr lang="en-US" dirty="0"/>
              <a:t>Reduce Batch Sizes – DevOps supports small code to be written and tested which helps support predictability.</a:t>
            </a:r>
          </a:p>
          <a:p>
            <a:r>
              <a:rPr lang="en-US" dirty="0"/>
              <a:t>Reduce the Number of Hand offs – Hand offs require communication, which if done too frequently takes time away from the Process Time.</a:t>
            </a:r>
          </a:p>
          <a:p>
            <a:r>
              <a:rPr lang="en-US" dirty="0"/>
              <a:t>Continually Identify and Elevate our Constraints – Work begins to bottleneck, this methodology may take several attempts to ensure inertia does not cause a constraint.</a:t>
            </a:r>
          </a:p>
          <a:p>
            <a:r>
              <a:rPr lang="en-US" dirty="0"/>
              <a:t>Eliminate Hardship and Waste – Only do the amount of work the customer is paying for.</a:t>
            </a:r>
          </a:p>
        </p:txBody>
      </p:sp>
    </p:spTree>
    <p:extLst>
      <p:ext uri="{BB962C8B-B14F-4D97-AF65-F5344CB8AC3E}">
        <p14:creationId xmlns:p14="http://schemas.microsoft.com/office/powerpoint/2010/main" val="270887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72B3-A1AB-4A6F-B349-201568F1C958}"/>
              </a:ext>
            </a:extLst>
          </p:cNvPr>
          <p:cNvSpPr>
            <a:spLocks noGrp="1"/>
          </p:cNvSpPr>
          <p:nvPr>
            <p:ph type="title"/>
          </p:nvPr>
        </p:nvSpPr>
        <p:spPr/>
        <p:txBody>
          <a:bodyPr/>
          <a:lstStyle/>
          <a:p>
            <a:r>
              <a:rPr lang="en-US" dirty="0"/>
              <a:t>How to Deliver Value – DevOps Style continued</a:t>
            </a:r>
          </a:p>
        </p:txBody>
      </p:sp>
      <p:sp>
        <p:nvSpPr>
          <p:cNvPr id="3" name="Content Placeholder 2">
            <a:extLst>
              <a:ext uri="{FF2B5EF4-FFF2-40B4-BE49-F238E27FC236}">
                <a16:creationId xmlns:a16="http://schemas.microsoft.com/office/drawing/2014/main" id="{A44812CC-DEBB-4530-B2BA-0177C8B9F408}"/>
              </a:ext>
            </a:extLst>
          </p:cNvPr>
          <p:cNvSpPr>
            <a:spLocks noGrp="1"/>
          </p:cNvSpPr>
          <p:nvPr>
            <p:ph idx="1"/>
          </p:nvPr>
        </p:nvSpPr>
        <p:spPr/>
        <p:txBody>
          <a:bodyPr/>
          <a:lstStyle/>
          <a:p>
            <a:r>
              <a:rPr lang="en-US" dirty="0"/>
              <a:t>Working safely within complex systems – Identify problems in complex systems to help overcome them and have plans in place if something should go wrong.</a:t>
            </a:r>
          </a:p>
          <a:p>
            <a:r>
              <a:rPr lang="en-US" dirty="0"/>
              <a:t>See Problems as They Occur – Do not let problems snowball. When a problem is identified, tackle it promptly.</a:t>
            </a:r>
          </a:p>
          <a:p>
            <a:r>
              <a:rPr lang="en-US" dirty="0"/>
              <a:t>Swarm and Solve Problems – As problems arise, get a team together to swarm the issue. The more people involved, the more likely the solution will be best solved.</a:t>
            </a:r>
          </a:p>
          <a:p>
            <a:r>
              <a:rPr lang="en-US" dirty="0"/>
              <a:t>Keep Pushing Quality Close to the Source – Do not give teams that are not associated with the work the approvals on what to do. Keep the work close to those doing it.</a:t>
            </a:r>
          </a:p>
          <a:p>
            <a:r>
              <a:rPr lang="en-US" dirty="0"/>
              <a:t>Enable Optimizing for Downstream Work Centers – The most important customer should be whoever is next downstream to ensure quality and value.</a:t>
            </a:r>
          </a:p>
          <a:p>
            <a:r>
              <a:rPr lang="en-US" dirty="0"/>
              <a:t>Feedback is valuable to quality, reliability and safety.</a:t>
            </a:r>
          </a:p>
        </p:txBody>
      </p:sp>
    </p:spTree>
    <p:extLst>
      <p:ext uri="{BB962C8B-B14F-4D97-AF65-F5344CB8AC3E}">
        <p14:creationId xmlns:p14="http://schemas.microsoft.com/office/powerpoint/2010/main" val="129212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7984-EC46-4BDF-83CF-52B676CDA279}"/>
              </a:ext>
            </a:extLst>
          </p:cNvPr>
          <p:cNvSpPr>
            <a:spLocks noGrp="1"/>
          </p:cNvSpPr>
          <p:nvPr>
            <p:ph type="title"/>
          </p:nvPr>
        </p:nvSpPr>
        <p:spPr/>
        <p:txBody>
          <a:bodyPr/>
          <a:lstStyle/>
          <a:p>
            <a:r>
              <a:rPr lang="en-US" dirty="0"/>
              <a:t>How to Deliver Value – DevOps Style continued</a:t>
            </a:r>
          </a:p>
        </p:txBody>
      </p:sp>
      <p:sp>
        <p:nvSpPr>
          <p:cNvPr id="3" name="Content Placeholder 2">
            <a:extLst>
              <a:ext uri="{FF2B5EF4-FFF2-40B4-BE49-F238E27FC236}">
                <a16:creationId xmlns:a16="http://schemas.microsoft.com/office/drawing/2014/main" id="{A7962E34-3175-4FC4-9CAB-2E50498679E6}"/>
              </a:ext>
            </a:extLst>
          </p:cNvPr>
          <p:cNvSpPr>
            <a:spLocks noGrp="1"/>
          </p:cNvSpPr>
          <p:nvPr>
            <p:ph idx="1"/>
          </p:nvPr>
        </p:nvSpPr>
        <p:spPr/>
        <p:txBody>
          <a:bodyPr/>
          <a:lstStyle/>
          <a:p>
            <a:r>
              <a:rPr lang="en-US" dirty="0"/>
              <a:t>Enabling Organizational Learning and Safety Culture – Understand why a problem happened to best predict and stop it in the future.</a:t>
            </a:r>
          </a:p>
          <a:p>
            <a:r>
              <a:rPr lang="en-US" dirty="0"/>
              <a:t>Institutionalize the Improvement of Daily Work – Work Arounds should not be a part of the DevOps system. All staff should focus on how to get better in each of their processes daily to ensure success.</a:t>
            </a:r>
          </a:p>
          <a:p>
            <a:r>
              <a:rPr lang="en-US" dirty="0"/>
              <a:t>Transform Local Discoveries into Global Discoveries – Share best practices with the team and document work to ensure people can follow </a:t>
            </a:r>
            <a:r>
              <a:rPr lang="en-US" dirty="0" err="1"/>
              <a:t>whats</a:t>
            </a:r>
            <a:r>
              <a:rPr lang="en-US" dirty="0"/>
              <a:t> working well.</a:t>
            </a:r>
          </a:p>
          <a:p>
            <a:r>
              <a:rPr lang="en-US" dirty="0"/>
              <a:t>Inject Resilience Patterns into our Daily Work – High performers improve daily operation and seek to understand the building tension in effort to elevate performance.</a:t>
            </a:r>
          </a:p>
          <a:p>
            <a:r>
              <a:rPr lang="en-US" dirty="0"/>
              <a:t>Leaders Reinforce a Learning Culture – Leaders lead, however they are not who is closest to the work. They should create the correct conditions for employees to produce value, and be trained to allow future leaders to do the same,</a:t>
            </a:r>
          </a:p>
          <a:p>
            <a:r>
              <a:rPr lang="en-US" dirty="0"/>
              <a:t>By understanding why’s, problems can be solved in innovative ways.</a:t>
            </a:r>
          </a:p>
        </p:txBody>
      </p:sp>
    </p:spTree>
    <p:extLst>
      <p:ext uri="{BB962C8B-B14F-4D97-AF65-F5344CB8AC3E}">
        <p14:creationId xmlns:p14="http://schemas.microsoft.com/office/powerpoint/2010/main" val="2345795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{52AD7E9B-E49F-49FC-BECF-37D6623DE379}tf78438558_win32</Template>
  <TotalTime>1378</TotalTime>
  <Words>1194</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Garamond</vt:lpstr>
      <vt:lpstr>SavonVTI</vt:lpstr>
      <vt:lpstr>The Technology Value Stream</vt:lpstr>
      <vt:lpstr>What is the Technology Value Stream</vt:lpstr>
      <vt:lpstr>Lead Time Versus Processing Time</vt:lpstr>
      <vt:lpstr>Difference Between Lead and Process Times</vt:lpstr>
      <vt:lpstr>The Common Scenario: Deployment Lead Times Requiring Months</vt:lpstr>
      <vt:lpstr>Our DevOps Ideal: Deployment Lead Times of Minutes</vt:lpstr>
      <vt:lpstr>How to Deliver Value – DevOps Style </vt:lpstr>
      <vt:lpstr>How to Deliver Value – DevOps Style continued</vt:lpstr>
      <vt:lpstr>How to Deliver Value – DevOps Style continued</vt:lpstr>
      <vt:lpstr>The Ways</vt:lpstr>
      <vt:lpstr>Types of Organizations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Technology Value Stream</dc:title>
  <dc:creator>Rhiannon Kimberlin</dc:creator>
  <cp:lastModifiedBy>Rhiannon Kimberlin</cp:lastModifiedBy>
  <cp:revision>9</cp:revision>
  <dcterms:created xsi:type="dcterms:W3CDTF">2020-12-21T04:53:18Z</dcterms:created>
  <dcterms:modified xsi:type="dcterms:W3CDTF">2020-12-22T03:52:17Z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