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59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E59A-64BB-4C5B-A709-F6F3CECBA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62EDD-B152-4B4F-89ED-ABEE2DE81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Rhiannon Kimberlin</a:t>
            </a:r>
          </a:p>
          <a:p>
            <a:r>
              <a:rPr lang="en-US" dirty="0"/>
              <a:t>WEB 430</a:t>
            </a:r>
          </a:p>
          <a:p>
            <a:r>
              <a:rPr lang="en-US" dirty="0"/>
              <a:t>Bellevue University - </a:t>
            </a:r>
            <a:r>
              <a:rPr lang="en-US" dirty="0" err="1"/>
              <a:t>Krasso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8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A46A-D3DE-4504-9CDB-F21A2EC4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Change management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3BA6-ECE0-4C49-843E-C6B6BC95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why is change necessary.</a:t>
            </a:r>
          </a:p>
          <a:p>
            <a:pPr lvl="1"/>
            <a:r>
              <a:rPr lang="en-US" dirty="0"/>
              <a:t>Benefits should outweigh risks.</a:t>
            </a:r>
          </a:p>
          <a:p>
            <a:r>
              <a:rPr lang="en-US" dirty="0"/>
              <a:t>Define the scope of change.</a:t>
            </a:r>
          </a:p>
          <a:p>
            <a:pPr lvl="1"/>
            <a:r>
              <a:rPr lang="en-US" dirty="0"/>
              <a:t>Understand how many people this impacts as well as monetary values.</a:t>
            </a:r>
          </a:p>
          <a:p>
            <a:r>
              <a:rPr lang="en-US" dirty="0"/>
              <a:t>What benefits will come from change?</a:t>
            </a:r>
          </a:p>
          <a:p>
            <a:pPr lvl="1"/>
            <a:r>
              <a:rPr lang="en-US" dirty="0"/>
              <a:t>Understand short term versus long term benefits.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F3F3-2750-4320-BC03-C87388AD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Change management plan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CC9E-5426-4B0E-A73B-3CDB6B837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Craft a schedule and estimated costs.</a:t>
            </a:r>
          </a:p>
          <a:p>
            <a:pPr lvl="1"/>
            <a:r>
              <a:rPr lang="en-US" dirty="0"/>
              <a:t>Schedules that are well defined helps make the process run smoothly.</a:t>
            </a:r>
          </a:p>
          <a:p>
            <a:r>
              <a:rPr lang="en-US" dirty="0"/>
              <a:t>Create a communication plan</a:t>
            </a:r>
          </a:p>
          <a:p>
            <a:pPr lvl="1"/>
            <a:r>
              <a:rPr lang="en-US" dirty="0"/>
              <a:t>This should be internally and externally done. Will a customer experience downtime? How often will the team be contacted on progress?</a:t>
            </a:r>
          </a:p>
          <a:p>
            <a:r>
              <a:rPr lang="en-US" dirty="0"/>
              <a:t>Establish a system to monitor, alert and strategy for incidents.</a:t>
            </a:r>
          </a:p>
          <a:p>
            <a:pPr lvl="1"/>
            <a:r>
              <a:rPr lang="en-US" dirty="0"/>
              <a:t>Having a secure strategy helps to outline how to fix incidents, and having a stable system to monitor and alert will keep the application secure.</a:t>
            </a:r>
          </a:p>
          <a:p>
            <a:r>
              <a:rPr lang="en-US" dirty="0"/>
              <a:t>Track and report all tasks and actions</a:t>
            </a:r>
          </a:p>
          <a:p>
            <a:pPr lvl="1"/>
            <a:r>
              <a:rPr lang="en-US" dirty="0"/>
              <a:t>Documentation helps create standard work and actual fixes instead of band aids.</a:t>
            </a:r>
          </a:p>
        </p:txBody>
      </p:sp>
    </p:spTree>
    <p:extLst>
      <p:ext uri="{BB962C8B-B14F-4D97-AF65-F5344CB8AC3E}">
        <p14:creationId xmlns:p14="http://schemas.microsoft.com/office/powerpoint/2010/main" val="152379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929A-E348-4D1F-B361-73C088DE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24D5-D48C-4536-8BA4-29FD062E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effectLst/>
              </a:rPr>
              <a:t>DevOps &amp; change management in the enterprise world. (2020, July 14). Retrieved March 02, 2021, from https://clearbridgemobile.com/devops-change-management-in-the-enterprise-world/</a:t>
            </a:r>
          </a:p>
          <a:p>
            <a:r>
              <a:rPr lang="en-US" dirty="0">
                <a:effectLst/>
              </a:rPr>
              <a:t>Griffith, B. (2019, June 25). The guide to building a DevOps change management plan. Retrieved March 02, 2021, from https://victorops.com/blog/the-guide-to-building-a-devops-change-management-plan</a:t>
            </a:r>
          </a:p>
          <a:p>
            <a:r>
              <a:rPr lang="en-US" dirty="0">
                <a:effectLst/>
              </a:rPr>
              <a:t>Kim, G., </a:t>
            </a:r>
            <a:r>
              <a:rPr lang="en-US" dirty="0" err="1">
                <a:effectLst/>
              </a:rPr>
              <a:t>Debois</a:t>
            </a:r>
            <a:r>
              <a:rPr lang="en-US" dirty="0">
                <a:effectLst/>
              </a:rPr>
              <a:t>, P., Willis, J., Humble, J., &amp; </a:t>
            </a:r>
            <a:r>
              <a:rPr lang="en-US" dirty="0" err="1">
                <a:effectLst/>
              </a:rPr>
              <a:t>Allspaw</a:t>
            </a:r>
            <a:r>
              <a:rPr lang="en-US" dirty="0">
                <a:effectLst/>
              </a:rPr>
              <a:t>, J. (2017). </a:t>
            </a:r>
            <a:r>
              <a:rPr lang="en-US" i="1" dirty="0">
                <a:effectLst/>
              </a:rPr>
              <a:t>The DevOps handbook: How to create world-class agility, reliability, and security in technology organizations</a:t>
            </a:r>
            <a:r>
              <a:rPr lang="en-US" dirty="0">
                <a:effectLst/>
              </a:rPr>
              <a:t>. Portland, OR: IT Revolution Press, LLC.</a:t>
            </a:r>
          </a:p>
          <a:p>
            <a:r>
              <a:rPr lang="en-US" dirty="0" err="1">
                <a:effectLst/>
              </a:rPr>
              <a:t>Nyo</a:t>
            </a:r>
            <a:r>
              <a:rPr lang="en-US" dirty="0">
                <a:effectLst/>
              </a:rPr>
              <a:t>, I. (2020, May 12). Best practices for change management in the age of </a:t>
            </a:r>
            <a:r>
              <a:rPr lang="en-US" dirty="0" err="1">
                <a:effectLst/>
              </a:rPr>
              <a:t>devops</a:t>
            </a:r>
            <a:r>
              <a:rPr lang="en-US" dirty="0">
                <a:effectLst/>
              </a:rPr>
              <a:t>. Retrieved March 02, 2021, from https://www.atlassian.com/engineering/best-practices-for-change-management-in-the-age-of-devops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7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E57C-C452-48CF-B438-29D05645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341E-EADE-432F-8E32-2533E297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is an ideal that helps to change, improve relationships and efficiently put quality work into a company’s hands.</a:t>
            </a:r>
          </a:p>
          <a:p>
            <a:pPr lvl="1"/>
            <a:r>
              <a:rPr lang="en-US" dirty="0"/>
              <a:t>Principles of DevOps</a:t>
            </a:r>
          </a:p>
          <a:p>
            <a:pPr lvl="2"/>
            <a:r>
              <a:rPr lang="en-US" dirty="0"/>
              <a:t>Continuous Integration – Developers integrate code into a shared repository</a:t>
            </a:r>
          </a:p>
          <a:p>
            <a:pPr lvl="2"/>
            <a:r>
              <a:rPr lang="en-US" dirty="0"/>
              <a:t>Continuous Testing – Automated testing to gain immediate feedback</a:t>
            </a:r>
          </a:p>
          <a:p>
            <a:pPr lvl="2"/>
            <a:r>
              <a:rPr lang="en-US" dirty="0"/>
              <a:t>Continuous Monitoring – Process to detect compliance and risk issues</a:t>
            </a:r>
          </a:p>
          <a:p>
            <a:pPr lvl="2"/>
            <a:r>
              <a:rPr lang="en-US" dirty="0"/>
              <a:t>Continuous Delivery – The ability to get more features into consumers hands quickly, which can include automation</a:t>
            </a:r>
          </a:p>
        </p:txBody>
      </p:sp>
    </p:spTree>
    <p:extLst>
      <p:ext uri="{BB962C8B-B14F-4D97-AF65-F5344CB8AC3E}">
        <p14:creationId xmlns:p14="http://schemas.microsoft.com/office/powerpoint/2010/main" val="208815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ABDF-D706-4C23-8C30-2256553E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Change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85244-5A1F-4BC9-98BF-E43D1FFBA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Change Management is generally associated with long time lines, which feels very different than DevOps.</a:t>
            </a:r>
          </a:p>
          <a:p>
            <a:r>
              <a:rPr lang="en-US" dirty="0"/>
              <a:t>Change Management is the method of how a company implement change in all of it’s processes.</a:t>
            </a:r>
          </a:p>
          <a:p>
            <a:pPr lvl="1"/>
            <a:r>
              <a:rPr lang="en-US" dirty="0"/>
              <a:t>Change Management determines how changes are managed, what techniques/methodologies are used.</a:t>
            </a:r>
          </a:p>
          <a:p>
            <a:pPr lvl="1"/>
            <a:r>
              <a:rPr lang="en-US" dirty="0"/>
              <a:t>Change Management have generally been summed up as an element of IT Service Management (ITSM).</a:t>
            </a:r>
          </a:p>
          <a:p>
            <a:r>
              <a:rPr lang="en-US" dirty="0"/>
              <a:t>Change Management plans allow teams to be proactive (therefore efficient) in change and quickly overcome them.</a:t>
            </a:r>
          </a:p>
          <a:p>
            <a:r>
              <a:rPr lang="en-US" dirty="0"/>
              <a:t>Every Organization needs a Change Management plan, despite their field of work.</a:t>
            </a:r>
          </a:p>
        </p:txBody>
      </p:sp>
    </p:spTree>
    <p:extLst>
      <p:ext uri="{BB962C8B-B14F-4D97-AF65-F5344CB8AC3E}">
        <p14:creationId xmlns:p14="http://schemas.microsoft.com/office/powerpoint/2010/main" val="118454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7BB0-6EDC-45FF-A535-E9DC9D0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in Change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A7EB-4DFC-4062-9328-6E11A3D3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Embrace DevOps principles to reduce human effort and errors</a:t>
            </a:r>
          </a:p>
          <a:p>
            <a:r>
              <a:rPr lang="en-US" dirty="0"/>
              <a:t>Autonomy over authority helps for rapid decision making</a:t>
            </a:r>
          </a:p>
          <a:p>
            <a:r>
              <a:rPr lang="en-US" dirty="0"/>
              <a:t>Plan for releasing change from the beginning without additional processes</a:t>
            </a:r>
          </a:p>
          <a:p>
            <a:r>
              <a:rPr lang="en-US" dirty="0"/>
              <a:t>Minimize negative impact of change by preparing for failures and incidents</a:t>
            </a:r>
          </a:p>
          <a:p>
            <a:r>
              <a:rPr lang="en-US" dirty="0"/>
              <a:t>Address both internal process pain points and customer pain points</a:t>
            </a:r>
          </a:p>
          <a:p>
            <a:r>
              <a:rPr lang="en-US" dirty="0"/>
              <a:t>Have a change management plan</a:t>
            </a:r>
          </a:p>
        </p:txBody>
      </p:sp>
    </p:spTree>
    <p:extLst>
      <p:ext uri="{BB962C8B-B14F-4D97-AF65-F5344CB8AC3E}">
        <p14:creationId xmlns:p14="http://schemas.microsoft.com/office/powerpoint/2010/main" val="410890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385-E319-43BC-B777-C190EC17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Embrace DevOps principles to reduce human effort and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BF44-4A28-446A-A8B7-C5CAFA95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Management is commonly viewed as impossible to merge with DevOps.</a:t>
            </a:r>
          </a:p>
          <a:p>
            <a:pPr lvl="1"/>
            <a:r>
              <a:rPr lang="en-US" dirty="0"/>
              <a:t>DevOps work well with regulation and compliance.</a:t>
            </a:r>
          </a:p>
          <a:p>
            <a:pPr lvl="1"/>
            <a:r>
              <a:rPr lang="en-US" dirty="0"/>
              <a:t>Automation should be leveraged in Change Management where applicable.</a:t>
            </a:r>
          </a:p>
          <a:p>
            <a:pPr lvl="1"/>
            <a:r>
              <a:rPr lang="en-US" dirty="0"/>
              <a:t>Automation can allow segregation of duties.</a:t>
            </a:r>
          </a:p>
          <a:p>
            <a:pPr lvl="1"/>
            <a:r>
              <a:rPr lang="en-US" dirty="0"/>
              <a:t>Learnings can be produced online to understand the </a:t>
            </a:r>
            <a:r>
              <a:rPr lang="en-US" dirty="0" err="1"/>
              <a:t>hows</a:t>
            </a:r>
            <a:r>
              <a:rPr lang="en-US" dirty="0"/>
              <a:t> and whys of change to make the process run smoothly.</a:t>
            </a:r>
          </a:p>
        </p:txBody>
      </p:sp>
    </p:spTree>
    <p:extLst>
      <p:ext uri="{BB962C8B-B14F-4D97-AF65-F5344CB8AC3E}">
        <p14:creationId xmlns:p14="http://schemas.microsoft.com/office/powerpoint/2010/main" val="215908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2AFA-45FE-4CF9-8A77-721918E6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Autonomy over authority helps for rapid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5668-4519-431A-8B12-56311F6A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Information Technology Infrastructure Library (ITIL) is a set of detailed practices for IT service management to align with business needs.</a:t>
            </a:r>
          </a:p>
          <a:p>
            <a:pPr lvl="1"/>
            <a:r>
              <a:rPr lang="en-US" dirty="0"/>
              <a:t>Change Advisory Board (CAB) is a component that provides support and helps in prioritization.</a:t>
            </a:r>
          </a:p>
          <a:p>
            <a:pPr lvl="1"/>
            <a:r>
              <a:rPr lang="en-US" dirty="0"/>
              <a:t>CABs are generally made up of IT and Business representatives.</a:t>
            </a:r>
          </a:p>
          <a:p>
            <a:pPr lvl="1"/>
            <a:r>
              <a:rPr lang="en-US" dirty="0"/>
              <a:t>CABs can be viewed as slow in terms of making decisions and can take months to prioritize appropriately.</a:t>
            </a:r>
          </a:p>
          <a:p>
            <a:pPr lvl="1"/>
            <a:r>
              <a:rPr lang="en-US" dirty="0"/>
              <a:t>By creating daily release review processes, it creates more ownership.</a:t>
            </a:r>
          </a:p>
          <a:p>
            <a:pPr lvl="1"/>
            <a:r>
              <a:rPr lang="en-US" dirty="0"/>
              <a:t>This can take a cultural shift in the workforce mindset and in trusting them to make informed decisions that are best for the company.</a:t>
            </a:r>
          </a:p>
        </p:txBody>
      </p:sp>
    </p:spTree>
    <p:extLst>
      <p:ext uri="{BB962C8B-B14F-4D97-AF65-F5344CB8AC3E}">
        <p14:creationId xmlns:p14="http://schemas.microsoft.com/office/powerpoint/2010/main" val="326142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322C-0C5F-45A9-9BA5-5BAE3A2D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for releasing change from the beginning without additional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5E8B-F31B-4DC7-9123-F3F035113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Failing to plan, is planning to fail (</a:t>
            </a:r>
            <a:r>
              <a:rPr lang="en-US" dirty="0" err="1"/>
              <a:t>Nyo</a:t>
            </a:r>
            <a:r>
              <a:rPr lang="en-US" dirty="0"/>
              <a:t>, 2020).</a:t>
            </a:r>
          </a:p>
          <a:p>
            <a:r>
              <a:rPr lang="en-US" dirty="0"/>
              <a:t>Releasing changes should be planned and integrated into existing processes.</a:t>
            </a:r>
          </a:p>
          <a:p>
            <a:r>
              <a:rPr lang="en-US" dirty="0"/>
              <a:t>Change Management should start from the beginning of a project.</a:t>
            </a:r>
          </a:p>
          <a:p>
            <a:r>
              <a:rPr lang="en-US" dirty="0"/>
              <a:t>Testing can play a part in how to roll out new processes.</a:t>
            </a:r>
          </a:p>
          <a:p>
            <a:r>
              <a:rPr lang="en-US" dirty="0"/>
              <a:t>This can include…</a:t>
            </a:r>
          </a:p>
          <a:p>
            <a:pPr lvl="1"/>
            <a:r>
              <a:rPr lang="en-US" dirty="0"/>
              <a:t>New Releases and informing customers via push notification, e-mail, etc.</a:t>
            </a:r>
          </a:p>
          <a:p>
            <a:pPr lvl="1"/>
            <a:r>
              <a:rPr lang="en-US" dirty="0"/>
              <a:t>Informing Developers and how soon.</a:t>
            </a:r>
          </a:p>
        </p:txBody>
      </p:sp>
    </p:spTree>
    <p:extLst>
      <p:ext uri="{BB962C8B-B14F-4D97-AF65-F5344CB8AC3E}">
        <p14:creationId xmlns:p14="http://schemas.microsoft.com/office/powerpoint/2010/main" val="230817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7119-7CFD-461D-B5B2-DC8A5B4A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Minimize negative impact of change by preparing for failures and incidents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E16C-8226-474B-BEE7-F26F9228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Traditional Change Management is done with the intention to minimize negative impact.</a:t>
            </a:r>
          </a:p>
          <a:p>
            <a:r>
              <a:rPr lang="en-US" dirty="0"/>
              <a:t>It’s hard to be 100% sure how things will be in production, despite testing.</a:t>
            </a:r>
          </a:p>
          <a:p>
            <a:pPr lvl="1"/>
            <a:r>
              <a:rPr lang="en-US" dirty="0"/>
              <a:t>Using a testing environment and a deploying environment helps immensely to understand potential negative impact.</a:t>
            </a:r>
          </a:p>
          <a:p>
            <a:pPr lvl="1"/>
            <a:r>
              <a:rPr lang="en-US" dirty="0"/>
              <a:t>Using a test control subject group can be helpful versus rolling out into production for all.</a:t>
            </a:r>
          </a:p>
          <a:p>
            <a:pPr lvl="1"/>
            <a:r>
              <a:rPr lang="en-US" dirty="0"/>
              <a:t>Monolithic environments are extremely dangerous to deploy in with no safeguards or control groups.</a:t>
            </a:r>
          </a:p>
          <a:p>
            <a:pPr lvl="1"/>
            <a:r>
              <a:rPr lang="en-US" dirty="0"/>
              <a:t>Code fails for multiple reasons, even if no one is directly changing it. Monitoring should always raise immediate awareness to failures.</a:t>
            </a:r>
          </a:p>
        </p:txBody>
      </p:sp>
    </p:spTree>
    <p:extLst>
      <p:ext uri="{BB962C8B-B14F-4D97-AF65-F5344CB8AC3E}">
        <p14:creationId xmlns:p14="http://schemas.microsoft.com/office/powerpoint/2010/main" val="308918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B36-7345-4065-81D8-44F8486C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both internal process pain points and customer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9664-FDB7-4F20-83C5-62C13591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Releasing changes is to provide value to customers, always.</a:t>
            </a:r>
          </a:p>
          <a:p>
            <a:r>
              <a:rPr lang="en-US" dirty="0"/>
              <a:t>It’s important to understand what a company wants.</a:t>
            </a:r>
          </a:p>
          <a:p>
            <a:pPr lvl="1"/>
            <a:r>
              <a:rPr lang="en-US" dirty="0"/>
              <a:t>Generally this is stability and control.</a:t>
            </a:r>
          </a:p>
          <a:p>
            <a:r>
              <a:rPr lang="en-US" dirty="0"/>
              <a:t>We as the developers must determine what the developer is attempting to do versus the company hired.</a:t>
            </a:r>
          </a:p>
          <a:p>
            <a:r>
              <a:rPr lang="en-US" dirty="0"/>
              <a:t>Tools can help to negotiate the pain points for customers.</a:t>
            </a:r>
          </a:p>
          <a:p>
            <a:r>
              <a:rPr lang="en-US" dirty="0"/>
              <a:t>Showing value in the most important steps such as security can alleviate a pain point if shown why security overall can support the customer’s needs and wants.</a:t>
            </a:r>
          </a:p>
        </p:txBody>
      </p:sp>
    </p:spTree>
    <p:extLst>
      <p:ext uri="{BB962C8B-B14F-4D97-AF65-F5344CB8AC3E}">
        <p14:creationId xmlns:p14="http://schemas.microsoft.com/office/powerpoint/2010/main" val="2136866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1580</TotalTime>
  <Words>1037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Change Management</vt:lpstr>
      <vt:lpstr>What is DevOps</vt:lpstr>
      <vt:lpstr>What is Change Management</vt:lpstr>
      <vt:lpstr>Best Practices in Change Management</vt:lpstr>
      <vt:lpstr>Embrace DevOps principles to reduce human effort and errors</vt:lpstr>
      <vt:lpstr>Autonomy over authority helps for rapid decision making</vt:lpstr>
      <vt:lpstr>Plan for releasing change from the beginning without additional processes</vt:lpstr>
      <vt:lpstr>Minimize negative impact of change by preparing for failures and incidents</vt:lpstr>
      <vt:lpstr>Address both internal process pain points and customer pain points</vt:lpstr>
      <vt:lpstr>How to Create a Change management plan</vt:lpstr>
      <vt:lpstr>How to Create a Change management plan Continued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</dc:title>
  <dc:creator>Rhiannon Kimberlin</dc:creator>
  <cp:lastModifiedBy>Rhiannon Kimberlin</cp:lastModifiedBy>
  <cp:revision>7</cp:revision>
  <dcterms:created xsi:type="dcterms:W3CDTF">2021-03-01T00:54:51Z</dcterms:created>
  <dcterms:modified xsi:type="dcterms:W3CDTF">2021-03-02T03:14:56Z</dcterms:modified>
</cp:coreProperties>
</file>