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5" r:id="rId8"/>
    <p:sldId id="266" r:id="rId9"/>
    <p:sldId id="267" r:id="rId10"/>
    <p:sldId id="264" r:id="rId11"/>
    <p:sldId id="260" r:id="rId12"/>
    <p:sldId id="261" r:id="rId13"/>
    <p:sldId id="262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Open Authentication (Oauth)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Rhiannon Kimberlin							WEB-420							Bellevue University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BC1A-45B0-48B8-9441-0A424346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Oauth?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80E1-7C19-482E-AA12-FBACDF3E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there are limitations to OAuth, there is a balance between usability and security. </a:t>
            </a:r>
          </a:p>
          <a:p>
            <a:r>
              <a:rPr lang="en-US" dirty="0"/>
              <a:t>OAuth prevents hackers from screening passwords or even other sites from saving passwords and usernames that do not belong to them.</a:t>
            </a:r>
          </a:p>
          <a:p>
            <a:r>
              <a:rPr lang="en-US" dirty="0"/>
              <a:t>The additional layer of security does not interrupt the user experience, so most users do not even realize the extra protection.</a:t>
            </a:r>
          </a:p>
          <a:p>
            <a:r>
              <a:rPr lang="en-US" dirty="0"/>
              <a:t>Additionally, if a user should lose their mobile they can revoke all OAuth tokens stored on the lost device.</a:t>
            </a:r>
          </a:p>
          <a:p>
            <a:r>
              <a:rPr lang="en-US" dirty="0"/>
              <a:t>Users are given more control over what actions a third-party may take, such as posting, reviewing information or gaining access to things such as pictures. </a:t>
            </a:r>
          </a:p>
        </p:txBody>
      </p:sp>
    </p:spTree>
    <p:extLst>
      <p:ext uri="{BB962C8B-B14F-4D97-AF65-F5344CB8AC3E}">
        <p14:creationId xmlns:p14="http://schemas.microsoft.com/office/powerpoint/2010/main" val="148375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DAE7-6577-43DE-A79E-E4CD9A76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of an Oauth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4615-8046-4BB3-852C-35A13A85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navigates to Web API</a:t>
            </a:r>
          </a:p>
          <a:p>
            <a:r>
              <a:rPr lang="en-US" dirty="0"/>
              <a:t>Web API responds with client front end and sends back to browser.</a:t>
            </a:r>
          </a:p>
          <a:p>
            <a:r>
              <a:rPr lang="en-US" dirty="0"/>
              <a:t>User sign in, which sends client ID and reply URL to request a token.</a:t>
            </a:r>
          </a:p>
          <a:p>
            <a:r>
              <a:rPr lang="en-US" dirty="0"/>
              <a:t>Upon successful sign in, URL will redirect Access token in URL.</a:t>
            </a:r>
          </a:p>
          <a:p>
            <a:r>
              <a:rPr lang="en-US" dirty="0"/>
              <a:t>Client sends access token in authorization header to web app or API.</a:t>
            </a:r>
          </a:p>
        </p:txBody>
      </p:sp>
      <p:pic>
        <p:nvPicPr>
          <p:cNvPr id="1026" name="Picture 2" descr="Browser Implicit Flow">
            <a:extLst>
              <a:ext uri="{FF2B5EF4-FFF2-40B4-BE49-F238E27FC236}">
                <a16:creationId xmlns:a16="http://schemas.microsoft.com/office/drawing/2014/main" id="{47D743C1-742B-4126-8B79-522E2E0A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75" y="559458"/>
            <a:ext cx="5477932" cy="306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7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F0D7-2540-401F-9EDD-2EBB8C72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182B-3EBC-4229-92E5-C700D446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8/30/2018, R. (2018, August 31). What is OAuth? Definition and How it Works. Retrieved December 14, 2020, from https://www.varonis.com/blog/what-is-oauth/</a:t>
            </a:r>
          </a:p>
          <a:p>
            <a:r>
              <a:rPr lang="en-US" dirty="0">
                <a:effectLst/>
              </a:rPr>
              <a:t>Grimes, R. (2019, September 20). What is OAuth? How the open authorization framework works. Retrieved December 14, 2020, from https://www.csoonline.com/article/3216404/what-is-oauth-how-the-open-authorization-framework-works.html</a:t>
            </a:r>
          </a:p>
          <a:p>
            <a:r>
              <a:rPr lang="en-US" dirty="0" err="1">
                <a:effectLst/>
              </a:rPr>
              <a:t>Raible</a:t>
            </a:r>
            <a:r>
              <a:rPr lang="en-US" dirty="0">
                <a:effectLst/>
              </a:rPr>
              <a:t>, M. (2017, June 21). What the Heck is OAuth? Retrieved December 14, 2020, from https://developer.okta.com/blog/2017/06/21/what-the-heck-is-oauth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7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3CD0-319F-456D-9283-1A929EF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5518-37A1-49F8-8AC7-4F4D432F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modern world, it is very popular to allow sites and services to connect via use of a password. Providing a password directly to someone else is a danger. OAuth is the answer for that danger.</a:t>
            </a:r>
          </a:p>
          <a:p>
            <a:r>
              <a:rPr lang="en-US" dirty="0"/>
              <a:t>OAuth is an open-standard authorization protocol or framework that provides the ability for secure designated access.</a:t>
            </a:r>
          </a:p>
          <a:p>
            <a:r>
              <a:rPr lang="en-US" dirty="0"/>
              <a:t>OAuth doesn’t provide your password to other sites and services. </a:t>
            </a:r>
          </a:p>
          <a:p>
            <a:pPr lvl="1"/>
            <a:r>
              <a:rPr lang="en-US" dirty="0"/>
              <a:t>Instead authorization tokens are generated as a secure identity.</a:t>
            </a:r>
          </a:p>
          <a:p>
            <a:r>
              <a:rPr lang="en-US" dirty="0"/>
              <a:t>OAuth does allow more security, but not through means of authentication. It uses authorization as a secure means to provide access.</a:t>
            </a:r>
          </a:p>
          <a:p>
            <a:r>
              <a:rPr lang="en-US" dirty="0"/>
              <a:t>OAuth does not allow full access or all data to a site once authorized. </a:t>
            </a:r>
          </a:p>
          <a:p>
            <a:r>
              <a:rPr lang="en-US" dirty="0"/>
              <a:t>OAuth is not an API service.</a:t>
            </a:r>
          </a:p>
        </p:txBody>
      </p:sp>
    </p:spTree>
    <p:extLst>
      <p:ext uri="{BB962C8B-B14F-4D97-AF65-F5344CB8AC3E}">
        <p14:creationId xmlns:p14="http://schemas.microsoft.com/office/powerpoint/2010/main" val="143482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D21-6EB5-44CD-ABEB-A9261DB3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Oauth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ADE6-B9EC-402E-9D2F-CB6ED058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six central components in OAuth 2.0</a:t>
            </a:r>
          </a:p>
          <a:p>
            <a:pPr lvl="1"/>
            <a:r>
              <a:rPr lang="en-US" dirty="0"/>
              <a:t>Scopes and Consent</a:t>
            </a:r>
          </a:p>
          <a:p>
            <a:pPr lvl="1"/>
            <a:r>
              <a:rPr lang="en-US" dirty="0"/>
              <a:t>Actors</a:t>
            </a:r>
          </a:p>
          <a:p>
            <a:pPr lvl="1"/>
            <a:r>
              <a:rPr lang="en-US" dirty="0"/>
              <a:t>Clients</a:t>
            </a:r>
          </a:p>
          <a:p>
            <a:pPr lvl="1"/>
            <a:r>
              <a:rPr lang="en-US" dirty="0"/>
              <a:t>Tokens</a:t>
            </a:r>
          </a:p>
          <a:p>
            <a:pPr lvl="1"/>
            <a:r>
              <a:rPr lang="en-US" dirty="0"/>
              <a:t>Authorization Server</a:t>
            </a:r>
          </a:p>
          <a:p>
            <a:pPr lvl="1"/>
            <a:r>
              <a:rPr lang="en-US" dirty="0"/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97217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57B-960F-4644-956A-FA0219E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61" y="790208"/>
            <a:ext cx="11193647" cy="1100667"/>
          </a:xfrm>
        </p:spPr>
        <p:txBody>
          <a:bodyPr/>
          <a:lstStyle/>
          <a:p>
            <a:r>
              <a:rPr lang="en-US" dirty="0"/>
              <a:t>OAuth 2.0</a:t>
            </a:r>
            <a:br>
              <a:rPr lang="en-US" dirty="0"/>
            </a:br>
            <a:r>
              <a:rPr lang="en-US" dirty="0"/>
              <a:t>Scopes, Consent &amp;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DAEB-3C42-4A05-9873-3001B8F1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are the authorization screens where an app requests permissions.</a:t>
            </a:r>
          </a:p>
          <a:p>
            <a:pPr lvl="1"/>
            <a:r>
              <a:rPr lang="en-US" dirty="0"/>
              <a:t>Scopes are coded by the application developer.</a:t>
            </a:r>
          </a:p>
          <a:p>
            <a:pPr lvl="1"/>
            <a:r>
              <a:rPr lang="en-US" dirty="0"/>
              <a:t>Scopes define what actions an App is allowed to have if given permission. Consent must be gathered in this step.</a:t>
            </a:r>
          </a:p>
          <a:p>
            <a:r>
              <a:rPr lang="en-US" dirty="0"/>
              <a:t>There are four notable Actors in OAuth</a:t>
            </a:r>
          </a:p>
          <a:p>
            <a:pPr lvl="1"/>
            <a:r>
              <a:rPr lang="en-US" dirty="0"/>
              <a:t>Resource Owner</a:t>
            </a:r>
          </a:p>
          <a:p>
            <a:pPr lvl="1"/>
            <a:r>
              <a:rPr lang="en-US" dirty="0"/>
              <a:t>Resource Server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Authorization Server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OAuth Scopes">
            <a:extLst>
              <a:ext uri="{FF2B5EF4-FFF2-40B4-BE49-F238E27FC236}">
                <a16:creationId xmlns:a16="http://schemas.microsoft.com/office/drawing/2014/main" id="{2EA4C771-EC74-4A34-960D-AA01E54D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3" y="570075"/>
            <a:ext cx="3179704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Auth Actors">
            <a:extLst>
              <a:ext uri="{FF2B5EF4-FFF2-40B4-BE49-F238E27FC236}">
                <a16:creationId xmlns:a16="http://schemas.microsoft.com/office/drawing/2014/main" id="{96B48818-7BB7-4974-94BC-7EE4B09F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3705489"/>
            <a:ext cx="5588000" cy="304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1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DDC-1554-433F-87F8-60096464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  <a:br>
              <a:rPr lang="en-US" dirty="0"/>
            </a:br>
            <a:r>
              <a:rPr lang="en-US" dirty="0"/>
              <a:t>Tokens &amp; Authorization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126B-45D6-4105-9152-458F59DA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uses this to access the Resource Server. </a:t>
            </a:r>
          </a:p>
          <a:p>
            <a:r>
              <a:rPr lang="en-US" dirty="0"/>
              <a:t>Tokens are short lived, except refresh tokens which can last from days to years.</a:t>
            </a:r>
          </a:p>
          <a:p>
            <a:r>
              <a:rPr lang="en-US" dirty="0"/>
              <a:t>Refresh Tokens are able to be revoked.</a:t>
            </a:r>
          </a:p>
          <a:p>
            <a:r>
              <a:rPr lang="en-US" dirty="0"/>
              <a:t>Tokens are retrieved from end points. In the past, they were encrypted at their end points but now are encrypted during transportation between endpoints.</a:t>
            </a:r>
          </a:p>
          <a:p>
            <a:r>
              <a:rPr lang="en-US" dirty="0"/>
              <a:t>Refresh tokens are harder to manage for developers, which is what makes the API keys so attractive.</a:t>
            </a:r>
          </a:p>
          <a:p>
            <a:pPr lvl="1"/>
            <a:r>
              <a:rPr lang="en-US" dirty="0"/>
              <a:t>API Keys are not as secure as OAuth.</a:t>
            </a:r>
          </a:p>
          <a:p>
            <a:endParaRPr lang="en-US" dirty="0"/>
          </a:p>
        </p:txBody>
      </p:sp>
      <p:pic>
        <p:nvPicPr>
          <p:cNvPr id="3074" name="Picture 2" descr="Authorization Server">
            <a:extLst>
              <a:ext uri="{FF2B5EF4-FFF2-40B4-BE49-F238E27FC236}">
                <a16:creationId xmlns:a16="http://schemas.microsoft.com/office/drawing/2014/main" id="{4EF1E524-CC31-4A44-A261-6DADD0A3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40" y="702156"/>
            <a:ext cx="4351867" cy="23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2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BA30-1F37-4B41-9687-51DC7A7A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  <a:br>
              <a:rPr lang="en-US" dirty="0"/>
            </a:br>
            <a:r>
              <a:rPr lang="en-US" dirty="0"/>
              <a:t>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EF83-B6A9-40EB-BCEB-AFE0BC42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Flow – Communication happens through the browser with no back end server. </a:t>
            </a:r>
          </a:p>
          <a:p>
            <a:pPr lvl="1"/>
            <a:r>
              <a:rPr lang="en-US" dirty="0"/>
              <a:t>Can be called a 2 Legged OAuth.</a:t>
            </a:r>
          </a:p>
          <a:p>
            <a:pPr lvl="1"/>
            <a:r>
              <a:rPr lang="en-US" dirty="0"/>
              <a:t>More vulnerable to security threats</a:t>
            </a:r>
          </a:p>
          <a:p>
            <a:r>
              <a:rPr lang="en-US" dirty="0"/>
              <a:t>Authorization Code Flow – Uses both front channel and back channel for communication. Front end provides authorization and the back end uses the token.</a:t>
            </a:r>
          </a:p>
          <a:p>
            <a:pPr lvl="1"/>
            <a:r>
              <a:rPr lang="en-US" dirty="0"/>
              <a:t>This is generally the standard that most people use, but may not be optimal dependent on the Resource Owner and Public Owner.</a:t>
            </a:r>
          </a:p>
          <a:p>
            <a:r>
              <a:rPr lang="en-US" dirty="0"/>
              <a:t>Client Credential Flow – Server-to-Server Communication. </a:t>
            </a:r>
          </a:p>
          <a:p>
            <a:pPr lvl="1"/>
            <a:r>
              <a:rPr lang="en-US" dirty="0"/>
              <a:t>Client application acts on it’s own, not on the behalf of a user.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3610-8343-4FBF-976C-B2D463A9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Simple steps in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1431-95BD-47F1-9D32-B514AC97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The User shows intent </a:t>
            </a:r>
          </a:p>
          <a:p>
            <a:pPr lvl="1"/>
            <a:r>
              <a:rPr lang="en-US" dirty="0"/>
              <a:t>User wants to give a site permission to do </a:t>
            </a:r>
            <a:r>
              <a:rPr lang="en-US" i="1" dirty="0"/>
              <a:t>something</a:t>
            </a:r>
            <a:r>
              <a:rPr lang="en-US" dirty="0"/>
              <a:t> for them</a:t>
            </a:r>
          </a:p>
          <a:p>
            <a:r>
              <a:rPr lang="en-US" dirty="0"/>
              <a:t>Step 2: The Consumer gets permission </a:t>
            </a:r>
          </a:p>
          <a:p>
            <a:pPr lvl="1"/>
            <a:r>
              <a:rPr lang="en-US" dirty="0"/>
              <a:t>The Consumer receives a token and a secret</a:t>
            </a:r>
          </a:p>
          <a:p>
            <a:r>
              <a:rPr lang="en-US" dirty="0"/>
              <a:t>Step 3: User is redirected to the Service Provider</a:t>
            </a:r>
          </a:p>
          <a:p>
            <a:pPr lvl="1"/>
            <a:r>
              <a:rPr lang="en-US" dirty="0"/>
              <a:t>It is important the User validates they have been redirected to the Service Provider. This is where hacking can happen.</a:t>
            </a:r>
          </a:p>
          <a:p>
            <a:r>
              <a:rPr lang="en-US" dirty="0"/>
              <a:t>Step 4: User gives permission</a:t>
            </a:r>
          </a:p>
          <a:p>
            <a:pPr lvl="1"/>
            <a:r>
              <a:rPr lang="en-US" dirty="0"/>
              <a:t>Now that the user knows it’s the service provider, they provide their username and password give permission to ‘what” the service provider can do.</a:t>
            </a:r>
          </a:p>
          <a:p>
            <a:r>
              <a:rPr lang="en-US" dirty="0"/>
              <a:t>Step 5: Consumer obtains an access token</a:t>
            </a:r>
          </a:p>
          <a:p>
            <a:r>
              <a:rPr lang="en-US" dirty="0"/>
              <a:t>Step 6: The consumer accesses the protected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3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DE23-4BC2-4B40-906A-931D13A3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3F55-FDA0-4AC3-ABDA-9BB5EED8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1.0 was started around November 2006 while developing Twitter OpenID.</a:t>
            </a:r>
          </a:p>
          <a:p>
            <a:pPr lvl="1"/>
            <a:r>
              <a:rPr lang="en-US" dirty="0"/>
              <a:t>In July 2007 a team released an initial specification, which turned into OAuth Core 1.0 in October 2007.</a:t>
            </a:r>
          </a:p>
          <a:p>
            <a:r>
              <a:rPr lang="en-US" dirty="0"/>
              <a:t>Limitations in OAuth 1.0 became apparent over the years and underwent substantial revision.</a:t>
            </a:r>
          </a:p>
          <a:p>
            <a:pPr lvl="1"/>
            <a:r>
              <a:rPr lang="en-US" dirty="0"/>
              <a:t>OAuth 2.0 was released in 2012. It did not come without it’s own criticism.</a:t>
            </a:r>
          </a:p>
          <a:p>
            <a:r>
              <a:rPr lang="en-US" dirty="0"/>
              <a:t>While OAuth 2.0 is more widely used than 1.0, it has limitations of it’s own.</a:t>
            </a:r>
          </a:p>
          <a:p>
            <a:pPr lvl="1"/>
            <a:r>
              <a:rPr lang="en-US" dirty="0"/>
              <a:t>OAuth 2.0 is technically less secure and more complex.</a:t>
            </a:r>
          </a:p>
          <a:p>
            <a:pPr lvl="1"/>
            <a:r>
              <a:rPr lang="en-US" dirty="0"/>
              <a:t>OAuth 2.0 was designed to be more interoperable and flexible between sites and devices, as technology is rapidly advancing.</a:t>
            </a:r>
          </a:p>
        </p:txBody>
      </p:sp>
    </p:spTree>
    <p:extLst>
      <p:ext uri="{BB962C8B-B14F-4D97-AF65-F5344CB8AC3E}">
        <p14:creationId xmlns:p14="http://schemas.microsoft.com/office/powerpoint/2010/main" val="5524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8409-8ABB-44D1-9D1D-D0029214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Oauth 1.0 &amp;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C599-A31A-4E51-98FF-E0B039A4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1.0 and 2.0 are very different from each other and not compatible.</a:t>
            </a:r>
          </a:p>
          <a:p>
            <a:r>
              <a:rPr lang="en-US" dirty="0"/>
              <a:t>OAuth 2.0 is faster and easier to implement.</a:t>
            </a:r>
          </a:p>
          <a:p>
            <a:pPr lvl="1"/>
            <a:r>
              <a:rPr lang="en-US" dirty="0"/>
              <a:t>OAuth 1.0 used complicated cryptographic requirements and did not scale.</a:t>
            </a:r>
          </a:p>
          <a:p>
            <a:pPr lvl="1"/>
            <a:r>
              <a:rPr lang="en-US" dirty="0"/>
              <a:t>OAuth 1.0 supported 3 flows. OAuth 2.0 has 6 flows.</a:t>
            </a:r>
          </a:p>
          <a:p>
            <a:pPr lvl="1"/>
            <a:r>
              <a:rPr lang="en-US" dirty="0"/>
              <a:t>OAuth 1.0 encrypted tokens on the end points.</a:t>
            </a:r>
          </a:p>
          <a:p>
            <a:pPr lvl="1"/>
            <a:r>
              <a:rPr lang="en-US" dirty="0"/>
              <a:t>OAuth 2.0 encrypts tokens via transit.</a:t>
            </a:r>
          </a:p>
        </p:txBody>
      </p:sp>
    </p:spTree>
    <p:extLst>
      <p:ext uri="{BB962C8B-B14F-4D97-AF65-F5344CB8AC3E}">
        <p14:creationId xmlns:p14="http://schemas.microsoft.com/office/powerpoint/2010/main" val="20416196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{18B0987A-D642-41AD-8C6D-B9C253001CF9}tf33552983_win32</Template>
  <TotalTime>238</TotalTime>
  <Words>1036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Demi</vt:lpstr>
      <vt:lpstr>Wingdings 2</vt:lpstr>
      <vt:lpstr>DividendVTI</vt:lpstr>
      <vt:lpstr>Open Authentication (Oauth)</vt:lpstr>
      <vt:lpstr>What is OAuth</vt:lpstr>
      <vt:lpstr>How does Oauth Work?</vt:lpstr>
      <vt:lpstr>OAuth 2.0 Scopes, Consent &amp; Actors</vt:lpstr>
      <vt:lpstr>Oauth 2.0 Tokens &amp; Authorization Server </vt:lpstr>
      <vt:lpstr>OAuth 2.0 Flows</vt:lpstr>
      <vt:lpstr>Six Simple steps in Oauth</vt:lpstr>
      <vt:lpstr>History of OAuth</vt:lpstr>
      <vt:lpstr>Differences between Oauth 1.0 &amp; 2.0</vt:lpstr>
      <vt:lpstr>Why Oauth?</vt:lpstr>
      <vt:lpstr>Data Flow of an Oauth API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Authentication (Oauth)</dc:title>
  <dc:creator>Rhiannon Kimberlin</dc:creator>
  <cp:lastModifiedBy>Rhiannon Kimberlin</cp:lastModifiedBy>
  <cp:revision>14</cp:revision>
  <dcterms:created xsi:type="dcterms:W3CDTF">2020-12-14T20:04:55Z</dcterms:created>
  <dcterms:modified xsi:type="dcterms:W3CDTF">2020-12-15T00:03:19Z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