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65" r:id="rId5"/>
    <p:sldId id="267" r:id="rId6"/>
    <p:sldId id="268" r:id="rId7"/>
    <p:sldId id="266" r:id="rId8"/>
    <p:sldId id="269" r:id="rId9"/>
    <p:sldId id="274" r:id="rId10"/>
    <p:sldId id="275" r:id="rId11"/>
    <p:sldId id="270" r:id="rId12"/>
    <p:sldId id="271" r:id="rId13"/>
    <p:sldId id="272" r:id="rId14"/>
    <p:sldId id="273" r:id="rId15"/>
    <p:sldId id="27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19" autoAdjust="0"/>
  </p:normalViewPr>
  <p:slideViewPr>
    <p:cSldViewPr snapToGrid="0">
      <p:cViewPr varScale="1">
        <p:scale>
          <a:sx n="60" d="100"/>
          <a:sy n="60" d="100"/>
        </p:scale>
        <p:origin x="78" y="1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2/20/2021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141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2/20/2021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705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2/20/2021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427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2/20/2021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905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2/20/2021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3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2/20/2021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820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2/20/2021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097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2/20/2021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615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2/20/2021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894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2/20/2021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127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D526C9-A8C7-41E6-85BB-39F06C858A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anchor="b">
            <a:normAutofit/>
          </a:bodyPr>
          <a:lstStyle/>
          <a:p>
            <a:r>
              <a:rPr lang="en-US" sz="3800" dirty="0">
                <a:solidFill>
                  <a:schemeClr val="tx1"/>
                </a:solidFill>
              </a:rPr>
              <a:t>Security Controls in Shared Course Code Repositories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Autofit/>
          </a:bodyPr>
          <a:lstStyle/>
          <a:p>
            <a:pPr>
              <a:lnSpc>
                <a:spcPct val="120000"/>
              </a:lnSpc>
            </a:pPr>
            <a:r>
              <a:rPr lang="en-US" sz="800" dirty="0"/>
              <a:t>Rhiannon Kimberlin</a:t>
            </a:r>
          </a:p>
          <a:p>
            <a:pPr>
              <a:lnSpc>
                <a:spcPct val="120000"/>
              </a:lnSpc>
            </a:pPr>
            <a:r>
              <a:rPr lang="en-US" sz="800" dirty="0"/>
              <a:t>WEB 430</a:t>
            </a:r>
          </a:p>
          <a:p>
            <a:pPr>
              <a:lnSpc>
                <a:spcPct val="120000"/>
              </a:lnSpc>
            </a:pPr>
            <a:r>
              <a:rPr lang="en-US" sz="800" dirty="0"/>
              <a:t>Bellevue University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50338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9C44C-B30B-43B2-B691-2A9AEC405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Secure the Development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625F9-15B3-48B0-B822-976147E24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3760891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Include legacy core systems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All legacy systems should be evaluated and updated as needed.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Automate processes to prevent errors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Humans make mistakes – manual review takes longer and allows defects.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CI/CD tools should be used and code should be tested.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IEEE found there were 60% fewer security vulnerabilities with automated dependency management in 2017.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0361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9C44C-B30B-43B2-B691-2A9AEC405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Secure the Development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625F9-15B3-48B0-B822-976147E24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3760891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Enforce manual review with automation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The more code is reviewed and tested, the more likely it is to find errors in code source.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Audit and compliance proof the workflow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Logging, auditing and reporting is crucial within this step.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Include Security in the entire process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Security cannot be an after thought. To prove effective, security must be included in every step.</a:t>
            </a:r>
          </a:p>
        </p:txBody>
      </p:sp>
    </p:spTree>
    <p:extLst>
      <p:ext uri="{BB962C8B-B14F-4D97-AF65-F5344CB8AC3E}">
        <p14:creationId xmlns:p14="http://schemas.microsoft.com/office/powerpoint/2010/main" val="9101883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60443-6E26-4468-B56A-DF7ACE275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DB558B-EB19-4AF2-A19E-624C1D54E5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100" dirty="0">
                <a:effectLst/>
              </a:rPr>
              <a:t>GitHub. (2018, November 18). Secure software development strategy essentials. Retrieved February 21, 2021, from https://resources.github.com/whitepapers/Secure-software-development-strategy-essentials/</a:t>
            </a:r>
          </a:p>
          <a:p>
            <a:r>
              <a:rPr lang="en-US" sz="1100" dirty="0">
                <a:effectLst/>
              </a:rPr>
              <a:t>How to secure your source code. (n.d.). Retrieved February 21, 2021, from https://www.assembla.com/security/secure-source-code-report</a:t>
            </a:r>
          </a:p>
          <a:p>
            <a:r>
              <a:rPr lang="en-US" sz="1100" dirty="0">
                <a:effectLst/>
              </a:rPr>
              <a:t>Kim, G., </a:t>
            </a:r>
            <a:r>
              <a:rPr lang="en-US" sz="1100" dirty="0" err="1">
                <a:effectLst/>
              </a:rPr>
              <a:t>Debois</a:t>
            </a:r>
            <a:r>
              <a:rPr lang="en-US" sz="1100" dirty="0">
                <a:effectLst/>
              </a:rPr>
              <a:t>, P., Willis, J., Humble, J., &amp; </a:t>
            </a:r>
            <a:r>
              <a:rPr lang="en-US" sz="1100" dirty="0" err="1">
                <a:effectLst/>
              </a:rPr>
              <a:t>Allspaw</a:t>
            </a:r>
            <a:r>
              <a:rPr lang="en-US" sz="1100" dirty="0">
                <a:effectLst/>
              </a:rPr>
              <a:t>, J. (2017). </a:t>
            </a:r>
            <a:r>
              <a:rPr lang="en-US" sz="1100" i="1" dirty="0">
                <a:effectLst/>
              </a:rPr>
              <a:t>The DevOps handbook: How to create world-class agility, reliability, and security in technology organizations</a:t>
            </a:r>
            <a:r>
              <a:rPr lang="en-US" sz="1100" dirty="0">
                <a:effectLst/>
              </a:rPr>
              <a:t>. Portland, OR: IT Revolution Press, LLC.</a:t>
            </a:r>
          </a:p>
          <a:p>
            <a:r>
              <a:rPr lang="en-US" sz="1100" dirty="0">
                <a:effectLst/>
              </a:rPr>
              <a:t>L, A. (2020, June 16). </a:t>
            </a:r>
            <a:r>
              <a:rPr lang="en-US" sz="1100" dirty="0" err="1">
                <a:effectLst/>
              </a:rPr>
              <a:t>Ssh</a:t>
            </a:r>
            <a:r>
              <a:rPr lang="en-US" sz="1100" dirty="0">
                <a:effectLst/>
              </a:rPr>
              <a:t> tutorial for beginners - how does </a:t>
            </a:r>
            <a:r>
              <a:rPr lang="en-US" sz="1100" dirty="0" err="1">
                <a:effectLst/>
              </a:rPr>
              <a:t>ssh</a:t>
            </a:r>
            <a:r>
              <a:rPr lang="en-US" sz="1100" dirty="0">
                <a:effectLst/>
              </a:rPr>
              <a:t> work. Retrieved February 21, 2021, from https://www.hostinger.com/tutorials/ssh-tutorial-how-does-ssh-work</a:t>
            </a:r>
          </a:p>
          <a:p>
            <a:r>
              <a:rPr lang="en-US" sz="1100" dirty="0" err="1">
                <a:effectLst/>
              </a:rPr>
              <a:t>Lalithraj</a:t>
            </a:r>
            <a:r>
              <a:rPr lang="en-US" sz="1100" dirty="0">
                <a:effectLst/>
              </a:rPr>
              <a:t>, K. (2020, November 30). Static vs dynamic code analysis: How to choose between them. Retrieved February 21, 2021, from https://www.overops.com/blog/static-vs-dynamic-code-analysis-how-to-choose-between-them/</a:t>
            </a:r>
          </a:p>
          <a:p>
            <a:r>
              <a:rPr lang="en-US" sz="1100" dirty="0" err="1">
                <a:effectLst/>
              </a:rPr>
              <a:t>Saring</a:t>
            </a:r>
            <a:r>
              <a:rPr lang="en-US" sz="1100" dirty="0">
                <a:effectLst/>
              </a:rPr>
              <a:t>, J. (2018, April 25). Sharing code between projects: Lessons learned in the trenches. Retrieved February 21, 2021, from https://www.smashingmagazine.com/2018/04/sharing-code-between-projects/</a:t>
            </a:r>
          </a:p>
          <a:p>
            <a:r>
              <a:rPr lang="en-US" sz="1100" dirty="0" err="1">
                <a:effectLst/>
              </a:rPr>
              <a:t>Thrope</a:t>
            </a:r>
            <a:r>
              <a:rPr lang="en-US" sz="1100" dirty="0">
                <a:effectLst/>
              </a:rPr>
              <a:t>, S. (2019, August 23). Should you adopt a single code repository for all code? Retrieved February 21, 2021, from https://caylent.com/adopt-single-code-repository</a:t>
            </a:r>
          </a:p>
          <a:p>
            <a:r>
              <a:rPr lang="en-US" sz="1100" dirty="0">
                <a:effectLst/>
              </a:rPr>
              <a:t>What is </a:t>
            </a:r>
            <a:r>
              <a:rPr lang="en-US" sz="1100" dirty="0" err="1">
                <a:effectLst/>
              </a:rPr>
              <a:t>sFTP</a:t>
            </a:r>
            <a:r>
              <a:rPr lang="en-US" sz="1100" dirty="0">
                <a:effectLst/>
              </a:rPr>
              <a:t>... </a:t>
            </a:r>
            <a:r>
              <a:rPr lang="en-US" sz="1100" dirty="0" err="1">
                <a:effectLst/>
              </a:rPr>
              <a:t>accesspay</a:t>
            </a:r>
            <a:r>
              <a:rPr lang="en-US" sz="1100" dirty="0">
                <a:effectLst/>
              </a:rPr>
              <a:t> explains how this security tool works. (2020, November 26). Retrieved February 21, 2021, from https://www.accesspay.com/knowledge-hub/security/what-is-sftp-and-how-does-it-work/</a:t>
            </a:r>
          </a:p>
        </p:txBody>
      </p:sp>
    </p:spTree>
    <p:extLst>
      <p:ext uri="{BB962C8B-B14F-4D97-AF65-F5344CB8AC3E}">
        <p14:creationId xmlns:p14="http://schemas.microsoft.com/office/powerpoint/2010/main" val="1183033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63BB7-CD05-4F07-AEB8-3B32C7EE5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Shared Source Code Repository?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58F17-4B17-4EDA-8C2D-8FF138A9C2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Many developers spend time daily re-writing code that has already been written an tested.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Studies show that 50% of code on GitHub is duplicated.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Shared Source Code Repositories are </a:t>
            </a:r>
            <a:r>
              <a:rPr lang="en-US" dirty="0" err="1"/>
              <a:t>monorepos</a:t>
            </a:r>
            <a:r>
              <a:rPr lang="en-US" dirty="0"/>
              <a:t>, where all code written is documented and stored.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There are two types of </a:t>
            </a:r>
            <a:r>
              <a:rPr lang="en-US" dirty="0" err="1"/>
              <a:t>monorepos</a:t>
            </a:r>
            <a:r>
              <a:rPr lang="en-US" dirty="0"/>
              <a:t>: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Large Repos that contain all code that a company uses.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Project-Specific Repos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733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AB3C4-305D-467C-AB67-8FD080957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Practices in </a:t>
            </a:r>
            <a:r>
              <a:rPr lang="en-US" dirty="0" err="1"/>
              <a:t>Monorepos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1C313-2B15-41DD-9B5A-6F9348E6CA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Clearly mark source files with a clear file path and any version control numbers.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Subdirectories can serve as team or project </a:t>
            </a:r>
            <a:r>
              <a:rPr lang="en-US" dirty="0" err="1"/>
              <a:t>namespeaces</a:t>
            </a:r>
            <a:r>
              <a:rPr lang="en-US" dirty="0"/>
              <a:t>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The root of the </a:t>
            </a:r>
            <a:r>
              <a:rPr lang="en-US" dirty="0" err="1"/>
              <a:t>monorepo</a:t>
            </a:r>
            <a:r>
              <a:rPr lang="en-US" dirty="0"/>
              <a:t> should contain only a README and policy file.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Organize the repo with clear naming conventions, standards and policies.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Organize the repo as a single tree with subdirectories that have similarities to the root directory.</a:t>
            </a:r>
          </a:p>
        </p:txBody>
      </p:sp>
    </p:spTree>
    <p:extLst>
      <p:ext uri="{BB962C8B-B14F-4D97-AF65-F5344CB8AC3E}">
        <p14:creationId xmlns:p14="http://schemas.microsoft.com/office/powerpoint/2010/main" val="1961146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9C44C-B30B-43B2-B691-2A9AEC405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does security factor in?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625F9-15B3-48B0-B822-976147E24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3760891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90% of security breaches happen due to vulnerability in the code according to Homeland Security.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Repositories are becoming more widely used and accepted.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This causes it’s own issues dependent on when code approval is needed, allowing vulnerabilities.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Approvals should be evaluated by importance as well as have clear documentation and proof for audits.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Versioning apps could also allow vulnerabilities in code.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Efficiency is a huge component in DevOps, which can also lead to a lack in security of code.</a:t>
            </a:r>
          </a:p>
        </p:txBody>
      </p:sp>
    </p:spTree>
    <p:extLst>
      <p:ext uri="{BB962C8B-B14F-4D97-AF65-F5344CB8AC3E}">
        <p14:creationId xmlns:p14="http://schemas.microsoft.com/office/powerpoint/2010/main" val="2640553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9C44C-B30B-43B2-B691-2A9AEC405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Scanning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625F9-15B3-48B0-B822-976147E24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3760891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It is estimated by assembla.com that 75% of security breaches are through secret access keys and passwords.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One method to correct this is to separate login credentials and remove OAuth passwords from login scripts.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Because humans are encouraged to code with efficiency, this is not an easy habit to break.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Code scanning is a type of platform that scans for vulnerabilities to alert for review.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Security systems scans should detect entry of sensitive or private data.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The scanning should capture anomalies and forward to a Leader for review before committing and triggering a build.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232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9C44C-B30B-43B2-B691-2A9AEC405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625F9-15B3-48B0-B822-976147E24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3760891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Static Analysis tests and evaluates an application without deploying it.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This is viewed as necessary in most environments.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This reveals code vulnerabilities.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Typically incorporated after Code Development, before Unit, Component, or Integration Testing.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Helps by identifying weakness in code, reducing potential deployments and security issues.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Static Analysis does not understand developer intent.</a:t>
            </a:r>
          </a:p>
        </p:txBody>
      </p:sp>
    </p:spTree>
    <p:extLst>
      <p:ext uri="{BB962C8B-B14F-4D97-AF65-F5344CB8AC3E}">
        <p14:creationId xmlns:p14="http://schemas.microsoft.com/office/powerpoint/2010/main" val="32115029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9C44C-B30B-43B2-B691-2A9AEC405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625F9-15B3-48B0-B822-976147E24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3760891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Dynamic Analysis tests and evaluates an application while it is running.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This uncovers vulnerabilities due to variations in business context.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Dynamic Analysis is great to run in multiple places of the pipeline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Pre-production – helps to prevent bad code from getting to production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Production –provides insight and troubleshooting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Provides visibility into application issues.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Non-Running code cannot be analyzed.</a:t>
            </a:r>
          </a:p>
        </p:txBody>
      </p:sp>
    </p:spTree>
    <p:extLst>
      <p:ext uri="{BB962C8B-B14F-4D97-AF65-F5344CB8AC3E}">
        <p14:creationId xmlns:p14="http://schemas.microsoft.com/office/powerpoint/2010/main" val="2781633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9C44C-B30B-43B2-B691-2A9AEC405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Compliance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625F9-15B3-48B0-B822-976147E24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3760891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A set of standards in security should be made, which encapsulate safe practices and tools.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Security Service Organization Control (SOC) 2 Audits are ideal for cloud-based platforms.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SOC 2 audits can help create trust in users and protect source code.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Certification in SOC 2 guarantee privacy.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E-Commerce payments use PCI Level 3 and/or Privacy Shield7.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Code should meet compliance regulations in order to offer the most security available.</a:t>
            </a:r>
          </a:p>
        </p:txBody>
      </p:sp>
    </p:spTree>
    <p:extLst>
      <p:ext uri="{BB962C8B-B14F-4D97-AF65-F5344CB8AC3E}">
        <p14:creationId xmlns:p14="http://schemas.microsoft.com/office/powerpoint/2010/main" val="2851685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9C44C-B30B-43B2-B691-2A9AEC405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Practices in Protecting Source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625F9-15B3-48B0-B822-976147E24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3760891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Use secure connections every time.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Use Secure Socket Shell (SSH) and Secure File Transfer Protocol (SFTP) to transfer data.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SSH is a remote administration tool that allows users to control and modify remote servers.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SFTP is a tool used to transfer data and is used by PayPal.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Never commit passwords, access tokens, keys, etc. to accessible repositories.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Utilize protected branches and pre-receive hooks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This accounts for human error and protects data from production.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Restrict access to the right people with an identity solution.</a:t>
            </a:r>
          </a:p>
        </p:txBody>
      </p:sp>
    </p:spTree>
    <p:extLst>
      <p:ext uri="{BB962C8B-B14F-4D97-AF65-F5344CB8AC3E}">
        <p14:creationId xmlns:p14="http://schemas.microsoft.com/office/powerpoint/2010/main" val="1620222975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4F503EC-3FFF-4193-A86F-39150E2BAC7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2E5ECA37-C458-4BA2-A090-D7A19E07B43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A26AAF5-6CFC-4C52-B7DF-08410EDE67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{E22FDF2F-9682-4F3E-A988-43F75759C8D9}tf11429527_win32</Template>
  <TotalTime>123</TotalTime>
  <Words>1113</Words>
  <Application>Microsoft Office PowerPoint</Application>
  <PresentationFormat>Widescreen</PresentationFormat>
  <Paragraphs>85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Bookman Old Style</vt:lpstr>
      <vt:lpstr>Calibri</vt:lpstr>
      <vt:lpstr>Courier New</vt:lpstr>
      <vt:lpstr>Franklin Gothic Book</vt:lpstr>
      <vt:lpstr>1_RetrospectVTI</vt:lpstr>
      <vt:lpstr>Security Controls in Shared Course Code Repositories</vt:lpstr>
      <vt:lpstr>What is a Shared Source Code Repository?</vt:lpstr>
      <vt:lpstr>Best Practices in Monorepos</vt:lpstr>
      <vt:lpstr>Where does security factor in?</vt:lpstr>
      <vt:lpstr>Code Scanning</vt:lpstr>
      <vt:lpstr>Static Analysis</vt:lpstr>
      <vt:lpstr>Dynamic Analysis</vt:lpstr>
      <vt:lpstr>Compliance</vt:lpstr>
      <vt:lpstr>Best Practices in Protecting Source Code</vt:lpstr>
      <vt:lpstr>Secure the Development Process</vt:lpstr>
      <vt:lpstr>Secure the Development Process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Controls in Shared Course Code Repositories</dc:title>
  <dc:creator>Rhiannon Kimberlin</dc:creator>
  <cp:lastModifiedBy>Rhiannon Kimberlin</cp:lastModifiedBy>
  <cp:revision>11</cp:revision>
  <dcterms:created xsi:type="dcterms:W3CDTF">2021-02-21T00:06:46Z</dcterms:created>
  <dcterms:modified xsi:type="dcterms:W3CDTF">2021-02-21T02:10:02Z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