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70" r:id="rId6"/>
    <p:sldId id="266" r:id="rId7"/>
    <p:sldId id="267" r:id="rId8"/>
    <p:sldId id="268" r:id="rId9"/>
    <p:sldId id="271" r:id="rId10"/>
    <p:sldId id="272" r:id="rId11"/>
    <p:sldId id="269" r:id="rId12"/>
    <p:sldId id="273" r:id="rId13"/>
    <p:sldId id="27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19" autoAdjust="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26400" y="1475234"/>
            <a:ext cx="3426691" cy="2901694"/>
          </a:xfrm>
        </p:spPr>
        <p:txBody>
          <a:bodyPr anchor="b">
            <a:normAutofit/>
          </a:bodyPr>
          <a:lstStyle/>
          <a:p>
            <a:r>
              <a:rPr lang="en-US" sz="4400" dirty="0">
                <a:solidFill>
                  <a:schemeClr val="tx1"/>
                </a:solidFill>
              </a:rPr>
              <a:t>Assignment 3.2 -Testing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Rhiannon Kimberlin</a:t>
            </a:r>
          </a:p>
          <a:p>
            <a:pPr>
              <a:lnSpc>
                <a:spcPct val="100000"/>
              </a:lnSpc>
            </a:pPr>
            <a:r>
              <a:rPr lang="en-US" sz="1600" dirty="0"/>
              <a:t>Bellevue University – Richard </a:t>
            </a:r>
            <a:r>
              <a:rPr lang="en-US" sz="1600" dirty="0" err="1"/>
              <a:t>Krasso</a:t>
            </a:r>
            <a:endParaRPr lang="en-US" sz="1600" dirty="0"/>
          </a:p>
          <a:p>
            <a:pPr>
              <a:lnSpc>
                <a:spcPct val="100000"/>
              </a:lnSpc>
            </a:pPr>
            <a:r>
              <a:rPr lang="en-US" sz="1600" dirty="0"/>
              <a:t>Web 430</a:t>
            </a:r>
          </a:p>
          <a:p>
            <a:pPr>
              <a:lnSpc>
                <a:spcPct val="100000"/>
              </a:lnSpc>
            </a:pP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20DD-FA6A-4C15-8360-204993142F5C}"/>
              </a:ext>
            </a:extLst>
          </p:cNvPr>
          <p:cNvSpPr>
            <a:spLocks noGrp="1"/>
          </p:cNvSpPr>
          <p:nvPr>
            <p:ph type="title"/>
          </p:nvPr>
        </p:nvSpPr>
        <p:spPr/>
        <p:txBody>
          <a:bodyPr/>
          <a:lstStyle/>
          <a:p>
            <a:r>
              <a:rPr lang="en-US" dirty="0"/>
              <a:t>Test Automation</a:t>
            </a:r>
          </a:p>
        </p:txBody>
      </p:sp>
      <p:sp>
        <p:nvSpPr>
          <p:cNvPr id="3" name="Content Placeholder 2">
            <a:extLst>
              <a:ext uri="{FF2B5EF4-FFF2-40B4-BE49-F238E27FC236}">
                <a16:creationId xmlns:a16="http://schemas.microsoft.com/office/drawing/2014/main" id="{9F4DAA7A-26B6-46ED-899E-91226B8BF1FE}"/>
              </a:ext>
            </a:extLst>
          </p:cNvPr>
          <p:cNvSpPr>
            <a:spLocks noGrp="1"/>
          </p:cNvSpPr>
          <p:nvPr>
            <p:ph idx="1"/>
          </p:nvPr>
        </p:nvSpPr>
        <p:spPr/>
        <p:txBody>
          <a:bodyPr/>
          <a:lstStyle/>
          <a:p>
            <a:r>
              <a:rPr lang="en-US" dirty="0"/>
              <a:t>Building the test automation should come before writing code. </a:t>
            </a:r>
          </a:p>
          <a:p>
            <a:r>
              <a:rPr lang="en-US" dirty="0"/>
              <a:t>Kent Beck’s three steps to testing:</a:t>
            </a:r>
          </a:p>
          <a:p>
            <a:pPr lvl="1"/>
            <a:r>
              <a:rPr lang="en-US" dirty="0"/>
              <a:t>When tests fail, write a test for the next bit of functionality that needs to be added in.</a:t>
            </a:r>
          </a:p>
          <a:p>
            <a:pPr lvl="1"/>
            <a:r>
              <a:rPr lang="en-US" dirty="0"/>
              <a:t>Write function code until the tests passes.</a:t>
            </a:r>
          </a:p>
          <a:p>
            <a:pPr lvl="1"/>
            <a:r>
              <a:rPr lang="en-US" dirty="0"/>
              <a:t>Refactor old and new code to make it will structured.</a:t>
            </a:r>
          </a:p>
          <a:p>
            <a:r>
              <a:rPr lang="en-US" dirty="0"/>
              <a:t>The goal of testing is to find as many code errors as possible.</a:t>
            </a:r>
          </a:p>
        </p:txBody>
      </p:sp>
    </p:spTree>
    <p:extLst>
      <p:ext uri="{BB962C8B-B14F-4D97-AF65-F5344CB8AC3E}">
        <p14:creationId xmlns:p14="http://schemas.microsoft.com/office/powerpoint/2010/main" val="340101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BD88-659A-483D-85E1-8E328568FD20}"/>
              </a:ext>
            </a:extLst>
          </p:cNvPr>
          <p:cNvSpPr>
            <a:spLocks noGrp="1"/>
          </p:cNvSpPr>
          <p:nvPr>
            <p:ph type="title"/>
          </p:nvPr>
        </p:nvSpPr>
        <p:spPr/>
        <p:txBody>
          <a:bodyPr/>
          <a:lstStyle/>
          <a:p>
            <a:r>
              <a:rPr lang="en-US" dirty="0"/>
              <a:t>Test Automation Continued</a:t>
            </a:r>
          </a:p>
        </p:txBody>
      </p:sp>
      <p:sp>
        <p:nvSpPr>
          <p:cNvPr id="3" name="Content Placeholder 2">
            <a:extLst>
              <a:ext uri="{FF2B5EF4-FFF2-40B4-BE49-F238E27FC236}">
                <a16:creationId xmlns:a16="http://schemas.microsoft.com/office/drawing/2014/main" id="{3DD46E33-C76B-4695-BEDB-1C757E6B7642}"/>
              </a:ext>
            </a:extLst>
          </p:cNvPr>
          <p:cNvSpPr>
            <a:spLocks noGrp="1"/>
          </p:cNvSpPr>
          <p:nvPr>
            <p:ph idx="1"/>
          </p:nvPr>
        </p:nvSpPr>
        <p:spPr/>
        <p:txBody>
          <a:bodyPr>
            <a:normAutofit fontScale="92500" lnSpcReduction="10000"/>
          </a:bodyPr>
          <a:lstStyle/>
          <a:p>
            <a:r>
              <a:rPr lang="en-US" dirty="0"/>
              <a:t>Choosing to have all testing manual is a waste of the human workforce and can lead to a longer project.</a:t>
            </a:r>
          </a:p>
          <a:p>
            <a:r>
              <a:rPr lang="en-US" dirty="0"/>
              <a:t>By freeing up as much manual testing as possible, developers are able to focus on the code, how to improve the testing process or exploratory testing.</a:t>
            </a:r>
          </a:p>
          <a:p>
            <a:r>
              <a:rPr lang="en-US" dirty="0"/>
              <a:t>Unreliable tests waste time, increase effort of running and interpreting test results and can push work through the pipeline causing more rework at the end.</a:t>
            </a:r>
          </a:p>
          <a:p>
            <a:r>
              <a:rPr lang="en-US" dirty="0"/>
              <a:t>Automated testing can start out small in a new DevOps team, with more time and practice more tests will already be made and ready to use.</a:t>
            </a:r>
          </a:p>
          <a:p>
            <a:r>
              <a:rPr lang="en-US" dirty="0"/>
              <a:t>Performance is always something that should be monitored and logged to ensure performance tests do not stray from deviation and cause issues in the future that are costly to fix.</a:t>
            </a:r>
          </a:p>
          <a:p>
            <a:r>
              <a:rPr lang="en-US" dirty="0"/>
              <a:t>Other things to monitor and tests are availability, scalability, capacity, security, etc.</a:t>
            </a:r>
          </a:p>
          <a:p>
            <a:endParaRPr lang="en-US" dirty="0"/>
          </a:p>
        </p:txBody>
      </p:sp>
    </p:spTree>
    <p:extLst>
      <p:ext uri="{BB962C8B-B14F-4D97-AF65-F5344CB8AC3E}">
        <p14:creationId xmlns:p14="http://schemas.microsoft.com/office/powerpoint/2010/main" val="59207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164D-1EE2-4155-BE8D-259B8AEA7C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18843FE-F549-413C-8C82-6ED88EB27F46}"/>
              </a:ext>
            </a:extLst>
          </p:cNvPr>
          <p:cNvSpPr>
            <a:spLocks noGrp="1"/>
          </p:cNvSpPr>
          <p:nvPr>
            <p:ph idx="1"/>
          </p:nvPr>
        </p:nvSpPr>
        <p:spPr/>
        <p:txBody>
          <a:bodyPr>
            <a:normAutofit fontScale="62500" lnSpcReduction="20000"/>
          </a:bodyPr>
          <a:lstStyle/>
          <a:p>
            <a:r>
              <a:rPr lang="en-US" dirty="0">
                <a:effectLst/>
              </a:rPr>
              <a:t>DevOps and Software Testing. (n.d.). Retrieved January 18, 2021, from https://test.io/devops/#:~:text=DevOps%20automation%20and%20risk%20management,and%20minimizes%20code%20integration%20issues.</a:t>
            </a:r>
          </a:p>
          <a:p>
            <a:r>
              <a:rPr lang="en-US" dirty="0">
                <a:effectLst/>
              </a:rPr>
              <a:t>Dietrich, E. (2020, May 07). How Does Unit Testing Fit Into the DevOps World? - </a:t>
            </a:r>
            <a:r>
              <a:rPr lang="en-US" dirty="0" err="1">
                <a:effectLst/>
              </a:rPr>
              <a:t>DZone</a:t>
            </a:r>
            <a:r>
              <a:rPr lang="en-US" dirty="0">
                <a:effectLst/>
              </a:rPr>
              <a:t> DevOps. Retrieved January 18, 2021, from https://dzone.com/articles/part-2-how-does-unit-testing-fit-into-the-devops-w</a:t>
            </a:r>
          </a:p>
          <a:p>
            <a:r>
              <a:rPr lang="en-US" dirty="0">
                <a:effectLst/>
              </a:rPr>
              <a:t>Goldstein, A. (2020, September 06). Fitting Continuous Testing Into Your DevOps Pipeline. Retrieved January 18, 2021, from https://resources.whitesourcesoftware.com/blog-whitesource/continuous-testing#:~:text=Continuous%20testing%20boosts%20the%20continuous,baked%20into%20the%20DevOps%20pipeline.</a:t>
            </a:r>
          </a:p>
          <a:p>
            <a:r>
              <a:rPr lang="en-US" dirty="0">
                <a:effectLst/>
              </a:rPr>
              <a:t>Integration Testing in an Enterprise DevOps Environment. (2020, November 12). Retrieved January 18, 2021, from https://www.plutora.com/blog/integration-testing-enterprise-devops</a:t>
            </a:r>
          </a:p>
          <a:p>
            <a:r>
              <a:rPr lang="en-US" dirty="0">
                <a:effectLst/>
              </a:rPr>
              <a:t>Kim, G., </a:t>
            </a:r>
            <a:r>
              <a:rPr lang="en-US" dirty="0" err="1">
                <a:effectLst/>
              </a:rPr>
              <a:t>Debois</a:t>
            </a:r>
            <a:r>
              <a:rPr lang="en-US" dirty="0">
                <a:effectLst/>
              </a:rPr>
              <a:t>, P., Willis, J., Humble, J., &amp; </a:t>
            </a:r>
            <a:r>
              <a:rPr lang="en-US" dirty="0" err="1">
                <a:effectLst/>
              </a:rPr>
              <a:t>Allspaw</a:t>
            </a:r>
            <a:r>
              <a:rPr lang="en-US" dirty="0">
                <a:effectLst/>
              </a:rPr>
              <a:t>, J. (2017). </a:t>
            </a:r>
            <a:r>
              <a:rPr lang="en-US" i="1" dirty="0">
                <a:effectLst/>
              </a:rPr>
              <a:t>The DevOps handbook: How to create world-class agility, reliability, and security in technology organizations</a:t>
            </a:r>
            <a:r>
              <a:rPr lang="en-US" dirty="0">
                <a:effectLst/>
              </a:rPr>
              <a:t>. Portland, OR: IT Revolution Press, LLC.</a:t>
            </a:r>
          </a:p>
          <a:p>
            <a:r>
              <a:rPr lang="en-US" dirty="0">
                <a:effectLst/>
              </a:rPr>
              <a:t>Oh, D., Tiwari, N., &amp; </a:t>
            </a:r>
            <a:r>
              <a:rPr lang="en-US" dirty="0" err="1">
                <a:effectLst/>
              </a:rPr>
              <a:t>Tikhanski</a:t>
            </a:r>
            <a:r>
              <a:rPr lang="en-US" dirty="0">
                <a:effectLst/>
              </a:rPr>
              <a:t>, D. (n.d.). Automate user acceptance testing with your DevOps pipeline. Retrieved January 18, 2021, from https://opensource.com/article/19/4/devops-pipeline-acceptance-testing#:~:text=Acceptance%20testing%2C%20also%20called%20user,software%20development%20lifecycle%20(SDLC).</a:t>
            </a:r>
          </a:p>
          <a:p>
            <a:r>
              <a:rPr lang="en-US" dirty="0" err="1">
                <a:effectLst/>
              </a:rPr>
              <a:t>Vocke</a:t>
            </a:r>
            <a:r>
              <a:rPr lang="en-US" dirty="0">
                <a:effectLst/>
              </a:rPr>
              <a:t>, D. (n.d.). The Practical Test Pyramid. Retrieved January 18, 2021, from https://martinfowler.com/articles/practical-test-pyramid.html</a:t>
            </a:r>
          </a:p>
          <a:p>
            <a:endParaRPr lang="en-US" dirty="0"/>
          </a:p>
        </p:txBody>
      </p:sp>
    </p:spTree>
    <p:extLst>
      <p:ext uri="{BB962C8B-B14F-4D97-AF65-F5344CB8AC3E}">
        <p14:creationId xmlns:p14="http://schemas.microsoft.com/office/powerpoint/2010/main" val="359658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8A95-C9EC-4B70-A2E3-ECD024F04122}"/>
              </a:ext>
            </a:extLst>
          </p:cNvPr>
          <p:cNvSpPr>
            <a:spLocks noGrp="1"/>
          </p:cNvSpPr>
          <p:nvPr>
            <p:ph type="title"/>
          </p:nvPr>
        </p:nvSpPr>
        <p:spPr/>
        <p:txBody>
          <a:bodyPr/>
          <a:lstStyle/>
          <a:p>
            <a:r>
              <a:rPr lang="en-US" dirty="0"/>
              <a:t>Characteristics of a DevOps Project</a:t>
            </a:r>
          </a:p>
        </p:txBody>
      </p:sp>
      <p:sp>
        <p:nvSpPr>
          <p:cNvPr id="3" name="Content Placeholder 2">
            <a:extLst>
              <a:ext uri="{FF2B5EF4-FFF2-40B4-BE49-F238E27FC236}">
                <a16:creationId xmlns:a16="http://schemas.microsoft.com/office/drawing/2014/main" id="{8304521B-1C68-4D1F-9E06-09B4E3A7AE23}"/>
              </a:ext>
            </a:extLst>
          </p:cNvPr>
          <p:cNvSpPr>
            <a:spLocks noGrp="1"/>
          </p:cNvSpPr>
          <p:nvPr>
            <p:ph idx="1"/>
          </p:nvPr>
        </p:nvSpPr>
        <p:spPr/>
        <p:txBody>
          <a:bodyPr>
            <a:normAutofit fontScale="92500"/>
          </a:bodyPr>
          <a:lstStyle/>
          <a:p>
            <a:r>
              <a:rPr lang="en-US" dirty="0"/>
              <a:t>Collaboration – Small, diverse teams that work closely together to provide minimal error code in small batches.</a:t>
            </a:r>
          </a:p>
          <a:p>
            <a:r>
              <a:rPr lang="en-US" dirty="0"/>
              <a:t>Continuous Integration – Developers regularly merge their code changes into a centralized repository.</a:t>
            </a:r>
          </a:p>
          <a:p>
            <a:r>
              <a:rPr lang="en-US" dirty="0"/>
              <a:t>Continuous Deployment – Once tests have been validated, code is placed into production in small batches.</a:t>
            </a:r>
          </a:p>
          <a:p>
            <a:r>
              <a:rPr lang="en-US" dirty="0"/>
              <a:t>Continuous Testing – Testing that is done on code to ensure it can move down the pipeline error free.</a:t>
            </a:r>
          </a:p>
          <a:p>
            <a:r>
              <a:rPr lang="en-US" dirty="0"/>
              <a:t>Continuous Monitoring – The incorporation of monitoring through each stage of the DevOps life cycle to ensure performance.</a:t>
            </a:r>
          </a:p>
          <a:p>
            <a:r>
              <a:rPr lang="en-US" dirty="0"/>
              <a:t>Continuous Resourcing – Creating multiple resources for testing to ensure quality code. </a:t>
            </a:r>
          </a:p>
        </p:txBody>
      </p:sp>
    </p:spTree>
    <p:extLst>
      <p:ext uri="{BB962C8B-B14F-4D97-AF65-F5344CB8AC3E}">
        <p14:creationId xmlns:p14="http://schemas.microsoft.com/office/powerpoint/2010/main" val="145651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A61-EB8B-4296-B128-D0C9E4C48ACB}"/>
              </a:ext>
            </a:extLst>
          </p:cNvPr>
          <p:cNvSpPr>
            <a:spLocks noGrp="1"/>
          </p:cNvSpPr>
          <p:nvPr>
            <p:ph type="title"/>
          </p:nvPr>
        </p:nvSpPr>
        <p:spPr/>
        <p:txBody>
          <a:bodyPr/>
          <a:lstStyle/>
          <a:p>
            <a:r>
              <a:rPr lang="en-US" dirty="0"/>
              <a:t>Why Test In DevOps?</a:t>
            </a:r>
          </a:p>
        </p:txBody>
      </p:sp>
      <p:sp>
        <p:nvSpPr>
          <p:cNvPr id="3" name="Content Placeholder 2">
            <a:extLst>
              <a:ext uri="{FF2B5EF4-FFF2-40B4-BE49-F238E27FC236}">
                <a16:creationId xmlns:a16="http://schemas.microsoft.com/office/drawing/2014/main" id="{8F07DA4A-0EA8-4457-BE4C-EF1A8AC8152B}"/>
              </a:ext>
            </a:extLst>
          </p:cNvPr>
          <p:cNvSpPr>
            <a:spLocks noGrp="1"/>
          </p:cNvSpPr>
          <p:nvPr>
            <p:ph idx="1"/>
          </p:nvPr>
        </p:nvSpPr>
        <p:spPr/>
        <p:txBody>
          <a:bodyPr/>
          <a:lstStyle/>
          <a:p>
            <a:r>
              <a:rPr lang="en-US" dirty="0"/>
              <a:t>Testing is used to speed up and support the DevOps CI/CD pipelines.</a:t>
            </a:r>
          </a:p>
          <a:p>
            <a:r>
              <a:rPr lang="en-US" dirty="0"/>
              <a:t>Testing is done through every stage of DevOps.</a:t>
            </a:r>
          </a:p>
          <a:p>
            <a:r>
              <a:rPr lang="en-US" dirty="0"/>
              <a:t>The goal of testing is to obtain immediate feedback on the risks associated with a project.</a:t>
            </a:r>
          </a:p>
          <a:p>
            <a:r>
              <a:rPr lang="en-US" dirty="0"/>
              <a:t>There is a push to make testing automated, which continues to support the speed of a pipeline.</a:t>
            </a:r>
          </a:p>
          <a:p>
            <a:r>
              <a:rPr lang="en-US" dirty="0"/>
              <a:t>Testing should be a blend of manual and automated.</a:t>
            </a:r>
          </a:p>
          <a:p>
            <a:r>
              <a:rPr lang="en-US" dirty="0"/>
              <a:t>With immediate, continuous testing, work is solved before pushing through the pipeline which ensures that one does not have to go back to correct work frequently, which saves time and money.</a:t>
            </a:r>
          </a:p>
        </p:txBody>
      </p:sp>
    </p:spTree>
    <p:extLst>
      <p:ext uri="{BB962C8B-B14F-4D97-AF65-F5344CB8AC3E}">
        <p14:creationId xmlns:p14="http://schemas.microsoft.com/office/powerpoint/2010/main" val="87883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573C-867A-49DA-9DD6-92FFAD40F281}"/>
              </a:ext>
            </a:extLst>
          </p:cNvPr>
          <p:cNvSpPr>
            <a:spLocks noGrp="1"/>
          </p:cNvSpPr>
          <p:nvPr>
            <p:ph type="title"/>
          </p:nvPr>
        </p:nvSpPr>
        <p:spPr/>
        <p:txBody>
          <a:bodyPr/>
          <a:lstStyle/>
          <a:p>
            <a:r>
              <a:rPr lang="en-US" dirty="0"/>
              <a:t>Process of a Deployment Pipeline</a:t>
            </a:r>
          </a:p>
        </p:txBody>
      </p:sp>
      <p:sp>
        <p:nvSpPr>
          <p:cNvPr id="3" name="Content Placeholder 2">
            <a:extLst>
              <a:ext uri="{FF2B5EF4-FFF2-40B4-BE49-F238E27FC236}">
                <a16:creationId xmlns:a16="http://schemas.microsoft.com/office/drawing/2014/main" id="{58688D47-EC5E-425C-8E98-29D3CD849167}"/>
              </a:ext>
            </a:extLst>
          </p:cNvPr>
          <p:cNvSpPr>
            <a:spLocks noGrp="1"/>
          </p:cNvSpPr>
          <p:nvPr>
            <p:ph idx="1"/>
          </p:nvPr>
        </p:nvSpPr>
        <p:spPr/>
        <p:txBody>
          <a:bodyPr>
            <a:normAutofit/>
          </a:bodyPr>
          <a:lstStyle/>
          <a:p>
            <a:r>
              <a:rPr lang="en-US" dirty="0"/>
              <a:t>Work flows through the following stages: </a:t>
            </a:r>
          </a:p>
          <a:p>
            <a:pPr lvl="1"/>
            <a:r>
              <a:rPr lang="en-US" dirty="0"/>
              <a:t>Commit Stage – Automated</a:t>
            </a:r>
          </a:p>
          <a:p>
            <a:pPr lvl="1"/>
            <a:r>
              <a:rPr lang="en-US" dirty="0"/>
              <a:t>Acceptance Stage – Automated</a:t>
            </a:r>
          </a:p>
          <a:p>
            <a:pPr lvl="1"/>
            <a:r>
              <a:rPr lang="en-US" dirty="0"/>
              <a:t>Exploratory Testing – Manual</a:t>
            </a:r>
          </a:p>
          <a:p>
            <a:pPr lvl="1"/>
            <a:r>
              <a:rPr lang="en-US" dirty="0"/>
              <a:t>UAT (User Acceptance Testing) – Manual</a:t>
            </a:r>
          </a:p>
          <a:p>
            <a:pPr lvl="1"/>
            <a:r>
              <a:rPr lang="en-US" dirty="0"/>
              <a:t>Staging – Manual</a:t>
            </a:r>
          </a:p>
          <a:p>
            <a:pPr lvl="1"/>
            <a:r>
              <a:rPr lang="en-US" dirty="0"/>
              <a:t>Production - Manual</a:t>
            </a:r>
          </a:p>
        </p:txBody>
      </p:sp>
    </p:spTree>
    <p:extLst>
      <p:ext uri="{BB962C8B-B14F-4D97-AF65-F5344CB8AC3E}">
        <p14:creationId xmlns:p14="http://schemas.microsoft.com/office/powerpoint/2010/main" val="106073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8D38-2D27-4444-9698-74BFEBC34258}"/>
              </a:ext>
            </a:extLst>
          </p:cNvPr>
          <p:cNvSpPr>
            <a:spLocks noGrp="1"/>
          </p:cNvSpPr>
          <p:nvPr>
            <p:ph type="title"/>
          </p:nvPr>
        </p:nvSpPr>
        <p:spPr/>
        <p:txBody>
          <a:bodyPr/>
          <a:lstStyle/>
          <a:p>
            <a:r>
              <a:rPr lang="en-US" dirty="0"/>
              <a:t>Unit Tests</a:t>
            </a:r>
          </a:p>
        </p:txBody>
      </p:sp>
      <p:sp>
        <p:nvSpPr>
          <p:cNvPr id="3" name="Content Placeholder 2">
            <a:extLst>
              <a:ext uri="{FF2B5EF4-FFF2-40B4-BE49-F238E27FC236}">
                <a16:creationId xmlns:a16="http://schemas.microsoft.com/office/drawing/2014/main" id="{72BE0F8F-5E95-48D5-A9C8-698969C317E5}"/>
              </a:ext>
            </a:extLst>
          </p:cNvPr>
          <p:cNvSpPr>
            <a:spLocks noGrp="1"/>
          </p:cNvSpPr>
          <p:nvPr>
            <p:ph idx="1"/>
          </p:nvPr>
        </p:nvSpPr>
        <p:spPr/>
        <p:txBody>
          <a:bodyPr/>
          <a:lstStyle/>
          <a:p>
            <a:r>
              <a:rPr lang="en-US" dirty="0"/>
              <a:t>Typically test a single method, class or function in isolation. This is done to ensure individual bits of code work.</a:t>
            </a:r>
          </a:p>
          <a:p>
            <a:r>
              <a:rPr lang="en-US" dirty="0"/>
              <a:t>This ensures small bits of code work before adding multiple codes together.</a:t>
            </a:r>
          </a:p>
          <a:p>
            <a:r>
              <a:rPr lang="en-US" dirty="0"/>
              <a:t>Due to change and progression always happening in Web Development, Unit testing solves a need to make sure older code through Continuous Integration still work while adding in new features.</a:t>
            </a:r>
          </a:p>
          <a:p>
            <a:r>
              <a:rPr lang="en-US" dirty="0"/>
              <a:t>Unit Testing pairs perfectly with regression testing.</a:t>
            </a:r>
          </a:p>
          <a:p>
            <a:r>
              <a:rPr lang="en-US" dirty="0"/>
              <a:t>Regression testing is repeatable and predictable.</a:t>
            </a:r>
          </a:p>
          <a:p>
            <a:r>
              <a:rPr lang="en-US" dirty="0"/>
              <a:t>Unit Testing is easy to make into an automated process if what you are testing is within scope.</a:t>
            </a:r>
          </a:p>
        </p:txBody>
      </p:sp>
    </p:spTree>
    <p:extLst>
      <p:ext uri="{BB962C8B-B14F-4D97-AF65-F5344CB8AC3E}">
        <p14:creationId xmlns:p14="http://schemas.microsoft.com/office/powerpoint/2010/main" val="41930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3A29-ECE7-4422-99E9-5592C517DCE7}"/>
              </a:ext>
            </a:extLst>
          </p:cNvPr>
          <p:cNvSpPr>
            <a:spLocks noGrp="1"/>
          </p:cNvSpPr>
          <p:nvPr>
            <p:ph type="title"/>
          </p:nvPr>
        </p:nvSpPr>
        <p:spPr/>
        <p:txBody>
          <a:bodyPr/>
          <a:lstStyle/>
          <a:p>
            <a:r>
              <a:rPr lang="en-US" dirty="0"/>
              <a:t>Acceptance Tests</a:t>
            </a:r>
          </a:p>
        </p:txBody>
      </p:sp>
      <p:sp>
        <p:nvSpPr>
          <p:cNvPr id="3" name="Content Placeholder 2">
            <a:extLst>
              <a:ext uri="{FF2B5EF4-FFF2-40B4-BE49-F238E27FC236}">
                <a16:creationId xmlns:a16="http://schemas.microsoft.com/office/drawing/2014/main" id="{97F565FE-55D7-45F6-9105-3187FF9DA1C5}"/>
              </a:ext>
            </a:extLst>
          </p:cNvPr>
          <p:cNvSpPr>
            <a:spLocks noGrp="1"/>
          </p:cNvSpPr>
          <p:nvPr>
            <p:ph idx="1"/>
          </p:nvPr>
        </p:nvSpPr>
        <p:spPr/>
        <p:txBody>
          <a:bodyPr/>
          <a:lstStyle/>
          <a:p>
            <a:r>
              <a:rPr lang="en-US" dirty="0"/>
              <a:t>Typically the application as a whole is tested</a:t>
            </a:r>
          </a:p>
          <a:p>
            <a:r>
              <a:rPr lang="en-US" dirty="0"/>
              <a:t>Also referred to as UAT (User Acceptance Testing).</a:t>
            </a:r>
          </a:p>
          <a:p>
            <a:r>
              <a:rPr lang="en-US" dirty="0"/>
              <a:t>Determines if the system will satisfy a user’s need or business requirement.</a:t>
            </a:r>
          </a:p>
          <a:p>
            <a:r>
              <a:rPr lang="en-US" dirty="0"/>
              <a:t>This is redone whenever there is a new design.</a:t>
            </a:r>
          </a:p>
          <a:p>
            <a:r>
              <a:rPr lang="en-US" dirty="0"/>
              <a:t>This is process can be automated and manual both.</a:t>
            </a:r>
          </a:p>
          <a:p>
            <a:pPr lvl="1"/>
            <a:r>
              <a:rPr lang="en-US" dirty="0"/>
              <a:t>Typically once the Acceptance tests are automated, the development and QA team will manually test again before passing through the pipeline.</a:t>
            </a:r>
          </a:p>
          <a:p>
            <a:endParaRPr lang="en-US" dirty="0"/>
          </a:p>
        </p:txBody>
      </p:sp>
    </p:spTree>
    <p:extLst>
      <p:ext uri="{BB962C8B-B14F-4D97-AF65-F5344CB8AC3E}">
        <p14:creationId xmlns:p14="http://schemas.microsoft.com/office/powerpoint/2010/main" val="426968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9987-DE24-4D4A-B084-54299051E69D}"/>
              </a:ext>
            </a:extLst>
          </p:cNvPr>
          <p:cNvSpPr>
            <a:spLocks noGrp="1"/>
          </p:cNvSpPr>
          <p:nvPr>
            <p:ph type="title"/>
          </p:nvPr>
        </p:nvSpPr>
        <p:spPr/>
        <p:txBody>
          <a:bodyPr/>
          <a:lstStyle/>
          <a:p>
            <a:r>
              <a:rPr lang="en-US" dirty="0"/>
              <a:t>Integration Tests</a:t>
            </a:r>
          </a:p>
        </p:txBody>
      </p:sp>
      <p:sp>
        <p:nvSpPr>
          <p:cNvPr id="3" name="Content Placeholder 2">
            <a:extLst>
              <a:ext uri="{FF2B5EF4-FFF2-40B4-BE49-F238E27FC236}">
                <a16:creationId xmlns:a16="http://schemas.microsoft.com/office/drawing/2014/main" id="{806DC51D-8E59-4CF3-A55D-0D7977FF44BB}"/>
              </a:ext>
            </a:extLst>
          </p:cNvPr>
          <p:cNvSpPr>
            <a:spLocks noGrp="1"/>
          </p:cNvSpPr>
          <p:nvPr>
            <p:ph idx="1"/>
          </p:nvPr>
        </p:nvSpPr>
        <p:spPr/>
        <p:txBody>
          <a:bodyPr/>
          <a:lstStyle/>
          <a:p>
            <a:r>
              <a:rPr lang="en-US" dirty="0"/>
              <a:t>The testing of a component or module of code to ensure it integrates correctly with other components or code.</a:t>
            </a:r>
          </a:p>
          <a:p>
            <a:r>
              <a:rPr lang="en-US" dirty="0"/>
              <a:t>Types of Integration Testing:</a:t>
            </a:r>
          </a:p>
          <a:p>
            <a:pPr lvl="1"/>
            <a:r>
              <a:rPr lang="en-US" dirty="0"/>
              <a:t>Big Bang Testing – This method waits until all modules and components are built before doing Integration Testing. Due to the risk involved with this testing type, it is not ideal.</a:t>
            </a:r>
          </a:p>
          <a:p>
            <a:pPr lvl="1"/>
            <a:r>
              <a:rPr lang="en-US" dirty="0"/>
              <a:t>Incremental Testing – As long as two connecting modules are completed, testing can begin between those two modules. This is fairly efficient.</a:t>
            </a:r>
          </a:p>
          <a:p>
            <a:pPr lvl="1"/>
            <a:r>
              <a:rPr lang="en-US" dirty="0"/>
              <a:t>Top Down Testing – The first module tested would be the parent modules first, then testing any child modules as they are completed and integrated. Also fairly efficient.</a:t>
            </a:r>
          </a:p>
          <a:p>
            <a:pPr lvl="1"/>
            <a:r>
              <a:rPr lang="en-US" dirty="0"/>
              <a:t>Bottom Up Testing – Child modules are tested to ensure they work correctly together before integrating and testing the parent module.</a:t>
            </a:r>
          </a:p>
        </p:txBody>
      </p:sp>
    </p:spTree>
    <p:extLst>
      <p:ext uri="{BB962C8B-B14F-4D97-AF65-F5344CB8AC3E}">
        <p14:creationId xmlns:p14="http://schemas.microsoft.com/office/powerpoint/2010/main" val="45667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EE50-7260-44CC-9A43-AB972E25B8C4}"/>
              </a:ext>
            </a:extLst>
          </p:cNvPr>
          <p:cNvSpPr>
            <a:spLocks noGrp="1"/>
          </p:cNvSpPr>
          <p:nvPr>
            <p:ph type="title"/>
          </p:nvPr>
        </p:nvSpPr>
        <p:spPr/>
        <p:txBody>
          <a:bodyPr/>
          <a:lstStyle/>
          <a:p>
            <a:r>
              <a:rPr lang="en-US" dirty="0"/>
              <a:t>Testing Pyramid</a:t>
            </a:r>
          </a:p>
        </p:txBody>
      </p:sp>
      <p:sp>
        <p:nvSpPr>
          <p:cNvPr id="3" name="Content Placeholder 2">
            <a:extLst>
              <a:ext uri="{FF2B5EF4-FFF2-40B4-BE49-F238E27FC236}">
                <a16:creationId xmlns:a16="http://schemas.microsoft.com/office/drawing/2014/main" id="{48110F3F-FB53-442C-BB1D-F5D7D1E56F03}"/>
              </a:ext>
            </a:extLst>
          </p:cNvPr>
          <p:cNvSpPr>
            <a:spLocks noGrp="1"/>
          </p:cNvSpPr>
          <p:nvPr>
            <p:ph idx="1"/>
          </p:nvPr>
        </p:nvSpPr>
        <p:spPr/>
        <p:txBody>
          <a:bodyPr>
            <a:normAutofit fontScale="92500" lnSpcReduction="10000"/>
          </a:bodyPr>
          <a:lstStyle/>
          <a:p>
            <a:r>
              <a:rPr lang="en-US" dirty="0"/>
              <a:t>Unit Tests, Acceptance tests and Integration tests are all necessary to a DevOps project. </a:t>
            </a:r>
          </a:p>
          <a:p>
            <a:r>
              <a:rPr lang="en-US" dirty="0"/>
              <a:t>The Testing Pyramid provides an idea into which test to start with, and  how much each test will be required.</a:t>
            </a:r>
          </a:p>
          <a:p>
            <a:r>
              <a:rPr lang="en-US" dirty="0"/>
              <a:t>The base of the pyramid are Unit Tests, meaning this will be the type of testing done the most as it’s more isolated. </a:t>
            </a:r>
          </a:p>
          <a:p>
            <a:pPr lvl="1"/>
            <a:r>
              <a:rPr lang="en-US" dirty="0"/>
              <a:t>Typically Unit Tests are faster.</a:t>
            </a:r>
          </a:p>
          <a:p>
            <a:r>
              <a:rPr lang="en-US" dirty="0"/>
              <a:t>The middle of the pyramid are Acceptance Tests. There will not be as many tests done as unit tests.</a:t>
            </a:r>
          </a:p>
          <a:p>
            <a:pPr lvl="1"/>
            <a:r>
              <a:rPr lang="en-US" dirty="0"/>
              <a:t>Typically these tests are not fast, nor slow.</a:t>
            </a:r>
          </a:p>
          <a:p>
            <a:r>
              <a:rPr lang="en-US" dirty="0"/>
              <a:t>The top of the pyramid are Integration  Tests. This will be the least frequent type of testing.</a:t>
            </a:r>
          </a:p>
          <a:p>
            <a:pPr lvl="1"/>
            <a:r>
              <a:rPr lang="en-US" dirty="0"/>
              <a:t>Typically these tests are slowest.</a:t>
            </a:r>
          </a:p>
        </p:txBody>
      </p:sp>
    </p:spTree>
    <p:extLst>
      <p:ext uri="{BB962C8B-B14F-4D97-AF65-F5344CB8AC3E}">
        <p14:creationId xmlns:p14="http://schemas.microsoft.com/office/powerpoint/2010/main" val="249214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5699-34A7-450A-BD07-8CFD98F3D669}"/>
              </a:ext>
            </a:extLst>
          </p:cNvPr>
          <p:cNvSpPr>
            <a:spLocks noGrp="1"/>
          </p:cNvSpPr>
          <p:nvPr>
            <p:ph type="title"/>
          </p:nvPr>
        </p:nvSpPr>
        <p:spPr/>
        <p:txBody>
          <a:bodyPr/>
          <a:lstStyle/>
          <a:p>
            <a:r>
              <a:rPr lang="en-US" dirty="0"/>
              <a:t>Testing Parallel</a:t>
            </a:r>
          </a:p>
        </p:txBody>
      </p:sp>
      <p:sp>
        <p:nvSpPr>
          <p:cNvPr id="3" name="Content Placeholder 2">
            <a:extLst>
              <a:ext uri="{FF2B5EF4-FFF2-40B4-BE49-F238E27FC236}">
                <a16:creationId xmlns:a16="http://schemas.microsoft.com/office/drawing/2014/main" id="{ABB65901-D29E-4A45-A09D-6CF2FC8DA6CC}"/>
              </a:ext>
            </a:extLst>
          </p:cNvPr>
          <p:cNvSpPr>
            <a:spLocks noGrp="1"/>
          </p:cNvSpPr>
          <p:nvPr>
            <p:ph idx="1"/>
          </p:nvPr>
        </p:nvSpPr>
        <p:spPr/>
        <p:txBody>
          <a:bodyPr/>
          <a:lstStyle/>
          <a:p>
            <a:r>
              <a:rPr lang="en-US" dirty="0"/>
              <a:t>Tests should be designed to run at the same time across multiple servers.</a:t>
            </a:r>
          </a:p>
          <a:p>
            <a:pPr lvl="1"/>
            <a:r>
              <a:rPr lang="en-US" dirty="0"/>
              <a:t>As an example – Performance Testing can be done at the same time as security testing.</a:t>
            </a:r>
          </a:p>
          <a:p>
            <a:r>
              <a:rPr lang="en-US" dirty="0"/>
              <a:t>Slicing up the program to test functionality provides insight into where any errors may be specifically located.</a:t>
            </a:r>
          </a:p>
          <a:p>
            <a:r>
              <a:rPr lang="en-US" dirty="0"/>
              <a:t>Additionally, Automated testing and Manual testing can be done in parallel.</a:t>
            </a:r>
          </a:p>
          <a:p>
            <a:r>
              <a:rPr lang="en-US" dirty="0"/>
              <a:t>Running tests in parallel improves the efficiency of CI/CD pipelines.</a:t>
            </a:r>
          </a:p>
          <a:p>
            <a:pPr lvl="1"/>
            <a:r>
              <a:rPr lang="en-US" dirty="0"/>
              <a:t>Running multiple tasks at once provides continuous feedback in multiple instances.</a:t>
            </a:r>
          </a:p>
          <a:p>
            <a:endParaRPr lang="en-US" dirty="0"/>
          </a:p>
        </p:txBody>
      </p:sp>
    </p:spTree>
    <p:extLst>
      <p:ext uri="{BB962C8B-B14F-4D97-AF65-F5344CB8AC3E}">
        <p14:creationId xmlns:p14="http://schemas.microsoft.com/office/powerpoint/2010/main" val="274400105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purl.org/dc/elements/1.1/"/>
    <ds:schemaRef ds:uri="http://schemas.openxmlformats.org/package/2006/metadata/core-properties"/>
    <ds:schemaRef ds:uri="http://purl.org/dc/terms/"/>
    <ds:schemaRef ds:uri="http://schemas.microsoft.com/office/2006/documentManagement/types"/>
    <ds:schemaRef ds:uri="http://purl.org/dc/dcmitype/"/>
    <ds:schemaRef ds:uri="http://schemas.microsoft.com/office/2006/metadata/properties"/>
    <ds:schemaRef ds:uri="16c05727-aa75-4e4a-9b5f-8a80a1165891"/>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{1F841869-A046-4690-AA7B-E0A88974FAB0}tf11429527_win32</Template>
  <TotalTime>880</TotalTime>
  <Words>1365</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Bookman Old Style</vt:lpstr>
      <vt:lpstr>Calibri</vt:lpstr>
      <vt:lpstr>Franklin Gothic Book</vt:lpstr>
      <vt:lpstr>1_RetrospectVTI</vt:lpstr>
      <vt:lpstr>Assignment 3.2 -Testing</vt:lpstr>
      <vt:lpstr>Characteristics of a DevOps Project</vt:lpstr>
      <vt:lpstr>Why Test In DevOps?</vt:lpstr>
      <vt:lpstr>Process of a Deployment Pipeline</vt:lpstr>
      <vt:lpstr>Unit Tests</vt:lpstr>
      <vt:lpstr>Acceptance Tests</vt:lpstr>
      <vt:lpstr>Integration Tests</vt:lpstr>
      <vt:lpstr>Testing Pyramid</vt:lpstr>
      <vt:lpstr>Testing Parallel</vt:lpstr>
      <vt:lpstr>Test Automation</vt:lpstr>
      <vt:lpstr>Test Automation Continued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3.2 -Testing</dc:title>
  <dc:creator>Rhiannon Kimberlin</dc:creator>
  <cp:lastModifiedBy>Rhiannon Kimberlin</cp:lastModifiedBy>
  <cp:revision>13</cp:revision>
  <dcterms:created xsi:type="dcterms:W3CDTF">2021-01-18T05:09:29Z</dcterms:created>
  <dcterms:modified xsi:type="dcterms:W3CDTF">2021-01-18T19:50:10Z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