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90FC-1CB6-41D2-B7D5-B30B96689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Dangers of Change Approval Processes</a:t>
            </a:r>
            <a:br>
              <a:rPr lang="en-US" dirty="0"/>
            </a:br>
            <a:r>
              <a:rPr lang="en-US" sz="3600" dirty="0"/>
              <a:t>Presentation 6.2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616DA-AF55-4EE6-9BC2-C840118AC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Rhiannon Kimberlin</a:t>
            </a:r>
          </a:p>
          <a:p>
            <a:r>
              <a:rPr lang="en-US" dirty="0"/>
              <a:t>Bellevue University</a:t>
            </a:r>
          </a:p>
          <a:p>
            <a:r>
              <a:rPr lang="en-US" dirty="0"/>
              <a:t>WEB 430</a:t>
            </a:r>
          </a:p>
        </p:txBody>
      </p:sp>
    </p:spTree>
    <p:extLst>
      <p:ext uri="{BB962C8B-B14F-4D97-AF65-F5344CB8AC3E}">
        <p14:creationId xmlns:p14="http://schemas.microsoft.com/office/powerpoint/2010/main" val="198519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A6FA-D7DD-44C4-A484-8EC5E370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Paypal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70303-FDC1-4B9E-A075-FC6C8ECEC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2013, PayPal developers had to file a dozen tickets to create a new application.</a:t>
            </a:r>
          </a:p>
          <a:p>
            <a:pPr lvl="1"/>
            <a:r>
              <a:rPr lang="en-US" dirty="0"/>
              <a:t>Developers primary responsibility was to write and follow up on tickets.</a:t>
            </a:r>
          </a:p>
          <a:p>
            <a:pPr lvl="1"/>
            <a:r>
              <a:rPr lang="en-US" dirty="0"/>
              <a:t>This took days to create a new application, weeks to deploy and months until production.</a:t>
            </a:r>
          </a:p>
          <a:p>
            <a:r>
              <a:rPr lang="en-US" dirty="0"/>
              <a:t>PayPal’s answer was a self-service SDLC.</a:t>
            </a:r>
          </a:p>
          <a:p>
            <a:pPr lvl="1"/>
            <a:r>
              <a:rPr lang="en-US" dirty="0"/>
              <a:t>This changed production time to less than 2 weeks.</a:t>
            </a:r>
          </a:p>
          <a:p>
            <a:pPr lvl="1"/>
            <a:r>
              <a:rPr lang="en-US" dirty="0"/>
              <a:t>More than 1,000 applications have been built with their SDLC.</a:t>
            </a:r>
          </a:p>
        </p:txBody>
      </p:sp>
    </p:spTree>
    <p:extLst>
      <p:ext uri="{BB962C8B-B14F-4D97-AF65-F5344CB8AC3E}">
        <p14:creationId xmlns:p14="http://schemas.microsoft.com/office/powerpoint/2010/main" val="1798303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DE89-0522-406F-84E9-70023530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Yahoo!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20E9F-B68C-4F32-A389-E871489E0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Yahoo once led the internet world, but by 2012 had problems of it’s own.</a:t>
            </a:r>
          </a:p>
          <a:p>
            <a:r>
              <a:rPr lang="en-US" dirty="0"/>
              <a:t>During 2012, Yahoo went through the following changes</a:t>
            </a:r>
          </a:p>
          <a:p>
            <a:pPr lvl="1"/>
            <a:r>
              <a:rPr lang="en-US" dirty="0"/>
              <a:t>New Leadership to promote new culture</a:t>
            </a:r>
          </a:p>
          <a:p>
            <a:pPr lvl="1"/>
            <a:r>
              <a:rPr lang="en-US" i="1" dirty="0"/>
              <a:t>Remove bureaucratic culture to promote innovation</a:t>
            </a:r>
          </a:p>
          <a:p>
            <a:pPr lvl="1"/>
            <a:r>
              <a:rPr lang="en-US" dirty="0"/>
              <a:t>Promote new products to be competitive</a:t>
            </a:r>
          </a:p>
          <a:p>
            <a:pPr lvl="1"/>
            <a:r>
              <a:rPr lang="en-US" dirty="0"/>
              <a:t>Connected Coworkers through FYI and TGIF meetings.</a:t>
            </a:r>
          </a:p>
        </p:txBody>
      </p:sp>
    </p:spTree>
    <p:extLst>
      <p:ext uri="{BB962C8B-B14F-4D97-AF65-F5344CB8AC3E}">
        <p14:creationId xmlns:p14="http://schemas.microsoft.com/office/powerpoint/2010/main" val="106134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849D-C52E-4FBA-802A-BF968BCFB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402C2-A01E-4051-9E68-09E437735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effectLst/>
              </a:rPr>
              <a:t>Change management. (n.d.). Retrieved February 08, 2021, from https://www.nibusinessinfo.co.uk/content/benefits-change-management</a:t>
            </a:r>
          </a:p>
          <a:p>
            <a:r>
              <a:rPr lang="en-US" dirty="0">
                <a:effectLst/>
              </a:rPr>
              <a:t>Changing the culture AT Yahoo!: Marissa Mayer's challenge. (n.d.). Retrieved February 08, 2021, from https://www.icmrindia.org/casestudies/catalogue/Human%20Resource%20and%20Organization%20Behavior/Changing%20the%20Culture%20at%20Yahoo-Excerpts.htm#Other_Proposed_Initiatives</a:t>
            </a:r>
          </a:p>
          <a:p>
            <a:r>
              <a:rPr lang="en-US" dirty="0" err="1">
                <a:effectLst/>
              </a:rPr>
              <a:t>Devops</a:t>
            </a:r>
            <a:r>
              <a:rPr lang="en-US" dirty="0">
                <a:effectLst/>
              </a:rPr>
              <a:t> process: Streamlining change approval | google cloud. (n.d.). Retrieved February 08, 2021, from https://cloud.google.com/solutions/devops/devops-process-streamlining-change-approval</a:t>
            </a:r>
          </a:p>
          <a:p>
            <a:r>
              <a:rPr lang="en-US" dirty="0" err="1">
                <a:effectLst/>
              </a:rPr>
              <a:t>Kanaracus</a:t>
            </a:r>
            <a:r>
              <a:rPr lang="en-US" dirty="0">
                <a:effectLst/>
              </a:rPr>
              <a:t>, C. (2019, January 22). How they did IT: 6 companies that SCALED DEVOPS. Retrieved February 08, 2021, from https://techbeacon.com/devops/how-they-did-it-6-companies-scaled-devops</a:t>
            </a:r>
          </a:p>
          <a:p>
            <a:r>
              <a:rPr lang="en-US" dirty="0">
                <a:effectLst/>
              </a:rPr>
              <a:t>Kim, G., </a:t>
            </a:r>
            <a:r>
              <a:rPr lang="en-US" dirty="0" err="1">
                <a:effectLst/>
              </a:rPr>
              <a:t>Debois</a:t>
            </a:r>
            <a:r>
              <a:rPr lang="en-US" dirty="0">
                <a:effectLst/>
              </a:rPr>
              <a:t>, P., Willis, J., Humble, J., &amp; </a:t>
            </a:r>
            <a:r>
              <a:rPr lang="en-US" dirty="0" err="1">
                <a:effectLst/>
              </a:rPr>
              <a:t>Allspaw</a:t>
            </a:r>
            <a:r>
              <a:rPr lang="en-US" dirty="0">
                <a:effectLst/>
              </a:rPr>
              <a:t>, J. (2017). </a:t>
            </a:r>
            <a:r>
              <a:rPr lang="en-US" i="1" dirty="0">
                <a:effectLst/>
              </a:rPr>
              <a:t>The DevOps handbook: How to create world-class agility, reliability, and security in technology organizations</a:t>
            </a:r>
            <a:r>
              <a:rPr lang="en-US" dirty="0">
                <a:effectLst/>
              </a:rPr>
              <a:t>. Portland, OR: IT Revolution Press, LLC.</a:t>
            </a:r>
          </a:p>
          <a:p>
            <a:r>
              <a:rPr lang="en-US" dirty="0" err="1">
                <a:effectLst/>
              </a:rPr>
              <a:t>Korzeniowski</a:t>
            </a:r>
            <a:r>
              <a:rPr lang="en-US" dirty="0">
                <a:effectLst/>
              </a:rPr>
              <a:t>, P. (2019, January 22). Is </a:t>
            </a:r>
            <a:r>
              <a:rPr lang="en-US" dirty="0" err="1">
                <a:effectLst/>
              </a:rPr>
              <a:t>devops</a:t>
            </a:r>
            <a:r>
              <a:rPr lang="en-US" dirty="0">
                <a:effectLst/>
              </a:rPr>
              <a:t> at odds with change management? Retrieved February 08, 2021, from https://techbeacon.com/enterprise-it/devops-odds-change-management</a:t>
            </a:r>
          </a:p>
        </p:txBody>
      </p:sp>
    </p:spTree>
    <p:extLst>
      <p:ext uri="{BB962C8B-B14F-4D97-AF65-F5344CB8AC3E}">
        <p14:creationId xmlns:p14="http://schemas.microsoft.com/office/powerpoint/2010/main" val="327132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C1C0-75EA-4ED7-9741-5E222CD5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Change Management?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FE20F-B515-494A-8524-76FDC07F0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IT Services, change management are the processes used to manage a lifecycle of changes to a project.</a:t>
            </a:r>
          </a:p>
          <a:p>
            <a:pPr lvl="1"/>
            <a:r>
              <a:rPr lang="en-US" dirty="0"/>
              <a:t>All moving technology pieces such as applications, operating systems, servers etc., must be in sync.</a:t>
            </a:r>
          </a:p>
          <a:p>
            <a:r>
              <a:rPr lang="en-US" dirty="0"/>
              <a:t>Typically, these processes are set into place to reduce the operational and security risks of change.</a:t>
            </a:r>
          </a:p>
          <a:p>
            <a:r>
              <a:rPr lang="en-US" dirty="0"/>
              <a:t>Typically, approvals are needed by external reviewers to approve or decline changes.</a:t>
            </a:r>
          </a:p>
          <a:p>
            <a:r>
              <a:rPr lang="en-US" dirty="0"/>
              <a:t> In Web Development it is imperative that lines of code are integrated seamlessly.</a:t>
            </a:r>
          </a:p>
        </p:txBody>
      </p:sp>
    </p:spTree>
    <p:extLst>
      <p:ext uri="{BB962C8B-B14F-4D97-AF65-F5344CB8AC3E}">
        <p14:creationId xmlns:p14="http://schemas.microsoft.com/office/powerpoint/2010/main" val="346745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786-645A-4939-BD97-B43B2725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to Change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00931-54B5-4EFA-8FB1-A040AD547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management can….</a:t>
            </a:r>
          </a:p>
          <a:p>
            <a:pPr lvl="1"/>
            <a:r>
              <a:rPr lang="en-US" dirty="0"/>
              <a:t>Manage the diverse cost of change</a:t>
            </a:r>
          </a:p>
          <a:p>
            <a:pPr lvl="1"/>
            <a:r>
              <a:rPr lang="en-US" dirty="0"/>
              <a:t>Support staff and help them understand the process</a:t>
            </a:r>
          </a:p>
          <a:p>
            <a:pPr lvl="1"/>
            <a:r>
              <a:rPr lang="en-US" dirty="0"/>
              <a:t>Minimize resistance to change</a:t>
            </a:r>
          </a:p>
          <a:p>
            <a:pPr lvl="1"/>
            <a:r>
              <a:rPr lang="en-US" dirty="0"/>
              <a:t>Maintain routine</a:t>
            </a:r>
          </a:p>
          <a:p>
            <a:pPr lvl="1"/>
            <a:r>
              <a:rPr lang="en-US" dirty="0"/>
              <a:t>Reduce stress and anxiety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8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E541-EF3D-4330-8DD8-8CCAB5FC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to Change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5D11-8EE3-4293-B2B2-E69CE1BBF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Longer lead times</a:t>
            </a:r>
          </a:p>
          <a:p>
            <a:pPr lvl="1"/>
            <a:r>
              <a:rPr lang="en-US" dirty="0"/>
              <a:t>Additional steps an approvals needed</a:t>
            </a:r>
          </a:p>
          <a:p>
            <a:r>
              <a:rPr lang="en-US" dirty="0"/>
              <a:t>Reduces strength and immediacy of feedback</a:t>
            </a:r>
          </a:p>
          <a:p>
            <a:pPr lvl="1"/>
            <a:r>
              <a:rPr lang="en-US" dirty="0"/>
              <a:t>Typically people closest to the work know the most about the work.</a:t>
            </a:r>
          </a:p>
          <a:p>
            <a:pPr lvl="1"/>
            <a:r>
              <a:rPr lang="en-US" dirty="0"/>
              <a:t>Approving manager may glance over code versus testing</a:t>
            </a:r>
          </a:p>
          <a:p>
            <a:pPr lvl="1"/>
            <a:r>
              <a:rPr lang="en-US" dirty="0"/>
              <a:t>Approving manager may scrutinize over code written and slow the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3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1043-350B-46C9-8FC3-10C45CE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Change Management pertains to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52010-FEE3-478E-B28C-E013D7168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DevOps models encourage small, diverse teams</a:t>
            </a:r>
          </a:p>
          <a:p>
            <a:pPr lvl="1"/>
            <a:r>
              <a:rPr lang="en-US" dirty="0"/>
              <a:t>With those closest to the work handling the work, errors are identified quicker and corrected.</a:t>
            </a:r>
          </a:p>
          <a:p>
            <a:r>
              <a:rPr lang="en-US" dirty="0"/>
              <a:t>Feedback is a continuous loop</a:t>
            </a:r>
          </a:p>
          <a:p>
            <a:pPr lvl="1"/>
            <a:r>
              <a:rPr lang="en-US" dirty="0"/>
              <a:t>With Diverse teams, feedback can be quickly given.</a:t>
            </a:r>
          </a:p>
          <a:p>
            <a:pPr lvl="1"/>
            <a:r>
              <a:rPr lang="en-US" dirty="0"/>
              <a:t>Puppet Labs’ 2014 </a:t>
            </a:r>
            <a:r>
              <a:rPr lang="en-US" i="1" dirty="0"/>
              <a:t>State of DevOps Report </a:t>
            </a:r>
            <a:r>
              <a:rPr lang="en-US" dirty="0"/>
              <a:t>show higher performing organizations had employees rely more on peer review.</a:t>
            </a:r>
          </a:p>
          <a:p>
            <a:r>
              <a:rPr lang="en-US" dirty="0"/>
              <a:t>Frequent, Automated testing</a:t>
            </a:r>
          </a:p>
          <a:p>
            <a:pPr lvl="1"/>
            <a:r>
              <a:rPr lang="en-US" dirty="0"/>
              <a:t>DevOps uses frequent automated testing which can reduce the need to have it be approved through higher ups.</a:t>
            </a:r>
          </a:p>
        </p:txBody>
      </p:sp>
    </p:spTree>
    <p:extLst>
      <p:ext uri="{BB962C8B-B14F-4D97-AF65-F5344CB8AC3E}">
        <p14:creationId xmlns:p14="http://schemas.microsoft.com/office/powerpoint/2010/main" val="137006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B6D3-A41B-4BD2-BE41-2B952B29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change management in </a:t>
            </a:r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48098-9EBA-476D-8CDD-D69EF69A5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peer review</a:t>
            </a:r>
          </a:p>
          <a:p>
            <a:r>
              <a:rPr lang="en-US" dirty="0"/>
              <a:t>CI/CD</a:t>
            </a:r>
          </a:p>
          <a:p>
            <a:pPr lvl="1"/>
            <a:r>
              <a:rPr lang="en-US" dirty="0"/>
              <a:t>Use Continuous Testing, Continuous integration</a:t>
            </a:r>
          </a:p>
          <a:p>
            <a:r>
              <a:rPr lang="en-US" dirty="0"/>
              <a:t>Use comprehensive Monitoring</a:t>
            </a:r>
          </a:p>
          <a:p>
            <a:r>
              <a:rPr lang="en-US" dirty="0"/>
              <a:t>Encourage fast feedback</a:t>
            </a:r>
          </a:p>
          <a:p>
            <a:pPr lvl="1"/>
            <a:r>
              <a:rPr lang="en-US" dirty="0"/>
              <a:t>Impact of changes is important for security, performance, stability and defects</a:t>
            </a:r>
          </a:p>
        </p:txBody>
      </p:sp>
    </p:spTree>
    <p:extLst>
      <p:ext uri="{BB962C8B-B14F-4D97-AF65-F5344CB8AC3E}">
        <p14:creationId xmlns:p14="http://schemas.microsoft.com/office/powerpoint/2010/main" val="389167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BF3E-FEC7-43AC-9713-238F86DB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pitfalls in Change Approval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4D8B-56B0-423A-8E00-944792641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Reliance on a centralized Change Approval Board</a:t>
            </a:r>
          </a:p>
          <a:p>
            <a:pPr lvl="1"/>
            <a:r>
              <a:rPr lang="en-US" dirty="0"/>
              <a:t>CABs are best at broadcasting change, but are far removed from the process.</a:t>
            </a:r>
          </a:p>
          <a:p>
            <a:r>
              <a:rPr lang="en-US" dirty="0"/>
              <a:t>Treating all changes equally</a:t>
            </a:r>
          </a:p>
          <a:p>
            <a:pPr lvl="1"/>
            <a:r>
              <a:rPr lang="en-US" dirty="0"/>
              <a:t>Some projects will take more time or concentration</a:t>
            </a:r>
          </a:p>
          <a:p>
            <a:r>
              <a:rPr lang="en-US" dirty="0"/>
              <a:t>Failing to apply continuous improvement</a:t>
            </a:r>
          </a:p>
          <a:p>
            <a:r>
              <a:rPr lang="en-US" dirty="0"/>
              <a:t>Responding to problems by adding more processes</a:t>
            </a:r>
          </a:p>
        </p:txBody>
      </p:sp>
    </p:spTree>
    <p:extLst>
      <p:ext uri="{BB962C8B-B14F-4D97-AF65-F5344CB8AC3E}">
        <p14:creationId xmlns:p14="http://schemas.microsoft.com/office/powerpoint/2010/main" val="278703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98A5-F7EA-4E83-AF13-F4B1A8E7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improve Change Approval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B4968-D2F9-439A-ACD1-F2D06F1D5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Peer Review</a:t>
            </a:r>
          </a:p>
          <a:p>
            <a:r>
              <a:rPr lang="en-US" dirty="0"/>
              <a:t>Make finding problems a priority before or soon after changes are committed</a:t>
            </a:r>
          </a:p>
          <a:p>
            <a:pPr lvl="1"/>
            <a:r>
              <a:rPr lang="en-US" dirty="0"/>
              <a:t>This is best done in automation</a:t>
            </a:r>
          </a:p>
          <a:p>
            <a:r>
              <a:rPr lang="en-US" dirty="0"/>
              <a:t>Continuous Analysis to detect high risk changes for additional review</a:t>
            </a:r>
          </a:p>
          <a:p>
            <a:r>
              <a:rPr lang="en-US" dirty="0"/>
              <a:t>Identify bottlenecks and experiment</a:t>
            </a:r>
          </a:p>
          <a:p>
            <a:r>
              <a:rPr lang="en-US" dirty="0"/>
              <a:t>Implement security controls throughout the entire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26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339F-4883-4CB7-85CE-39E4501E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Measure Change approval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F046F-29AA-4994-B5B6-D5BAD2BF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changes be promoted to production without manual approvals</a:t>
            </a:r>
          </a:p>
          <a:p>
            <a:pPr lvl="1"/>
            <a:r>
              <a:rPr lang="en-US" dirty="0"/>
              <a:t>% of changes that do not require manual review</a:t>
            </a:r>
          </a:p>
          <a:p>
            <a:r>
              <a:rPr lang="en-US" dirty="0"/>
              <a:t>Do production changes need to be approved by an external body?</a:t>
            </a:r>
          </a:p>
          <a:p>
            <a:pPr lvl="1"/>
            <a:r>
              <a:rPr lang="en-US" dirty="0"/>
              <a:t>Amount of time waiting for approval</a:t>
            </a:r>
          </a:p>
          <a:p>
            <a:r>
              <a:rPr lang="en-US" dirty="0"/>
              <a:t>Peer Review</a:t>
            </a:r>
          </a:p>
          <a:p>
            <a:pPr lvl="1"/>
            <a:r>
              <a:rPr lang="en-US" dirty="0"/>
              <a:t>% of changes that are managed by peer review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62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934</TotalTime>
  <Words>842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Dangers of Change Approval Processes Presentation 6.2</vt:lpstr>
      <vt:lpstr>What is Change Management?</vt:lpstr>
      <vt:lpstr>Pros to Change Management</vt:lpstr>
      <vt:lpstr>Cons to Change Management</vt:lpstr>
      <vt:lpstr>How Change Management pertains to DevOps</vt:lpstr>
      <vt:lpstr>How to manage change management in devops</vt:lpstr>
      <vt:lpstr>Common pitfalls in Change Approval Process</vt:lpstr>
      <vt:lpstr>Ways to improve Change Approval Processes</vt:lpstr>
      <vt:lpstr>Ways to Measure Change approval</vt:lpstr>
      <vt:lpstr>Paypal</vt:lpstr>
      <vt:lpstr>Yahoo!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Dangers of Change Approval Processes Presentation 6.2</dc:title>
  <dc:creator>Rhiannon Kimberlin</dc:creator>
  <cp:lastModifiedBy>Rhiannon Kimberlin</cp:lastModifiedBy>
  <cp:revision>12</cp:revision>
  <dcterms:created xsi:type="dcterms:W3CDTF">2021-02-08T01:17:25Z</dcterms:created>
  <dcterms:modified xsi:type="dcterms:W3CDTF">2021-02-08T16:51:47Z</dcterms:modified>
</cp:coreProperties>
</file>