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hiannon Kimberlin" initials="RK" lastIdx="2" clrIdx="0">
    <p:extLst>
      <p:ext uri="{19B8F6BF-5375-455C-9EA6-DF929625EA0E}">
        <p15:presenceInfo xmlns:p15="http://schemas.microsoft.com/office/powerpoint/2012/main" userId="e50624c3fd5cd0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>
        <p:scale>
          <a:sx n="50" d="100"/>
          <a:sy n="50" d="100"/>
        </p:scale>
        <p:origin x="132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2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7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41B662-FECB-4F30-924C-090FA2D63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2AB82D-DD0A-4F3B-A7A5-38E6A482B9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hyperlink" Target="https://api.twittyer.com/1.1/account/settings.j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86B89-462B-4E51-9F00-0A443604B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7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BE691-5138-44BE-9B81-BB536E1F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RESTful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D5B52-E58E-40B5-B256-57A86BE6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Rhiannon Kimberlin</a:t>
            </a:r>
          </a:p>
          <a:p>
            <a:pPr algn="l"/>
            <a:r>
              <a:rPr lang="en-US" sz="2000" dirty="0"/>
              <a:t>WEB-420</a:t>
            </a:r>
          </a:p>
          <a:p>
            <a:pPr algn="l"/>
            <a:r>
              <a:rPr lang="en-US" sz="2000" dirty="0"/>
              <a:t>Presentation 2.2</a:t>
            </a:r>
          </a:p>
        </p:txBody>
      </p:sp>
    </p:spTree>
    <p:extLst>
      <p:ext uri="{BB962C8B-B14F-4D97-AF65-F5344CB8AC3E}">
        <p14:creationId xmlns:p14="http://schemas.microsoft.com/office/powerpoint/2010/main" val="196777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8817-53CE-4404-92FB-9960089B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A145-E04C-436D-B55F-B80CFD1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updates, API’s can change enough for a developer to upgrade to a new 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your code is written for an older API version, however a new version is attempting to be used this can break your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two way to request a specific API.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Directly in the endpoint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Example: Twitter </a:t>
            </a:r>
            <a:r>
              <a:rPr lang="en-US" i="1" dirty="0">
                <a:hlinkClick r:id="rId2"/>
              </a:rPr>
              <a:t>https://api.twittyer.com/1.1/account/settings.json</a:t>
            </a:r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a request header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i="1" dirty="0"/>
              <a:t>curl </a:t>
            </a:r>
            <a:r>
              <a:rPr lang="en-US" i="1" dirty="0">
                <a:hlinkClick r:id="rId3"/>
              </a:rPr>
              <a:t>https://api.github.com</a:t>
            </a:r>
            <a:r>
              <a:rPr lang="en-US" i="1" dirty="0"/>
              <a:t> –H </a:t>
            </a:r>
            <a:r>
              <a:rPr lang="en-US" i="1" dirty="0" err="1"/>
              <a:t>Accept:application</a:t>
            </a:r>
            <a:r>
              <a:rPr lang="en-US" i="1" dirty="0"/>
              <a:t>/vnd.github.v3+json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6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036F-6591-4C8B-B52B-78FC73AC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1E4E-D61A-4811-BFAC-84329CCE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Arya, P. (2020, February 06). Difference between URL and URI. Retrieved October 25, 2020, from https://www.geeksforgeeks.org/difference-between-url-and-uri/</a:t>
            </a:r>
          </a:p>
          <a:p>
            <a:r>
              <a:rPr lang="en-US" dirty="0">
                <a:effectLst/>
              </a:rPr>
              <a:t>Buckler, C. (2020, September 05). What Is a REST API? Retrieved October 25, 2020, from https://www.sitepoint.com/developers-rest-api/</a:t>
            </a:r>
          </a:p>
          <a:p>
            <a:r>
              <a:rPr lang="en-US" dirty="0">
                <a:effectLst/>
              </a:rPr>
              <a:t>Fowler, A., &amp; About the Book Author Adam Fowler is a principal sales engineer with </a:t>
            </a:r>
            <a:r>
              <a:rPr lang="en-US" dirty="0" err="1">
                <a:effectLst/>
              </a:rPr>
              <a:t>MarkLogic</a:t>
            </a:r>
            <a:r>
              <a:rPr lang="en-US" dirty="0">
                <a:effectLst/>
              </a:rPr>
              <a:t>. (n.d.). Applying Consistency Methods in NoSQL. Retrieved October 24, 2020, from https://www.dummies.com/programming/big-data/applying-consistency-methods-in-nosql/</a:t>
            </a:r>
          </a:p>
          <a:p>
            <a:r>
              <a:rPr lang="en-US" dirty="0">
                <a:effectLst/>
              </a:rPr>
              <a:t>Fowler, M., &amp; </a:t>
            </a:r>
            <a:r>
              <a:rPr lang="en-US" dirty="0" err="1">
                <a:effectLst/>
              </a:rPr>
              <a:t>Sadalage</a:t>
            </a:r>
            <a:r>
              <a:rPr lang="en-US" dirty="0">
                <a:effectLst/>
              </a:rPr>
              <a:t>, P. J. (2012). </a:t>
            </a:r>
            <a:r>
              <a:rPr lang="en-US" i="1" dirty="0">
                <a:effectLst/>
              </a:rPr>
              <a:t>NoSQL distilled</a:t>
            </a:r>
            <a:r>
              <a:rPr lang="en-US" dirty="0">
                <a:effectLst/>
              </a:rPr>
              <a:t>. Boston, MA: Addison-Wesley.</a:t>
            </a:r>
          </a:p>
          <a:p>
            <a:r>
              <a:rPr lang="en-US" dirty="0" err="1">
                <a:effectLst/>
              </a:rPr>
              <a:t>Harsoor</a:t>
            </a:r>
            <a:r>
              <a:rPr lang="en-US" dirty="0">
                <a:effectLst/>
              </a:rPr>
              <a:t>, P. (2020, June 28). What really is RESTful API? And its Anatomy? Retrieved October 25, 2020, from https://medium.com/swlh/an-overview-of-restful-apis-2df8ffa8c803</a:t>
            </a:r>
          </a:p>
          <a:p>
            <a:r>
              <a:rPr lang="en-US" dirty="0">
                <a:effectLst/>
              </a:rPr>
              <a:t>Liew, Z. (2018, January 17). Understanding And Using REST APIs. Retrieved October 25, 2020, from https://www.smashingmagazine.com/2018/01/understanding-using-rest-api/</a:t>
            </a:r>
          </a:p>
          <a:p>
            <a:r>
              <a:rPr lang="en-US" dirty="0" err="1">
                <a:effectLst/>
              </a:rPr>
              <a:t>Miessler</a:t>
            </a:r>
            <a:r>
              <a:rPr lang="en-US" dirty="0">
                <a:effectLst/>
              </a:rPr>
              <a:t>, D. (2020, August 18). What's the Difference Between a URI and a URL? Retrieved October 25, 2020, from https://danielmiessler.com/study/difference-between-uri-url/</a:t>
            </a:r>
          </a:p>
          <a:p>
            <a:r>
              <a:rPr lang="en-US" dirty="0">
                <a:effectLst/>
              </a:rPr>
              <a:t>What is Web API? (n.d.). </a:t>
            </a:r>
            <a:r>
              <a:rPr lang="en-US">
                <a:effectLst/>
              </a:rPr>
              <a:t>Retrieved October 25, 2020, from https://www.tutorialsteacher.com/webapi/what-is-web-api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5DFC-CFD4-4C54-A855-87AE3AA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61B3-10DD-4DEF-BD82-F95DC28B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</a:t>
            </a:r>
            <a:r>
              <a:rPr lang="en-US" dirty="0"/>
              <a:t> stands for Application Programming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is a set of subroutines, protocols and tools for building software and applications. It’s an interface which has a set of functions that allow features or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Web API’s are APIs over the web that can be accessed by utilizing HTTP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reminder, </a:t>
            </a:r>
            <a:r>
              <a:rPr lang="en-US" b="1" dirty="0"/>
              <a:t>REST </a:t>
            </a:r>
            <a:r>
              <a:rPr lang="en-US" dirty="0"/>
              <a:t>is a set of rules that developers follow when they create their API.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RESTful APIs is able to be taken advantage of without installing additional libraries or software.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RESTful APIs, data is not tied to methods and/or resources, as it is designed to use existing protocols.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easiest way to think of a REST API is your receive a list of results back from a service you are searching.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6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CF0F-B6F3-40C8-AA3A-286CA271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Request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5904-E456-4F4D-ACDB-02E3A1E0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request is made up of four things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endpoint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headers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data (or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endpoint, also known as a route, is the URL requested.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root-endpoint is the starting point of the API you are requestion from. (Example: </a:t>
            </a:r>
            <a:r>
              <a:rPr lang="en-US" dirty="0" err="1"/>
              <a:t>Github’s</a:t>
            </a:r>
            <a:r>
              <a:rPr lang="en-US" dirty="0"/>
              <a:t> API is </a:t>
            </a:r>
            <a:r>
              <a:rPr lang="en-US" i="1" dirty="0">
                <a:hlinkClick r:id="rId2"/>
              </a:rPr>
              <a:t>https://api.github.com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path determines the resource being requested.</a:t>
            </a:r>
          </a:p>
        </p:txBody>
      </p:sp>
    </p:spTree>
    <p:extLst>
      <p:ext uri="{BB962C8B-B14F-4D97-AF65-F5344CB8AC3E}">
        <p14:creationId xmlns:p14="http://schemas.microsoft.com/office/powerpoint/2010/main" val="272814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41EF-03AC-4A44-AC01-9040B09C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Request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A084-3600-4A86-A165-89116774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Methods can create, read, update and/or delete.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 – 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POST – Create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PUT/PATCH – 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DELETE - Delete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 headers contain information such as authentication tokens. This is housed in the HTTP request header.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(or Body) is data that is normally transmitted in the HTTP body.</a:t>
            </a:r>
          </a:p>
        </p:txBody>
      </p:sp>
    </p:spTree>
    <p:extLst>
      <p:ext uri="{BB962C8B-B14F-4D97-AF65-F5344CB8AC3E}">
        <p14:creationId xmlns:p14="http://schemas.microsoft.com/office/powerpoint/2010/main" val="382698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C7FE-0A21-4D0E-9DBA-F0B92F4B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RESTful APIs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9A8D-52C0-4A68-9B22-96E94DA8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request </a:t>
            </a:r>
            <a:r>
              <a:rPr lang="en-US" dirty="0"/>
              <a:t>must be submitted with a curl to begin interacting with a developed RESTful API.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While it is not required for a request, query parameters commonly go hand in hand in requests. Query parameters provide the option to modify the request with key-value pairs. They always begin with a question mark (?). The pairs are separated with an ampersand (&amp;).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Authentication is commonly utilized for RESTful APIs that utilize a username with password, or a secret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that is sent back is called a </a:t>
            </a:r>
            <a:r>
              <a:rPr lang="en-US" b="1" dirty="0"/>
              <a:t>response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Responses consist of the following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Status – HTTP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Content-type – Type of resource sent by the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Set-cookie – sets cookies by the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4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A58B-0E21-4BFD-8440-F0207410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Communications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DC56A2-3EA4-4AD0-BFA4-36AEAE0FE724}"/>
              </a:ext>
            </a:extLst>
          </p:cNvPr>
          <p:cNvGrpSpPr/>
          <p:nvPr/>
        </p:nvGrpSpPr>
        <p:grpSpPr>
          <a:xfrm>
            <a:off x="1313815" y="2110545"/>
            <a:ext cx="8664369" cy="3877375"/>
            <a:chOff x="1474236" y="1821787"/>
            <a:chExt cx="8664369" cy="38773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417612-4C5E-4E11-A085-725B9B922943}"/>
                </a:ext>
              </a:extLst>
            </p:cNvPr>
            <p:cNvSpPr/>
            <p:nvPr/>
          </p:nvSpPr>
          <p:spPr>
            <a:xfrm>
              <a:off x="1474236" y="2081659"/>
              <a:ext cx="1626635" cy="10030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Home Page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7C8EB2-7896-4E03-A5E5-D78BAA7E3554}"/>
                </a:ext>
              </a:extLst>
            </p:cNvPr>
            <p:cNvSpPr/>
            <p:nvPr/>
          </p:nvSpPr>
          <p:spPr>
            <a:xfrm>
              <a:off x="4089919" y="3084700"/>
              <a:ext cx="1626636" cy="10030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Order List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288136-184C-4CEA-AA53-85E5A06EB411}"/>
                </a:ext>
              </a:extLst>
            </p:cNvPr>
            <p:cNvSpPr/>
            <p:nvPr/>
          </p:nvSpPr>
          <p:spPr>
            <a:xfrm>
              <a:off x="7899919" y="3084699"/>
              <a:ext cx="2053384" cy="10030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New Order Record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68AB8E5E-BB53-4EB1-ACFC-DB9E4D312E6C}"/>
                </a:ext>
              </a:extLst>
            </p:cNvPr>
            <p:cNvCxnSpPr>
              <a:cxnSpLocks/>
              <a:stCxn id="4" idx="4"/>
              <a:endCxn id="6" idx="2"/>
            </p:cNvCxnSpPr>
            <p:nvPr/>
          </p:nvCxnSpPr>
          <p:spPr>
            <a:xfrm rot="16200000" flipH="1">
              <a:off x="2937976" y="2434277"/>
              <a:ext cx="501521" cy="180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CD6D583-38AB-4477-8A98-9C864225CEB2}"/>
                </a:ext>
              </a:extLst>
            </p:cNvPr>
            <p:cNvCxnSpPr>
              <a:cxnSpLocks/>
              <a:stCxn id="4" idx="0"/>
              <a:endCxn id="6" idx="0"/>
            </p:cNvCxnSpPr>
            <p:nvPr/>
          </p:nvCxnSpPr>
          <p:spPr>
            <a:xfrm rot="16200000" flipH="1">
              <a:off x="3093874" y="1275338"/>
              <a:ext cx="1003041" cy="2615683"/>
            </a:xfrm>
            <a:prstGeom prst="bentConnector3">
              <a:avLst>
                <a:gd name="adj1" fmla="val -227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CCDDD8C-BDDF-480D-B418-97EEA20E0F61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5716555" y="3586220"/>
              <a:ext cx="21833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EC6A44A-E614-4E14-BBA2-CD27DDB527C7}"/>
                </a:ext>
              </a:extLst>
            </p:cNvPr>
            <p:cNvCxnSpPr>
              <a:cxnSpLocks/>
            </p:cNvCxnSpPr>
            <p:nvPr/>
          </p:nvCxnSpPr>
          <p:spPr>
            <a:xfrm>
              <a:off x="2287553" y="3586220"/>
              <a:ext cx="0" cy="16114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8B3197F-83A5-44CF-934F-8465A15D1BE8}"/>
                </a:ext>
              </a:extLst>
            </p:cNvPr>
            <p:cNvCxnSpPr/>
            <p:nvPr/>
          </p:nvCxnSpPr>
          <p:spPr>
            <a:xfrm>
              <a:off x="2287553" y="5197642"/>
              <a:ext cx="5797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F88FA2B-AE0E-42E0-82B3-3360672F1E9C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3100871" y="1821787"/>
              <a:ext cx="634482" cy="76139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2F12E8-98FC-4305-9FEB-BEE13993A591}"/>
                </a:ext>
              </a:extLst>
            </p:cNvPr>
            <p:cNvSpPr txBox="1"/>
            <p:nvPr/>
          </p:nvSpPr>
          <p:spPr>
            <a:xfrm>
              <a:off x="2872399" y="1909655"/>
              <a:ext cx="63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GET/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C34B18-CE46-4EF5-8E27-C56CA8443F95}"/>
                </a:ext>
              </a:extLst>
            </p:cNvPr>
            <p:cNvSpPr txBox="1"/>
            <p:nvPr/>
          </p:nvSpPr>
          <p:spPr>
            <a:xfrm>
              <a:off x="2702765" y="3226910"/>
              <a:ext cx="123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GET/orders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9C43E3-B74B-4AA8-816B-1D949414CAF6}"/>
                </a:ext>
              </a:extLst>
            </p:cNvPr>
            <p:cNvSpPr txBox="1"/>
            <p:nvPr/>
          </p:nvSpPr>
          <p:spPr>
            <a:xfrm>
              <a:off x="4903236" y="2212155"/>
              <a:ext cx="63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GET/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D1D176-6B69-4E36-98E2-FC5644124D00}"/>
                </a:ext>
              </a:extLst>
            </p:cNvPr>
            <p:cNvSpPr txBox="1"/>
            <p:nvPr/>
          </p:nvSpPr>
          <p:spPr>
            <a:xfrm>
              <a:off x="4070976" y="4848355"/>
              <a:ext cx="1686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GET/</a:t>
              </a:r>
              <a:r>
                <a:rPr lang="en-US" dirty="0" err="1"/>
                <a:t>customerid</a:t>
              </a:r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5902703-26DA-4E87-A12B-DA2F5213F12C}"/>
                </a:ext>
              </a:extLst>
            </p:cNvPr>
            <p:cNvSpPr/>
            <p:nvPr/>
          </p:nvSpPr>
          <p:spPr>
            <a:xfrm>
              <a:off x="8085220" y="4696121"/>
              <a:ext cx="2053385" cy="10030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Customer Identification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BB1B0A-4BF7-43F6-B25F-D4C799430AC8}"/>
                </a:ext>
              </a:extLst>
            </p:cNvPr>
            <p:cNvSpPr txBox="1"/>
            <p:nvPr/>
          </p:nvSpPr>
          <p:spPr>
            <a:xfrm>
              <a:off x="6426910" y="3244334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POST/order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7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086A-B55D-497D-A15A-6300A86B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8C45-4764-4A8E-83C0-D5C8E431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Separation between Client and Server – This can improve portability, scalability and different components to be evolved independently during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 API is independent of the platform or languages – REST APIs adapt to the syntax or platform being utilized. This creates freedom to try new environments.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only thing that stays consistent is JSON or XML for the exchange of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 is simple to build and adapt.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 does not need many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 is a layered system, meaning the client is only interacting with the layer they are needing versus getting information they do not need.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0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1FA9-DBDB-4D57-BE73-BDFB8438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048E-CAF1-4B92-977F-E5921CDE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loses the ability to maintain state in 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Newer developers have a learning curve with 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 is a generic middle layer that does not drive a uniform API by itself.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means it is important to agree on the user-facing APIs ahead of time. Versioning the API can also help.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 can be bloated if restricted to Flash, RAM, or bandwidth.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other lighter middleware like </a:t>
            </a:r>
            <a:r>
              <a:rPr lang="en-US" dirty="0" err="1"/>
              <a:t>zeroMQ</a:t>
            </a:r>
            <a:r>
              <a:rPr lang="en-US" dirty="0"/>
              <a:t> that can be utilized in these situations versus RESTful APIs. The scope of the project is important to consider before starting.</a:t>
            </a:r>
          </a:p>
        </p:txBody>
      </p:sp>
    </p:spTree>
    <p:extLst>
      <p:ext uri="{BB962C8B-B14F-4D97-AF65-F5344CB8AC3E}">
        <p14:creationId xmlns:p14="http://schemas.microsoft.com/office/powerpoint/2010/main" val="395700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4482-5D06-4102-A8E2-F34AF7D5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versus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024B-23AF-41FD-A9AB-FC83F13C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URL – </a:t>
            </a:r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i="1" dirty="0"/>
              <a:t>L</a:t>
            </a:r>
            <a:r>
              <a:rPr lang="en-US" i="1" dirty="0"/>
              <a:t>ocator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URI – </a:t>
            </a:r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i="1" dirty="0"/>
              <a:t>I</a:t>
            </a:r>
            <a:r>
              <a:rPr lang="en-US" i="1" dirty="0"/>
              <a:t>dentifier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URL’s almost always are URI’s, but URI’s are not URL’s. Locators are also identifiers.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My name is Rhiannon Kimberlin, which is an </a:t>
            </a:r>
            <a:r>
              <a:rPr lang="en-US" i="1" dirty="0"/>
              <a:t>identifier</a:t>
            </a:r>
            <a:r>
              <a:rPr lang="en-US" dirty="0"/>
              <a:t>. My address would become my </a:t>
            </a:r>
            <a:r>
              <a:rPr lang="en-US" i="1" dirty="0"/>
              <a:t>locator</a:t>
            </a:r>
            <a:r>
              <a:rPr lang="en-US" dirty="0"/>
              <a:t>, but my address could also be an identifier.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URL is used to describe the identity of an item. URI provides a technique for defining the identity.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URL links a web page, component of a web page or a program on a web page with the help of methods. URI is used to distinguish one resource from another.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URL provides details of the protocol being utilized. URI doesn’t contain protocol specification.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75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1164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RESTful APIs</vt:lpstr>
      <vt:lpstr>RESTful APIs</vt:lpstr>
      <vt:lpstr>Anatomy of a Request </vt:lpstr>
      <vt:lpstr>Anatomy of a Request (continued)</vt:lpstr>
      <vt:lpstr>How are RESTful APIs used?</vt:lpstr>
      <vt:lpstr>Website Communications</vt:lpstr>
      <vt:lpstr>Advantages to RESTful APIs</vt:lpstr>
      <vt:lpstr>Disadvantages to RESTful APIs</vt:lpstr>
      <vt:lpstr>URI versus URL</vt:lpstr>
      <vt:lpstr>API Versioning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Rhiannon Kimberlin</dc:creator>
  <cp:lastModifiedBy>Rhiannon Kimberlin</cp:lastModifiedBy>
  <cp:revision>16</cp:revision>
  <dcterms:created xsi:type="dcterms:W3CDTF">2020-10-25T17:56:05Z</dcterms:created>
  <dcterms:modified xsi:type="dcterms:W3CDTF">2020-10-25T21:22:54Z</dcterms:modified>
</cp:coreProperties>
</file>