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5" r:id="rId5"/>
    <p:sldId id="264" r:id="rId6"/>
    <p:sldId id="258" r:id="rId7"/>
    <p:sldId id="259" r:id="rId8"/>
    <p:sldId id="260" r:id="rId9"/>
    <p:sldId id="263"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49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212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51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308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610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953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266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984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7303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740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661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4337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outique.com/custom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A92A75-134C-4FF3-ACAB-32F7023BE102}"/>
              </a:ext>
            </a:extLst>
          </p:cNvPr>
          <p:cNvPicPr>
            <a:picLocks noChangeAspect="1"/>
          </p:cNvPicPr>
          <p:nvPr/>
        </p:nvPicPr>
        <p:blipFill rotWithShape="1">
          <a:blip r:embed="rId2"/>
          <a:srcRect l="10481" r="10732"/>
          <a:stretch/>
        </p:blipFill>
        <p:spPr>
          <a:xfrm>
            <a:off x="16" y="10"/>
            <a:ext cx="7556889" cy="6857990"/>
          </a:xfrm>
          <a:prstGeom prst="rect">
            <a:avLst/>
          </a:prstGeom>
        </p:spPr>
      </p:pic>
      <p:sp>
        <p:nvSpPr>
          <p:cNvPr id="16" name="Rectangle 15">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F0DD29D-B1EA-4521-A211-0D5EDA9DEE35}"/>
              </a:ext>
            </a:extLst>
          </p:cNvPr>
          <p:cNvSpPr>
            <a:spLocks noGrp="1"/>
          </p:cNvSpPr>
          <p:nvPr>
            <p:ph type="ctrTitle"/>
          </p:nvPr>
        </p:nvSpPr>
        <p:spPr>
          <a:xfrm>
            <a:off x="7741920" y="640080"/>
            <a:ext cx="4282439" cy="2850320"/>
          </a:xfrm>
        </p:spPr>
        <p:txBody>
          <a:bodyPr>
            <a:normAutofit fontScale="90000"/>
          </a:bodyPr>
          <a:lstStyle/>
          <a:p>
            <a:endParaRPr lang="en-US" sz="5400" dirty="0">
              <a:solidFill>
                <a:srgbClr val="FFFFFF"/>
              </a:solidFill>
            </a:endParaRPr>
          </a:p>
          <a:p>
            <a:r>
              <a:rPr lang="en-US" sz="5400" dirty="0">
                <a:solidFill>
                  <a:srgbClr val="FFFFFF"/>
                </a:solidFill>
              </a:rPr>
              <a:t>Representational State Transfer</a:t>
            </a:r>
          </a:p>
        </p:txBody>
      </p:sp>
      <p:sp>
        <p:nvSpPr>
          <p:cNvPr id="3" name="Subtitle 2">
            <a:extLst>
              <a:ext uri="{FF2B5EF4-FFF2-40B4-BE49-F238E27FC236}">
                <a16:creationId xmlns:a16="http://schemas.microsoft.com/office/drawing/2014/main" id="{789CC995-DEA1-4913-9432-35EA55B5BB2E}"/>
              </a:ext>
            </a:extLst>
          </p:cNvPr>
          <p:cNvSpPr>
            <a:spLocks noGrp="1"/>
          </p:cNvSpPr>
          <p:nvPr>
            <p:ph type="subTitle" idx="1"/>
          </p:nvPr>
        </p:nvSpPr>
        <p:spPr>
          <a:xfrm>
            <a:off x="8047939" y="3812135"/>
            <a:ext cx="3659246" cy="1596655"/>
          </a:xfrm>
        </p:spPr>
        <p:txBody>
          <a:bodyPr>
            <a:normAutofit/>
          </a:bodyPr>
          <a:lstStyle/>
          <a:p>
            <a:r>
              <a:rPr lang="en-US" sz="1800" dirty="0">
                <a:solidFill>
                  <a:srgbClr val="FFFFFF"/>
                </a:solidFill>
              </a:rPr>
              <a:t>Rhiannon</a:t>
            </a:r>
            <a:r>
              <a:rPr lang="en-US" sz="2000" dirty="0"/>
              <a:t> Kimberlin</a:t>
            </a:r>
          </a:p>
          <a:p>
            <a:r>
              <a:rPr lang="en-US" sz="2000" dirty="0"/>
              <a:t>Web-420</a:t>
            </a:r>
          </a:p>
        </p:txBody>
      </p:sp>
      <p:cxnSp>
        <p:nvCxnSpPr>
          <p:cNvPr id="18" name="Straight Connector 17">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521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E759-E96F-4C1D-90B2-C829F917DE8C}"/>
              </a:ext>
            </a:extLst>
          </p:cNvPr>
          <p:cNvSpPr>
            <a:spLocks noGrp="1"/>
          </p:cNvSpPr>
          <p:nvPr>
            <p:ph type="title"/>
          </p:nvPr>
        </p:nvSpPr>
        <p:spPr/>
        <p:txBody>
          <a:bodyPr>
            <a:normAutofit fontScale="90000"/>
          </a:bodyPr>
          <a:lstStyle/>
          <a:p>
            <a:r>
              <a:rPr lang="en-US" dirty="0"/>
              <a:t>Relationship Between REST and HTTP</a:t>
            </a:r>
          </a:p>
        </p:txBody>
      </p:sp>
      <p:sp>
        <p:nvSpPr>
          <p:cNvPr id="3" name="Content Placeholder 2">
            <a:extLst>
              <a:ext uri="{FF2B5EF4-FFF2-40B4-BE49-F238E27FC236}">
                <a16:creationId xmlns:a16="http://schemas.microsoft.com/office/drawing/2014/main" id="{B0B728B9-A78B-4FCC-B7D0-81002E47F573}"/>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REST was made with HTTP in mind and can be used anywhere HTTP is. </a:t>
            </a:r>
          </a:p>
          <a:p>
            <a:pPr>
              <a:buFont typeface="Arial" panose="020B0604020202020204" pitchFamily="34" charset="0"/>
              <a:buChar char="•"/>
            </a:pPr>
            <a:r>
              <a:rPr lang="en-US" dirty="0"/>
              <a:t>Paths are a request to a resource. Ideally, Paths would be designed in order to be clear for the Client. URL’s are designed to identify a resource.</a:t>
            </a:r>
          </a:p>
          <a:p>
            <a:pPr lvl="1">
              <a:buFont typeface="Arial" panose="020B0604020202020204" pitchFamily="34" charset="0"/>
              <a:buChar char="•"/>
            </a:pPr>
            <a:r>
              <a:rPr lang="en-US" dirty="0"/>
              <a:t>Example:  boutique.com/customer/168/order/25 </a:t>
            </a:r>
          </a:p>
          <a:p>
            <a:pPr lvl="1">
              <a:buFont typeface="Arial" panose="020B0604020202020204" pitchFamily="34" charset="0"/>
              <a:buChar char="•"/>
            </a:pPr>
            <a:r>
              <a:rPr lang="en-US" dirty="0"/>
              <a:t>We can see on boutique.com that the URL would give us customer 168 and order 25.</a:t>
            </a:r>
          </a:p>
          <a:p>
            <a:pPr lvl="1">
              <a:buFont typeface="Arial" panose="020B0604020202020204" pitchFamily="34" charset="0"/>
              <a:buChar char="•"/>
            </a:pPr>
            <a:r>
              <a:rPr lang="en-US" dirty="0"/>
              <a:t>If we wanted to get a list of customers the request would be as follows.</a:t>
            </a:r>
          </a:p>
          <a:p>
            <a:pPr lvl="2">
              <a:buFont typeface="Arial" panose="020B0604020202020204" pitchFamily="34" charset="0"/>
              <a:buChar char="•"/>
            </a:pPr>
            <a:r>
              <a:rPr lang="en-US" dirty="0"/>
              <a:t>GET </a:t>
            </a:r>
            <a:r>
              <a:rPr lang="en-US" dirty="0">
                <a:hlinkClick r:id="rId2"/>
              </a:rPr>
              <a:t>http://boutique.com/customers</a:t>
            </a:r>
            <a:r>
              <a:rPr lang="en-US" dirty="0"/>
              <a:t> Accept: application/json </a:t>
            </a:r>
          </a:p>
          <a:p>
            <a:pPr lvl="1">
              <a:buFont typeface="Arial" panose="020B0604020202020204" pitchFamily="34" charset="0"/>
              <a:buChar char="•"/>
            </a:pPr>
            <a:r>
              <a:rPr lang="en-US" dirty="0"/>
              <a:t>A response to our GET request would look like the following and in addition provide the customer list.</a:t>
            </a:r>
          </a:p>
          <a:p>
            <a:pPr lvl="2">
              <a:buFont typeface="Arial" panose="020B0604020202020204" pitchFamily="34" charset="0"/>
              <a:buChar char="•"/>
            </a:pPr>
            <a:r>
              <a:rPr lang="en-US" dirty="0"/>
              <a:t>Status Code: 200 (OK) Content-type: Application/json</a:t>
            </a:r>
          </a:p>
          <a:p>
            <a:pPr>
              <a:buFont typeface="Arial" panose="020B0604020202020204" pitchFamily="34" charset="0"/>
              <a:buChar char="•"/>
            </a:pPr>
            <a:r>
              <a:rPr lang="en-US" dirty="0"/>
              <a:t>HTTP messages are made of a header and a body. The body is optional, however the header contains metadata and HTTP methods. In REST, the header is more significant than the body. </a:t>
            </a:r>
          </a:p>
        </p:txBody>
      </p:sp>
    </p:spTree>
    <p:extLst>
      <p:ext uri="{BB962C8B-B14F-4D97-AF65-F5344CB8AC3E}">
        <p14:creationId xmlns:p14="http://schemas.microsoft.com/office/powerpoint/2010/main" val="422771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86EC-EB2C-4DA8-BF77-6DC42DB2726F}"/>
              </a:ext>
            </a:extLst>
          </p:cNvPr>
          <p:cNvSpPr>
            <a:spLocks noGrp="1"/>
          </p:cNvSpPr>
          <p:nvPr>
            <p:ph type="title"/>
          </p:nvPr>
        </p:nvSpPr>
        <p:spPr/>
        <p:txBody>
          <a:bodyPr/>
          <a:lstStyle/>
          <a:p>
            <a:r>
              <a:rPr lang="en-US" dirty="0"/>
              <a:t>What is REST?</a:t>
            </a:r>
          </a:p>
        </p:txBody>
      </p:sp>
      <p:sp>
        <p:nvSpPr>
          <p:cNvPr id="3" name="Content Placeholder 2">
            <a:extLst>
              <a:ext uri="{FF2B5EF4-FFF2-40B4-BE49-F238E27FC236}">
                <a16:creationId xmlns:a16="http://schemas.microsoft.com/office/drawing/2014/main" id="{4694B13F-048C-4E06-9A83-7231620445FB}"/>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Representational State Transfer (REST) is an architectural style for providing standards between computer systems on the web in order to make an efficient communication style for the systems to speak with each other. </a:t>
            </a:r>
          </a:p>
          <a:p>
            <a:pPr>
              <a:buFont typeface="Arial" panose="020B0604020202020204" pitchFamily="34" charset="0"/>
              <a:buChar char="•"/>
            </a:pPr>
            <a:r>
              <a:rPr lang="en-US" dirty="0"/>
              <a:t>REST was created in 2004, and has become more increasingly popular since then. Sites such as Facebook and Twitter use REST.</a:t>
            </a:r>
          </a:p>
          <a:p>
            <a:pPr>
              <a:buFont typeface="Arial" panose="020B0604020202020204" pitchFamily="34" charset="0"/>
              <a:buChar char="•"/>
            </a:pPr>
            <a:r>
              <a:rPr lang="en-US" dirty="0"/>
              <a:t>Within the REST model it is important that the client and server implementations are done independently without each other. If code on the client side changes, it should not impact the server and vice versa.</a:t>
            </a:r>
          </a:p>
          <a:p>
            <a:pPr>
              <a:buFont typeface="Arial" panose="020B0604020202020204" pitchFamily="34" charset="0"/>
              <a:buChar char="•"/>
            </a:pPr>
            <a:r>
              <a:rPr lang="en-US" dirty="0"/>
              <a:t>Systems that follow REST are said to be stateless, the server doesn’t need any information about what state the client in. This allows the systems to communicate, even without prior conversations. </a:t>
            </a:r>
          </a:p>
          <a:p>
            <a:pPr>
              <a:buFont typeface="Arial" panose="020B0604020202020204" pitchFamily="34" charset="0"/>
              <a:buChar char="•"/>
            </a:pPr>
            <a:r>
              <a:rPr lang="en-US" dirty="0"/>
              <a:t>Systems that utilize REST are more scalable, flexible, portable in terms of servers and due to it’s independence, it is easy to build and adapt. </a:t>
            </a:r>
          </a:p>
          <a:p>
            <a:pPr>
              <a:buFont typeface="Arial" panose="020B0604020202020204" pitchFamily="34" charset="0"/>
              <a:buChar char="•"/>
            </a:pPr>
            <a:r>
              <a:rPr lang="en-US" dirty="0"/>
              <a:t>REST utilizes “Resources” rather than “Commands”. </a:t>
            </a:r>
          </a:p>
        </p:txBody>
      </p:sp>
    </p:spTree>
    <p:extLst>
      <p:ext uri="{BB962C8B-B14F-4D97-AF65-F5344CB8AC3E}">
        <p14:creationId xmlns:p14="http://schemas.microsoft.com/office/powerpoint/2010/main" val="363854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D466-C1CF-48F2-851C-18C7136255E7}"/>
              </a:ext>
            </a:extLst>
          </p:cNvPr>
          <p:cNvSpPr>
            <a:spLocks noGrp="1"/>
          </p:cNvSpPr>
          <p:nvPr>
            <p:ph type="title"/>
          </p:nvPr>
        </p:nvSpPr>
        <p:spPr/>
        <p:txBody>
          <a:bodyPr/>
          <a:lstStyle/>
          <a:p>
            <a:r>
              <a:rPr lang="en-US" dirty="0"/>
              <a:t>REST’s Key Features</a:t>
            </a:r>
          </a:p>
        </p:txBody>
      </p:sp>
      <p:sp>
        <p:nvSpPr>
          <p:cNvPr id="3" name="Content Placeholder 2">
            <a:extLst>
              <a:ext uri="{FF2B5EF4-FFF2-40B4-BE49-F238E27FC236}">
                <a16:creationId xmlns:a16="http://schemas.microsoft.com/office/drawing/2014/main" id="{605369B0-BEF6-4352-96FD-29808224B533}"/>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t>Client-Server – The is a clear divide between Client and Server, which means they can be updated and improved separately.</a:t>
            </a:r>
          </a:p>
          <a:p>
            <a:pPr>
              <a:buFont typeface="Arial" panose="020B0604020202020204" pitchFamily="34" charset="0"/>
              <a:buChar char="•"/>
            </a:pPr>
            <a:r>
              <a:rPr lang="en-US" dirty="0"/>
              <a:t>Stateless – Clients manage the application state. The requests contain all information needed.</a:t>
            </a:r>
          </a:p>
          <a:p>
            <a:pPr>
              <a:buFont typeface="Arial" panose="020B0604020202020204" pitchFamily="34" charset="0"/>
              <a:buChar char="•"/>
            </a:pPr>
            <a:r>
              <a:rPr lang="en-US" dirty="0"/>
              <a:t>Cacheable – Caching is helpful in order to improve performance. Disposal of non-cacheable information helps to ensure the client doesn’t use stale data.</a:t>
            </a:r>
          </a:p>
          <a:p>
            <a:pPr>
              <a:buFont typeface="Arial" panose="020B0604020202020204" pitchFamily="34" charset="0"/>
              <a:buChar char="•"/>
            </a:pPr>
            <a:r>
              <a:rPr lang="en-US" dirty="0"/>
              <a:t>Uniform Interface – REST services provide data as a resource. The namespace will be consistent to align with REST.</a:t>
            </a:r>
          </a:p>
          <a:p>
            <a:pPr>
              <a:buFont typeface="Arial" panose="020B0604020202020204" pitchFamily="34" charset="0"/>
              <a:buChar char="•"/>
            </a:pPr>
            <a:r>
              <a:rPr lang="en-US" dirty="0"/>
              <a:t>Layered System – Proxies are able to be added to improve security or performance due to the fact that components in the system cannot see past their layer.</a:t>
            </a:r>
          </a:p>
          <a:p>
            <a:pPr>
              <a:buFont typeface="Arial" panose="020B0604020202020204" pitchFamily="34" charset="0"/>
              <a:buChar char="•"/>
            </a:pPr>
            <a:r>
              <a:rPr lang="en-US" dirty="0"/>
              <a:t>Data moves in the following way due to these constraints.</a:t>
            </a:r>
          </a:p>
          <a:p>
            <a:pPr lvl="1">
              <a:buFont typeface="Arial" panose="020B0604020202020204" pitchFamily="34" charset="0"/>
              <a:buChar char="•"/>
            </a:pPr>
            <a:r>
              <a:rPr lang="en-US" dirty="0"/>
              <a:t>Data moves from Server to Client due to a request.</a:t>
            </a:r>
          </a:p>
          <a:p>
            <a:pPr lvl="1">
              <a:buFont typeface="Arial" panose="020B0604020202020204" pitchFamily="34" charset="0"/>
              <a:buChar char="•"/>
            </a:pPr>
            <a:r>
              <a:rPr lang="en-US" dirty="0"/>
              <a:t>Client Displays or Manipulates the data. Data is moved back to the server to storage.</a:t>
            </a:r>
          </a:p>
        </p:txBody>
      </p:sp>
    </p:spTree>
    <p:extLst>
      <p:ext uri="{BB962C8B-B14F-4D97-AF65-F5344CB8AC3E}">
        <p14:creationId xmlns:p14="http://schemas.microsoft.com/office/powerpoint/2010/main" val="141846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D5C2-1791-4ABD-B2E1-96AF6117ED89}"/>
              </a:ext>
            </a:extLst>
          </p:cNvPr>
          <p:cNvSpPr>
            <a:spLocks noGrp="1"/>
          </p:cNvSpPr>
          <p:nvPr>
            <p:ph type="title"/>
          </p:nvPr>
        </p:nvSpPr>
        <p:spPr/>
        <p:txBody>
          <a:bodyPr/>
          <a:lstStyle/>
          <a:p>
            <a:r>
              <a:rPr lang="en-US" dirty="0"/>
              <a:t>Statelessness</a:t>
            </a:r>
          </a:p>
        </p:txBody>
      </p:sp>
      <p:sp>
        <p:nvSpPr>
          <p:cNvPr id="3" name="Content Placeholder 2">
            <a:extLst>
              <a:ext uri="{FF2B5EF4-FFF2-40B4-BE49-F238E27FC236}">
                <a16:creationId xmlns:a16="http://schemas.microsoft.com/office/drawing/2014/main" id="{A6A7D6A0-0A46-4665-BA82-F8154D6FA5E9}"/>
              </a:ext>
            </a:extLst>
          </p:cNvPr>
          <p:cNvSpPr>
            <a:spLocks noGrp="1"/>
          </p:cNvSpPr>
          <p:nvPr>
            <p:ph idx="1"/>
          </p:nvPr>
        </p:nvSpPr>
        <p:spPr/>
        <p:txBody>
          <a:bodyPr/>
          <a:lstStyle/>
          <a:p>
            <a:pPr>
              <a:buFont typeface="Arial" panose="020B0604020202020204" pitchFamily="34" charset="0"/>
              <a:buChar char="•"/>
            </a:pPr>
            <a:r>
              <a:rPr lang="en-US" dirty="0"/>
              <a:t>“</a:t>
            </a:r>
            <a:r>
              <a:rPr lang="en-US" i="1" dirty="0"/>
              <a:t>Each request from client to server must contain all the information necessary to understand the request, and cannot take advantage of any stored contest on the server. Session state is therefore entirely on the client” </a:t>
            </a:r>
            <a:r>
              <a:rPr lang="en-US" dirty="0"/>
              <a:t>– Roy Fielding</a:t>
            </a:r>
          </a:p>
          <a:p>
            <a:pPr>
              <a:buFont typeface="Arial" panose="020B0604020202020204" pitchFamily="34" charset="0"/>
              <a:buChar char="•"/>
            </a:pPr>
            <a:r>
              <a:rPr lang="en-US" dirty="0"/>
              <a:t>Types of States</a:t>
            </a:r>
          </a:p>
          <a:p>
            <a:pPr lvl="1">
              <a:buFont typeface="Arial" panose="020B0604020202020204" pitchFamily="34" charset="0"/>
              <a:buChar char="•"/>
            </a:pPr>
            <a:r>
              <a:rPr lang="en-US" dirty="0"/>
              <a:t>Resource State – This is the same for each client and its place on the server.</a:t>
            </a:r>
          </a:p>
          <a:p>
            <a:pPr lvl="1">
              <a:buFont typeface="Arial" panose="020B0604020202020204" pitchFamily="34" charset="0"/>
              <a:buChar char="•"/>
            </a:pPr>
            <a:r>
              <a:rPr lang="en-US" dirty="0"/>
              <a:t>Client State – The client interacting with the server. This information is stored on the client.</a:t>
            </a:r>
          </a:p>
          <a:p>
            <a:pPr>
              <a:buFont typeface="Arial" panose="020B0604020202020204" pitchFamily="34" charset="0"/>
              <a:buChar char="•"/>
            </a:pPr>
            <a:r>
              <a:rPr lang="en-US" dirty="0"/>
              <a:t>Why is this helpful?</a:t>
            </a:r>
          </a:p>
          <a:p>
            <a:pPr lvl="1">
              <a:buFont typeface="Arial" panose="020B0604020202020204" pitchFamily="34" charset="0"/>
              <a:buChar char="•"/>
            </a:pPr>
            <a:r>
              <a:rPr lang="en-US" dirty="0"/>
              <a:t>If the system needs to be scaled it is a simple solution to add more servers.</a:t>
            </a:r>
          </a:p>
          <a:p>
            <a:pPr lvl="1">
              <a:buFont typeface="Arial" panose="020B0604020202020204" pitchFamily="34" charset="0"/>
              <a:buChar char="•"/>
            </a:pPr>
            <a:r>
              <a:rPr lang="en-US" dirty="0"/>
              <a:t>Caching is simple on a stateless application</a:t>
            </a:r>
          </a:p>
        </p:txBody>
      </p:sp>
    </p:spTree>
    <p:extLst>
      <p:ext uri="{BB962C8B-B14F-4D97-AF65-F5344CB8AC3E}">
        <p14:creationId xmlns:p14="http://schemas.microsoft.com/office/powerpoint/2010/main" val="33933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F307-B512-4159-A285-45D95E86861D}"/>
              </a:ext>
            </a:extLst>
          </p:cNvPr>
          <p:cNvSpPr>
            <a:spLocks noGrp="1"/>
          </p:cNvSpPr>
          <p:nvPr>
            <p:ph type="title"/>
          </p:nvPr>
        </p:nvSpPr>
        <p:spPr/>
        <p:txBody>
          <a:bodyPr/>
          <a:lstStyle/>
          <a:p>
            <a:r>
              <a:rPr lang="en-US" dirty="0"/>
              <a:t>Advantage/Disadvantages of REST</a:t>
            </a:r>
          </a:p>
        </p:txBody>
      </p:sp>
      <p:graphicFrame>
        <p:nvGraphicFramePr>
          <p:cNvPr id="4" name="Table 4">
            <a:extLst>
              <a:ext uri="{FF2B5EF4-FFF2-40B4-BE49-F238E27FC236}">
                <a16:creationId xmlns:a16="http://schemas.microsoft.com/office/drawing/2014/main" id="{E153A0A3-D2B5-4CC3-9432-4D2E21E01A86}"/>
              </a:ext>
            </a:extLst>
          </p:cNvPr>
          <p:cNvGraphicFramePr>
            <a:graphicFrameLocks noGrp="1"/>
          </p:cNvGraphicFramePr>
          <p:nvPr>
            <p:ph idx="1"/>
            <p:extLst>
              <p:ext uri="{D42A27DB-BD31-4B8C-83A1-F6EECF244321}">
                <p14:modId xmlns:p14="http://schemas.microsoft.com/office/powerpoint/2010/main" val="2434825403"/>
              </p:ext>
            </p:extLst>
          </p:nvPr>
        </p:nvGraphicFramePr>
        <p:xfrm>
          <a:off x="1096963" y="2108200"/>
          <a:ext cx="10058400" cy="34798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706530"/>
                    </a:ext>
                  </a:extLst>
                </a:gridCol>
                <a:gridCol w="5029200">
                  <a:extLst>
                    <a:ext uri="{9D8B030D-6E8A-4147-A177-3AD203B41FA5}">
                      <a16:colId xmlns:a16="http://schemas.microsoft.com/office/drawing/2014/main" val="2571311819"/>
                    </a:ext>
                  </a:extLst>
                </a:gridCol>
              </a:tblGrid>
              <a:tr h="370840">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2534168080"/>
                  </a:ext>
                </a:extLst>
              </a:tr>
              <a:tr h="370840">
                <a:tc>
                  <a:txBody>
                    <a:bodyPr/>
                    <a:lstStyle/>
                    <a:p>
                      <a:r>
                        <a:rPr lang="en-US" dirty="0"/>
                        <a:t>Easy to understand and consistency in the code meanings</a:t>
                      </a:r>
                    </a:p>
                  </a:txBody>
                  <a:tcPr/>
                </a:tc>
                <a:tc>
                  <a:txBody>
                    <a:bodyPr/>
                    <a:lstStyle/>
                    <a:p>
                      <a:r>
                        <a:rPr lang="en-US" dirty="0"/>
                        <a:t>HTTP does not store state-based information. REST must be stateless and state management is handled by the client</a:t>
                      </a:r>
                    </a:p>
                  </a:txBody>
                  <a:tcPr/>
                </a:tc>
                <a:extLst>
                  <a:ext uri="{0D108BD9-81ED-4DB2-BD59-A6C34878D82A}">
                    <a16:rowId xmlns:a16="http://schemas.microsoft.com/office/drawing/2014/main" val="709706067"/>
                  </a:ext>
                </a:extLst>
              </a:tr>
              <a:tr h="370840">
                <a:tc>
                  <a:txBody>
                    <a:bodyPr/>
                    <a:lstStyle/>
                    <a:p>
                      <a:r>
                        <a:rPr lang="en-US" b="0" dirty="0"/>
                        <a:t>Built off of well known Secure Socket Layer encryptions and Transport Layer Security which most developers are familiar with</a:t>
                      </a:r>
                    </a:p>
                  </a:txBody>
                  <a:tcPr/>
                </a:tc>
                <a:tc>
                  <a:txBody>
                    <a:bodyPr/>
                    <a:lstStyle/>
                    <a:p>
                      <a:r>
                        <a:rPr lang="en-US" dirty="0"/>
                        <a:t>It is difficult to implement services where the server updates the client</a:t>
                      </a:r>
                    </a:p>
                  </a:txBody>
                  <a:tcPr/>
                </a:tc>
                <a:extLst>
                  <a:ext uri="{0D108BD9-81ED-4DB2-BD59-A6C34878D82A}">
                    <a16:rowId xmlns:a16="http://schemas.microsoft.com/office/drawing/2014/main" val="2640995836"/>
                  </a:ext>
                </a:extLst>
              </a:tr>
              <a:tr h="370840">
                <a:tc>
                  <a:txBody>
                    <a:bodyPr/>
                    <a:lstStyle/>
                    <a:p>
                      <a:r>
                        <a:rPr lang="en-US" dirty="0"/>
                        <a:t>REST can be written in any developing language (Java, JavaScript, Angular JS, </a:t>
                      </a:r>
                      <a:r>
                        <a:rPr lang="en-US" dirty="0" err="1"/>
                        <a:t>etc</a:t>
                      </a:r>
                      <a:r>
                        <a:rPr lang="en-US" dirty="0"/>
                        <a:t>)</a:t>
                      </a:r>
                    </a:p>
                  </a:txBody>
                  <a:tcPr/>
                </a:tc>
                <a:tc>
                  <a:txBody>
                    <a:bodyPr/>
                    <a:lstStyle/>
                    <a:p>
                      <a:endParaRPr lang="en-US" dirty="0"/>
                    </a:p>
                  </a:txBody>
                  <a:tcPr/>
                </a:tc>
                <a:extLst>
                  <a:ext uri="{0D108BD9-81ED-4DB2-BD59-A6C34878D82A}">
                    <a16:rowId xmlns:a16="http://schemas.microsoft.com/office/drawing/2014/main" val="1581843515"/>
                  </a:ext>
                </a:extLst>
              </a:tr>
              <a:tr h="370840">
                <a:tc>
                  <a:txBody>
                    <a:bodyPr/>
                    <a:lstStyle/>
                    <a:p>
                      <a:r>
                        <a:rPr lang="en-US" dirty="0"/>
                        <a:t>There are multiple frameworks for helping developers create RESTful web services</a:t>
                      </a:r>
                    </a:p>
                  </a:txBody>
                  <a:tcPr/>
                </a:tc>
                <a:tc>
                  <a:txBody>
                    <a:bodyPr/>
                    <a:lstStyle/>
                    <a:p>
                      <a:endParaRPr lang="en-US" dirty="0"/>
                    </a:p>
                  </a:txBody>
                  <a:tcPr/>
                </a:tc>
                <a:extLst>
                  <a:ext uri="{0D108BD9-81ED-4DB2-BD59-A6C34878D82A}">
                    <a16:rowId xmlns:a16="http://schemas.microsoft.com/office/drawing/2014/main" val="468403203"/>
                  </a:ext>
                </a:extLst>
              </a:tr>
            </a:tbl>
          </a:graphicData>
        </a:graphic>
      </p:graphicFrame>
    </p:spTree>
    <p:extLst>
      <p:ext uri="{BB962C8B-B14F-4D97-AF65-F5344CB8AC3E}">
        <p14:creationId xmlns:p14="http://schemas.microsoft.com/office/powerpoint/2010/main" val="306247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F9AF-FCD7-4DBC-9E18-EF70836FD93E}"/>
              </a:ext>
            </a:extLst>
          </p:cNvPr>
          <p:cNvSpPr>
            <a:spLocks noGrp="1"/>
          </p:cNvSpPr>
          <p:nvPr>
            <p:ph type="title"/>
          </p:nvPr>
        </p:nvSpPr>
        <p:spPr/>
        <p:txBody>
          <a:bodyPr/>
          <a:lstStyle/>
          <a:p>
            <a:r>
              <a:rPr lang="en-US" dirty="0"/>
              <a:t>Making Requests through REST</a:t>
            </a:r>
          </a:p>
        </p:txBody>
      </p:sp>
      <p:sp>
        <p:nvSpPr>
          <p:cNvPr id="3" name="Content Placeholder 2">
            <a:extLst>
              <a:ext uri="{FF2B5EF4-FFF2-40B4-BE49-F238E27FC236}">
                <a16:creationId xmlns:a16="http://schemas.microsoft.com/office/drawing/2014/main" id="{2B6307DD-3B09-4D0E-938F-4A752BFB8A94}"/>
              </a:ext>
            </a:extLst>
          </p:cNvPr>
          <p:cNvSpPr>
            <a:spLocks noGrp="1"/>
          </p:cNvSpPr>
          <p:nvPr>
            <p:ph idx="1"/>
          </p:nvPr>
        </p:nvSpPr>
        <p:spPr/>
        <p:txBody>
          <a:bodyPr/>
          <a:lstStyle/>
          <a:p>
            <a:pPr>
              <a:buFont typeface="Arial" panose="020B0604020202020204" pitchFamily="34" charset="0"/>
              <a:buChar char="•"/>
            </a:pPr>
            <a:r>
              <a:rPr lang="en-US" dirty="0"/>
              <a:t>Clients must make a request to the server, which allows for them to modify or retrieve data on the server. </a:t>
            </a:r>
          </a:p>
          <a:p>
            <a:pPr>
              <a:buFont typeface="Arial" panose="020B0604020202020204" pitchFamily="34" charset="0"/>
              <a:buChar char="•"/>
            </a:pPr>
            <a:r>
              <a:rPr lang="en-US" dirty="0"/>
              <a:t>Key elements of REST implementation:</a:t>
            </a:r>
          </a:p>
          <a:p>
            <a:pPr lvl="1">
              <a:buFont typeface="Arial" panose="020B0604020202020204" pitchFamily="34" charset="0"/>
              <a:buChar char="•"/>
            </a:pPr>
            <a:r>
              <a:rPr lang="en-US" dirty="0"/>
              <a:t>Resources – modification in a URL to provide data</a:t>
            </a:r>
          </a:p>
          <a:p>
            <a:pPr lvl="1">
              <a:buFont typeface="Arial" panose="020B0604020202020204" pitchFamily="34" charset="0"/>
              <a:buChar char="•"/>
            </a:pPr>
            <a:r>
              <a:rPr lang="en-US" dirty="0"/>
              <a:t>Request Verbs – tells the server what is the goal of the request</a:t>
            </a:r>
          </a:p>
          <a:p>
            <a:pPr lvl="1">
              <a:buFont typeface="Arial" panose="020B0604020202020204" pitchFamily="34" charset="0"/>
              <a:buChar char="•"/>
            </a:pPr>
            <a:r>
              <a:rPr lang="en-US" dirty="0"/>
              <a:t>Request Headers – Additional instructions such as authorization</a:t>
            </a:r>
          </a:p>
          <a:p>
            <a:pPr lvl="1">
              <a:buFont typeface="Arial" panose="020B0604020202020204" pitchFamily="34" charset="0"/>
              <a:buChar char="•"/>
            </a:pPr>
            <a:r>
              <a:rPr lang="en-US" dirty="0"/>
              <a:t>Request Body – Data is sent with the request</a:t>
            </a:r>
          </a:p>
          <a:p>
            <a:pPr lvl="1">
              <a:buFont typeface="Arial" panose="020B0604020202020204" pitchFamily="34" charset="0"/>
              <a:buChar char="•"/>
            </a:pPr>
            <a:r>
              <a:rPr lang="en-US" dirty="0"/>
              <a:t>Response Body – Data provided via the request</a:t>
            </a:r>
          </a:p>
          <a:p>
            <a:pPr lvl="1">
              <a:buFont typeface="Arial" panose="020B0604020202020204" pitchFamily="34" charset="0"/>
              <a:buChar char="•"/>
            </a:pPr>
            <a:r>
              <a:rPr lang="en-US" dirty="0"/>
              <a:t>Response Status Codes – codes which are returned with the response from the web server</a:t>
            </a:r>
          </a:p>
        </p:txBody>
      </p:sp>
    </p:spTree>
    <p:extLst>
      <p:ext uri="{BB962C8B-B14F-4D97-AF65-F5344CB8AC3E}">
        <p14:creationId xmlns:p14="http://schemas.microsoft.com/office/powerpoint/2010/main" val="95065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6B3-9122-4D88-97BB-4C3B9863239D}"/>
              </a:ext>
            </a:extLst>
          </p:cNvPr>
          <p:cNvSpPr>
            <a:spLocks noGrp="1"/>
          </p:cNvSpPr>
          <p:nvPr>
            <p:ph type="title"/>
          </p:nvPr>
        </p:nvSpPr>
        <p:spPr/>
        <p:txBody>
          <a:bodyPr/>
          <a:lstStyle/>
          <a:p>
            <a:r>
              <a:rPr lang="en-US" dirty="0"/>
              <a:t>HTTP Verbs</a:t>
            </a:r>
          </a:p>
        </p:txBody>
      </p:sp>
      <p:sp>
        <p:nvSpPr>
          <p:cNvPr id="3" name="Content Placeholder 2">
            <a:extLst>
              <a:ext uri="{FF2B5EF4-FFF2-40B4-BE49-F238E27FC236}">
                <a16:creationId xmlns:a16="http://schemas.microsoft.com/office/drawing/2014/main" id="{CBED440B-7C23-4389-90E7-BFEC7F8AF66C}"/>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GET – retrieve a specific resource or a collection of resources. This is typically done by ID. </a:t>
            </a:r>
          </a:p>
          <a:p>
            <a:pPr lvl="1">
              <a:buFont typeface="Arial" panose="020B0604020202020204" pitchFamily="34" charset="0"/>
              <a:buChar char="•"/>
            </a:pPr>
            <a:r>
              <a:rPr lang="en-US" dirty="0"/>
              <a:t>Example: RESTful web service is an employee list. This verb could be utilized to retrieve an employee record.</a:t>
            </a:r>
          </a:p>
          <a:p>
            <a:pPr>
              <a:buFont typeface="Arial" panose="020B0604020202020204" pitchFamily="34" charset="0"/>
              <a:buChar char="•"/>
            </a:pPr>
            <a:r>
              <a:rPr lang="en-US" dirty="0"/>
              <a:t>POST – create a new resource.</a:t>
            </a:r>
          </a:p>
          <a:p>
            <a:pPr lvl="1">
              <a:buFont typeface="Arial" panose="020B0604020202020204" pitchFamily="34" charset="0"/>
              <a:buChar char="•"/>
            </a:pPr>
            <a:r>
              <a:rPr lang="en-US" dirty="0"/>
              <a:t>Example: RESTful web service is an employee list. This verb could be utilized to create a new employee record.</a:t>
            </a:r>
          </a:p>
          <a:p>
            <a:pPr>
              <a:buFont typeface="Arial" panose="020B0604020202020204" pitchFamily="34" charset="0"/>
              <a:buChar char="•"/>
            </a:pPr>
            <a:r>
              <a:rPr lang="en-US" dirty="0"/>
              <a:t>PUT – update a specific resource or a collection of resources. This is done by the ID.</a:t>
            </a:r>
          </a:p>
          <a:p>
            <a:pPr lvl="1">
              <a:buFont typeface="Arial" panose="020B0604020202020204" pitchFamily="34" charset="0"/>
              <a:buChar char="•"/>
            </a:pPr>
            <a:r>
              <a:rPr lang="en-US" dirty="0"/>
              <a:t>Example: RESTful web service is an employee list. This verb could be used to update an existing employee record.</a:t>
            </a:r>
          </a:p>
          <a:p>
            <a:pPr>
              <a:buFont typeface="Arial" panose="020B0604020202020204" pitchFamily="34" charset="0"/>
              <a:buChar char="•"/>
            </a:pPr>
            <a:r>
              <a:rPr lang="en-US" dirty="0"/>
              <a:t>DELETE – Remove a specific resource or a collection of resources. This is done be the ID.</a:t>
            </a:r>
          </a:p>
          <a:p>
            <a:pPr lvl="1">
              <a:buFont typeface="Arial" panose="020B0604020202020204" pitchFamily="34" charset="0"/>
              <a:buChar char="•"/>
            </a:pPr>
            <a:r>
              <a:rPr lang="en-US" dirty="0"/>
              <a:t>Example: RESTful web service is an employee list. This verb could be used to delete details of an employee record.</a:t>
            </a:r>
          </a:p>
        </p:txBody>
      </p:sp>
    </p:spTree>
    <p:extLst>
      <p:ext uri="{BB962C8B-B14F-4D97-AF65-F5344CB8AC3E}">
        <p14:creationId xmlns:p14="http://schemas.microsoft.com/office/powerpoint/2010/main" val="202535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3020-99F5-4608-8D37-B44BEBDC7283}"/>
              </a:ext>
            </a:extLst>
          </p:cNvPr>
          <p:cNvSpPr>
            <a:spLocks noGrp="1"/>
          </p:cNvSpPr>
          <p:nvPr>
            <p:ph type="title"/>
          </p:nvPr>
        </p:nvSpPr>
        <p:spPr/>
        <p:txBody>
          <a:bodyPr/>
          <a:lstStyle/>
          <a:p>
            <a:r>
              <a:rPr lang="en-US" dirty="0"/>
              <a:t>Headers and Accept Parameters</a:t>
            </a:r>
          </a:p>
        </p:txBody>
      </p:sp>
      <p:sp>
        <p:nvSpPr>
          <p:cNvPr id="3" name="Content Placeholder 2">
            <a:extLst>
              <a:ext uri="{FF2B5EF4-FFF2-40B4-BE49-F238E27FC236}">
                <a16:creationId xmlns:a16="http://schemas.microsoft.com/office/drawing/2014/main" id="{A6777D9E-9F87-43BC-A747-FE9EF8956B3F}"/>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t>The Accept field is stored within the header and sends the type of content that it is allowed to receive from the server. </a:t>
            </a:r>
          </a:p>
          <a:p>
            <a:pPr lvl="1">
              <a:buFont typeface="Arial" panose="020B0604020202020204" pitchFamily="34" charset="0"/>
              <a:buChar char="•"/>
            </a:pPr>
            <a:r>
              <a:rPr lang="en-US" dirty="0"/>
              <a:t>This exists in order to ensure that the data sent is understood and processed by the client.</a:t>
            </a:r>
          </a:p>
          <a:p>
            <a:pPr>
              <a:buFont typeface="Arial" panose="020B0604020202020204" pitchFamily="34" charset="0"/>
              <a:buChar char="•"/>
            </a:pPr>
            <a:r>
              <a:rPr lang="en-US" dirty="0"/>
              <a:t>There are types and subtypes of the Accept Parameters. Some examples are listed below.</a:t>
            </a:r>
          </a:p>
          <a:p>
            <a:pPr lvl="1">
              <a:buFont typeface="Arial" panose="020B0604020202020204" pitchFamily="34" charset="0"/>
              <a:buChar char="•"/>
            </a:pPr>
            <a:r>
              <a:rPr lang="en-US" dirty="0"/>
              <a:t>Type: Image </a:t>
            </a:r>
          </a:p>
          <a:p>
            <a:pPr lvl="2">
              <a:buFont typeface="Arial" panose="020B0604020202020204" pitchFamily="34" charset="0"/>
              <a:buChar char="•"/>
            </a:pPr>
            <a:r>
              <a:rPr lang="en-US" dirty="0"/>
              <a:t>Subtypes: PNG, JPEG, GIF, etc.</a:t>
            </a:r>
          </a:p>
          <a:p>
            <a:pPr lvl="1">
              <a:buFont typeface="Arial" panose="020B0604020202020204" pitchFamily="34" charset="0"/>
              <a:buChar char="•"/>
            </a:pPr>
            <a:r>
              <a:rPr lang="en-US" dirty="0"/>
              <a:t>Type: Audio</a:t>
            </a:r>
          </a:p>
          <a:p>
            <a:pPr lvl="2">
              <a:buFont typeface="Arial" panose="020B0604020202020204" pitchFamily="34" charset="0"/>
              <a:buChar char="•"/>
            </a:pPr>
            <a:r>
              <a:rPr lang="en-US" dirty="0"/>
              <a:t>Subtypes: WAV, MPEG, etc.</a:t>
            </a:r>
          </a:p>
          <a:p>
            <a:pPr lvl="1">
              <a:buFont typeface="Arial" panose="020B0604020202020204" pitchFamily="34" charset="0"/>
              <a:buChar char="•"/>
            </a:pPr>
            <a:r>
              <a:rPr lang="en-US" dirty="0"/>
              <a:t>Type: Video</a:t>
            </a:r>
          </a:p>
          <a:p>
            <a:pPr lvl="2">
              <a:buFont typeface="Arial" panose="020B0604020202020204" pitchFamily="34" charset="0"/>
              <a:buChar char="•"/>
            </a:pPr>
            <a:r>
              <a:rPr lang="en-US" dirty="0"/>
              <a:t>Subtypes: MP4, OGG, etc.</a:t>
            </a:r>
          </a:p>
          <a:p>
            <a:pPr lvl="1">
              <a:buFont typeface="Arial" panose="020B0604020202020204" pitchFamily="34" charset="0"/>
              <a:buChar char="•"/>
            </a:pPr>
            <a:r>
              <a:rPr lang="en-US" dirty="0"/>
              <a:t>Type: Application</a:t>
            </a:r>
          </a:p>
          <a:p>
            <a:pPr lvl="2">
              <a:buFont typeface="Arial" panose="020B0604020202020204" pitchFamily="34" charset="0"/>
              <a:buChar char="•"/>
            </a:pPr>
            <a:r>
              <a:rPr lang="en-US" dirty="0"/>
              <a:t>Subtypes: JSON, PDF, XML, etc.</a:t>
            </a:r>
          </a:p>
          <a:p>
            <a:pPr lvl="1">
              <a:buFont typeface="Arial" panose="020B0604020202020204" pitchFamily="34" charset="0"/>
              <a:buChar char="•"/>
            </a:pPr>
            <a:r>
              <a:rPr lang="en-US" dirty="0"/>
              <a:t>Type: Text</a:t>
            </a:r>
          </a:p>
          <a:p>
            <a:pPr lvl="2">
              <a:buFont typeface="Arial" panose="020B0604020202020204" pitchFamily="34" charset="0"/>
              <a:buChar char="•"/>
            </a:pPr>
            <a:r>
              <a:rPr lang="en-US" dirty="0"/>
              <a:t>Subtypes: HTML, CSS, Plain, etc.</a:t>
            </a:r>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99160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5399-4FEB-4BED-9B1F-AB428572970B}"/>
              </a:ext>
            </a:extLst>
          </p:cNvPr>
          <p:cNvSpPr>
            <a:spLocks noGrp="1"/>
          </p:cNvSpPr>
          <p:nvPr>
            <p:ph type="title"/>
          </p:nvPr>
        </p:nvSpPr>
        <p:spPr/>
        <p:txBody>
          <a:bodyPr/>
          <a:lstStyle/>
          <a:p>
            <a:r>
              <a:rPr lang="en-US" dirty="0"/>
              <a:t>Response Codes</a:t>
            </a:r>
          </a:p>
        </p:txBody>
      </p:sp>
      <p:graphicFrame>
        <p:nvGraphicFramePr>
          <p:cNvPr id="4" name="Table 4">
            <a:extLst>
              <a:ext uri="{FF2B5EF4-FFF2-40B4-BE49-F238E27FC236}">
                <a16:creationId xmlns:a16="http://schemas.microsoft.com/office/drawing/2014/main" id="{16D4A73E-DB7A-46A7-A675-033B9CA2C61E}"/>
              </a:ext>
            </a:extLst>
          </p:cNvPr>
          <p:cNvGraphicFramePr>
            <a:graphicFrameLocks noGrp="1"/>
          </p:cNvGraphicFramePr>
          <p:nvPr>
            <p:ph idx="1"/>
            <p:extLst>
              <p:ext uri="{D42A27DB-BD31-4B8C-83A1-F6EECF244321}">
                <p14:modId xmlns:p14="http://schemas.microsoft.com/office/powerpoint/2010/main" val="2636412181"/>
              </p:ext>
            </p:extLst>
          </p:nvPr>
        </p:nvGraphicFramePr>
        <p:xfrm>
          <a:off x="1097280" y="1995905"/>
          <a:ext cx="10058400" cy="42875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239368172"/>
                    </a:ext>
                  </a:extLst>
                </a:gridCol>
                <a:gridCol w="5029200">
                  <a:extLst>
                    <a:ext uri="{9D8B030D-6E8A-4147-A177-3AD203B41FA5}">
                      <a16:colId xmlns:a16="http://schemas.microsoft.com/office/drawing/2014/main" val="3686715982"/>
                    </a:ext>
                  </a:extLst>
                </a:gridCol>
              </a:tblGrid>
              <a:tr h="370840">
                <a:tc>
                  <a:txBody>
                    <a:bodyPr/>
                    <a:lstStyle/>
                    <a:p>
                      <a:r>
                        <a:rPr lang="en-US" dirty="0"/>
                        <a:t>Status Code</a:t>
                      </a:r>
                    </a:p>
                  </a:txBody>
                  <a:tcPr/>
                </a:tc>
                <a:tc>
                  <a:txBody>
                    <a:bodyPr/>
                    <a:lstStyle/>
                    <a:p>
                      <a:r>
                        <a:rPr lang="en-US" dirty="0"/>
                        <a:t>Meaning</a:t>
                      </a:r>
                    </a:p>
                  </a:txBody>
                  <a:tcPr/>
                </a:tc>
                <a:extLst>
                  <a:ext uri="{0D108BD9-81ED-4DB2-BD59-A6C34878D82A}">
                    <a16:rowId xmlns:a16="http://schemas.microsoft.com/office/drawing/2014/main" val="1368726318"/>
                  </a:ext>
                </a:extLst>
              </a:tr>
              <a:tr h="370840">
                <a:tc>
                  <a:txBody>
                    <a:bodyPr/>
                    <a:lstStyle/>
                    <a:p>
                      <a:r>
                        <a:rPr lang="en-US" sz="1600" dirty="0"/>
                        <a:t>200 (OK)</a:t>
                      </a:r>
                    </a:p>
                  </a:txBody>
                  <a:tcPr/>
                </a:tc>
                <a:tc>
                  <a:txBody>
                    <a:bodyPr/>
                    <a:lstStyle/>
                    <a:p>
                      <a:r>
                        <a:rPr lang="en-US" sz="1600" dirty="0"/>
                        <a:t>Response to successful HTTP GET requests</a:t>
                      </a:r>
                    </a:p>
                  </a:txBody>
                  <a:tcPr/>
                </a:tc>
                <a:extLst>
                  <a:ext uri="{0D108BD9-81ED-4DB2-BD59-A6C34878D82A}">
                    <a16:rowId xmlns:a16="http://schemas.microsoft.com/office/drawing/2014/main" val="2889440992"/>
                  </a:ext>
                </a:extLst>
              </a:tr>
              <a:tr h="370840">
                <a:tc>
                  <a:txBody>
                    <a:bodyPr/>
                    <a:lstStyle/>
                    <a:p>
                      <a:r>
                        <a:rPr lang="en-US" sz="1600" dirty="0"/>
                        <a:t>201 (CREATED)</a:t>
                      </a:r>
                    </a:p>
                  </a:txBody>
                  <a:tcPr/>
                </a:tc>
                <a:tc>
                  <a:txBody>
                    <a:bodyPr/>
                    <a:lstStyle/>
                    <a:p>
                      <a:r>
                        <a:rPr lang="en-US" sz="1600" dirty="0"/>
                        <a:t>Response to successful HTTP POST requests</a:t>
                      </a:r>
                    </a:p>
                  </a:txBody>
                  <a:tcPr/>
                </a:tc>
                <a:extLst>
                  <a:ext uri="{0D108BD9-81ED-4DB2-BD59-A6C34878D82A}">
                    <a16:rowId xmlns:a16="http://schemas.microsoft.com/office/drawing/2014/main" val="2959878083"/>
                  </a:ext>
                </a:extLst>
              </a:tr>
              <a:tr h="370840">
                <a:tc>
                  <a:txBody>
                    <a:bodyPr/>
                    <a:lstStyle/>
                    <a:p>
                      <a:r>
                        <a:rPr lang="en-US" sz="1600" dirty="0"/>
                        <a:t>204 (NO CONTENT)</a:t>
                      </a:r>
                    </a:p>
                  </a:txBody>
                  <a:tcPr/>
                </a:tc>
                <a:tc>
                  <a:txBody>
                    <a:bodyPr/>
                    <a:lstStyle/>
                    <a:p>
                      <a:r>
                        <a:rPr lang="en-US" sz="1600" dirty="0"/>
                        <a:t>Response for successful HTTP where nothing is being returned in the response body</a:t>
                      </a:r>
                    </a:p>
                  </a:txBody>
                  <a:tcPr/>
                </a:tc>
                <a:extLst>
                  <a:ext uri="{0D108BD9-81ED-4DB2-BD59-A6C34878D82A}">
                    <a16:rowId xmlns:a16="http://schemas.microsoft.com/office/drawing/2014/main" val="3606953791"/>
                  </a:ext>
                </a:extLst>
              </a:tr>
              <a:tr h="370840">
                <a:tc>
                  <a:txBody>
                    <a:bodyPr/>
                    <a:lstStyle/>
                    <a:p>
                      <a:r>
                        <a:rPr lang="en-US" sz="1600" dirty="0"/>
                        <a:t>400 (BAD REQUEST)</a:t>
                      </a:r>
                    </a:p>
                  </a:txBody>
                  <a:tcPr/>
                </a:tc>
                <a:tc>
                  <a:txBody>
                    <a:bodyPr/>
                    <a:lstStyle/>
                    <a:p>
                      <a:r>
                        <a:rPr lang="en-US" sz="1600" dirty="0"/>
                        <a:t>Response when the request cannot be processed due to bad request syntax, excessive size or other client side errors.</a:t>
                      </a:r>
                    </a:p>
                  </a:txBody>
                  <a:tcPr/>
                </a:tc>
                <a:extLst>
                  <a:ext uri="{0D108BD9-81ED-4DB2-BD59-A6C34878D82A}">
                    <a16:rowId xmlns:a16="http://schemas.microsoft.com/office/drawing/2014/main" val="1493050091"/>
                  </a:ext>
                </a:extLst>
              </a:tr>
              <a:tr h="370840">
                <a:tc>
                  <a:txBody>
                    <a:bodyPr/>
                    <a:lstStyle/>
                    <a:p>
                      <a:r>
                        <a:rPr lang="en-US" sz="1600" dirty="0"/>
                        <a:t>403 (FORBIDDEN)</a:t>
                      </a:r>
                    </a:p>
                  </a:txBody>
                  <a:tcPr/>
                </a:tc>
                <a:tc>
                  <a:txBody>
                    <a:bodyPr/>
                    <a:lstStyle/>
                    <a:p>
                      <a:r>
                        <a:rPr lang="en-US" sz="1600" dirty="0"/>
                        <a:t>Response when the client does not have permission to access the resource.</a:t>
                      </a:r>
                    </a:p>
                  </a:txBody>
                  <a:tcPr/>
                </a:tc>
                <a:extLst>
                  <a:ext uri="{0D108BD9-81ED-4DB2-BD59-A6C34878D82A}">
                    <a16:rowId xmlns:a16="http://schemas.microsoft.com/office/drawing/2014/main" val="2623254649"/>
                  </a:ext>
                </a:extLst>
              </a:tr>
              <a:tr h="370840">
                <a:tc>
                  <a:txBody>
                    <a:bodyPr/>
                    <a:lstStyle/>
                    <a:p>
                      <a:r>
                        <a:rPr lang="en-US" sz="1600" dirty="0"/>
                        <a:t>404 (NOT FOUND)</a:t>
                      </a:r>
                    </a:p>
                  </a:txBody>
                  <a:tcPr/>
                </a:tc>
                <a:tc>
                  <a:txBody>
                    <a:bodyPr/>
                    <a:lstStyle/>
                    <a:p>
                      <a:r>
                        <a:rPr lang="en-US" sz="1600" dirty="0"/>
                        <a:t>Response when the resource cannot be found. This could be due to deletion or if the resource does not yet exist.</a:t>
                      </a:r>
                    </a:p>
                  </a:txBody>
                  <a:tcPr/>
                </a:tc>
                <a:extLst>
                  <a:ext uri="{0D108BD9-81ED-4DB2-BD59-A6C34878D82A}">
                    <a16:rowId xmlns:a16="http://schemas.microsoft.com/office/drawing/2014/main" val="327992474"/>
                  </a:ext>
                </a:extLst>
              </a:tr>
              <a:tr h="370840">
                <a:tc>
                  <a:txBody>
                    <a:bodyPr/>
                    <a:lstStyle/>
                    <a:p>
                      <a:r>
                        <a:rPr lang="en-US" sz="1600" dirty="0"/>
                        <a:t>500 (INTERNAL SERVER ERROR)</a:t>
                      </a:r>
                    </a:p>
                  </a:txBody>
                  <a:tcPr/>
                </a:tc>
                <a:tc>
                  <a:txBody>
                    <a:bodyPr/>
                    <a:lstStyle/>
                    <a:p>
                      <a:r>
                        <a:rPr lang="en-US" sz="1600" dirty="0"/>
                        <a:t>Response for unexpected failures.</a:t>
                      </a:r>
                    </a:p>
                  </a:txBody>
                  <a:tcPr/>
                </a:tc>
                <a:extLst>
                  <a:ext uri="{0D108BD9-81ED-4DB2-BD59-A6C34878D82A}">
                    <a16:rowId xmlns:a16="http://schemas.microsoft.com/office/drawing/2014/main" val="1294800334"/>
                  </a:ext>
                </a:extLst>
              </a:tr>
            </a:tbl>
          </a:graphicData>
        </a:graphic>
      </p:graphicFrame>
    </p:spTree>
    <p:extLst>
      <p:ext uri="{BB962C8B-B14F-4D97-AF65-F5344CB8AC3E}">
        <p14:creationId xmlns:p14="http://schemas.microsoft.com/office/powerpoint/2010/main" val="210645579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402</TotalTime>
  <Words>1217</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 Light</vt:lpstr>
      <vt:lpstr>Bembo</vt:lpstr>
      <vt:lpstr>Calibri</vt:lpstr>
      <vt:lpstr>RetrospectVTI</vt:lpstr>
      <vt:lpstr> Representational State Transfer</vt:lpstr>
      <vt:lpstr>What is REST?</vt:lpstr>
      <vt:lpstr>REST’s Key Features</vt:lpstr>
      <vt:lpstr>Statelessness</vt:lpstr>
      <vt:lpstr>Advantage/Disadvantages of REST</vt:lpstr>
      <vt:lpstr>Making Requests through REST</vt:lpstr>
      <vt:lpstr>HTTP Verbs</vt:lpstr>
      <vt:lpstr>Headers and Accept Parameters</vt:lpstr>
      <vt:lpstr>Response Codes</vt:lpstr>
      <vt:lpstr>Relationship Between REST and HTTP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Representational State Transfer</dc:title>
  <dc:creator>Rhiannon Kimberlin</dc:creator>
  <cp:lastModifiedBy>Rhiannon Kimberlin</cp:lastModifiedBy>
  <cp:revision>20</cp:revision>
  <dcterms:created xsi:type="dcterms:W3CDTF">2020-10-19T18:08:00Z</dcterms:created>
  <dcterms:modified xsi:type="dcterms:W3CDTF">2020-10-20T00:50:48Z</dcterms:modified>
</cp:coreProperties>
</file>