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7772400" cy="10058400"/>
  <p:embeddedFontLst>
    <p:embeddedFont>
      <p:font typeface="Red Hat Text Medium"/>
      <p:regular r:id="rId14"/>
      <p:bold r:id="rId15"/>
      <p:italic r:id="rId16"/>
      <p:boldItalic r:id="rId17"/>
    </p:embeddedFont>
    <p:embeddedFont>
      <p:font typeface="M PLUS 1p"/>
      <p:regular r:id="rId18"/>
      <p:bold r:id="rId19"/>
    </p:embeddedFont>
    <p:embeddedFont>
      <p:font typeface="Red Hat Display Medium"/>
      <p:regular r:id="rId20"/>
      <p:bold r:id="rId21"/>
      <p:italic r:id="rId22"/>
      <p:boldItalic r:id="rId23"/>
    </p:embeddedFont>
    <p:embeddedFont>
      <p:font typeface="Overpass SemiBold"/>
      <p:regular r:id="rId24"/>
      <p:bold r:id="rId25"/>
      <p:italic r:id="rId26"/>
      <p:boldItalic r:id="rId27"/>
    </p:embeddedFont>
    <p:embeddedFont>
      <p:font typeface="Red Hat Tex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Medium-regular.fntdata"/><Relationship Id="rId22" Type="http://schemas.openxmlformats.org/officeDocument/2006/relationships/font" Target="fonts/RedHatDisplayMedium-italic.fntdata"/><Relationship Id="rId21" Type="http://schemas.openxmlformats.org/officeDocument/2006/relationships/font" Target="fonts/RedHatDisplayMedium-bold.fntdata"/><Relationship Id="rId24" Type="http://schemas.openxmlformats.org/officeDocument/2006/relationships/font" Target="fonts/OverpassSemiBold-regular.fntdata"/><Relationship Id="rId23" Type="http://schemas.openxmlformats.org/officeDocument/2006/relationships/font" Target="fonts/RedHatDisplay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verpassSemiBold-italic.fntdata"/><Relationship Id="rId25" Type="http://schemas.openxmlformats.org/officeDocument/2006/relationships/font" Target="fonts/OverpassSemiBold-bold.fntdata"/><Relationship Id="rId28" Type="http://schemas.openxmlformats.org/officeDocument/2006/relationships/font" Target="fonts/RedHatText-regular.fntdata"/><Relationship Id="rId27" Type="http://schemas.openxmlformats.org/officeDocument/2006/relationships/font" Target="fonts/Overpas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edHatTex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edHatText-boldItalic.fntdata"/><Relationship Id="rId30" Type="http://schemas.openxmlformats.org/officeDocument/2006/relationships/font" Target="fonts/RedHatTex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edHatTextMedium-bold.fntdata"/><Relationship Id="rId14" Type="http://schemas.openxmlformats.org/officeDocument/2006/relationships/font" Target="fonts/RedHatTextMedium-regular.fntdata"/><Relationship Id="rId17" Type="http://schemas.openxmlformats.org/officeDocument/2006/relationships/font" Target="fonts/RedHatTextMedium-boldItalic.fntdata"/><Relationship Id="rId16" Type="http://schemas.openxmlformats.org/officeDocument/2006/relationships/font" Target="fonts/RedHatTextMedium-italic.fntdata"/><Relationship Id="rId19" Type="http://schemas.openxmlformats.org/officeDocument/2006/relationships/font" Target="fonts/MPLUS1p-bold.fntdata"/><Relationship Id="rId18" Type="http://schemas.openxmlformats.org/officeDocument/2006/relationships/font" Target="fonts/MPLUS1p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398963" y="0"/>
            <a:ext cx="3373437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0" y="763588"/>
            <a:ext cx="0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&lt;number&gt;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76e0d6ffc_0_1517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76e0d6ffc_0_1517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1ec5f11cb_1_9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21ec5f11cb_1_9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I want to change yourself on the philosophical level and ask yourself (how does the operator completes the cycle)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ec5f11cb_1_185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21ec5f11cb_1_185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I want to change yourself on the philosophical level and ask yourself (how does the operator completes the cycle)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2ae7516a1_0_11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22ae7516a1_0_11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I want to change yourself on the philosophical level and ask yourself (how does the operator completes the cycle)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ae7516a1_0_21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22ae7516a1_0_21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I want to change yourself on the philosophical level and ask yourself (how does the operator completes the cycle)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7bd77b261_0_0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27bd77b261_0_0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I want to change yourself on the philosophical level and ask yourself (how does the operator completes the cycle)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6c87aee53_0_0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26c87aee53_0_0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I want to change yourself on the philosophical level and ask yourself (how does the operator completes the cycle)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76e0d6ffc_0_1528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76e0d6ffc_0_1528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Relationship Id="rId7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red">
  <p:cSld name="Title 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562906" y="1971675"/>
            <a:ext cx="7276294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 rot="10800000">
            <a:off x="335825" y="4801050"/>
            <a:ext cx="0" cy="34245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1481" y="4857750"/>
            <a:ext cx="274343" cy="1194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617300" y="3409950"/>
            <a:ext cx="3640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b="1" sz="18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09599" y="822546"/>
            <a:ext cx="6603281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 PLUS 1p"/>
              <a:buNone/>
              <a:defRPr b="1" sz="20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−"/>
              <a:defRPr>
                <a:latin typeface="M PLUS 1p"/>
                <a:ea typeface="M PLUS 1p"/>
                <a:cs typeface="M PLUS 1p"/>
                <a:sym typeface="M PLUS 1p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•"/>
              <a:defRPr>
                <a:latin typeface="M PLUS 1p"/>
                <a:ea typeface="M PLUS 1p"/>
                <a:cs typeface="M PLUS 1p"/>
                <a:sym typeface="M PLUS 1p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−"/>
              <a:defRPr>
                <a:latin typeface="M PLUS 1p"/>
                <a:ea typeface="M PLUS 1p"/>
                <a:cs typeface="M PLUS 1p"/>
                <a:sym typeface="M PLUS 1p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•"/>
              <a:defRPr>
                <a:latin typeface="M PLUS 1p"/>
                <a:ea typeface="M PLUS 1p"/>
                <a:cs typeface="M PLUS 1p"/>
                <a:sym typeface="M PLUS 1p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1">
  <p:cSld name="CUSTOM_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04" name="Google Shape;104;p1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1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10" name="Google Shape;110;p1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type="title"/>
          </p:nvPr>
        </p:nvSpPr>
        <p:spPr>
          <a:xfrm>
            <a:off x="3349163" y="1091531"/>
            <a:ext cx="5043600" cy="24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16" name="Google Shape;116;p12"/>
          <p:cNvSpPr txBox="1"/>
          <p:nvPr>
            <p:ph idx="3" type="subTitle"/>
          </p:nvPr>
        </p:nvSpPr>
        <p:spPr>
          <a:xfrm>
            <a:off x="3349200" y="3777544"/>
            <a:ext cx="3073200" cy="31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pic>
        <p:nvPicPr>
          <p:cNvPr id="117" name="Google Shape;1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587" y="973839"/>
            <a:ext cx="548775" cy="54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Interior whi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"/>
          <p:cNvCxnSpPr/>
          <p:nvPr/>
        </p:nvCxnSpPr>
        <p:spPr>
          <a:xfrm rot="10800000">
            <a:off x="335831" y="75"/>
            <a:ext cx="0" cy="664875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3"/>
          <p:cNvCxnSpPr/>
          <p:nvPr/>
        </p:nvCxnSpPr>
        <p:spPr>
          <a:xfrm rot="10800000">
            <a:off x="335825" y="4801050"/>
            <a:ext cx="0" cy="34245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1481" y="4857750"/>
            <a:ext cx="274343" cy="1194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29600" y="4806787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304800" y="133350"/>
            <a:ext cx="8686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25" name="Google Shape;25;p3"/>
          <p:cNvSpPr txBox="1"/>
          <p:nvPr/>
        </p:nvSpPr>
        <p:spPr>
          <a:xfrm>
            <a:off x="457200" y="4857750"/>
            <a:ext cx="2514600" cy="1194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</a:pPr>
            <a:r>
              <a:rPr i="0" lang="en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rPr>
              <a:t>Copyright 20</a:t>
            </a:r>
            <a:r>
              <a:rPr lang="en" sz="800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rPr>
              <a:t>22</a:t>
            </a:r>
            <a:r>
              <a:rPr i="0" lang="en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rPr>
              <a:t> Red Hat K.K.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304800" y="895350"/>
            <a:ext cx="8686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 PLUS 1p"/>
              <a:buChar char="•"/>
              <a:defRPr sz="2200">
                <a:latin typeface="M PLUS 1p"/>
                <a:ea typeface="M PLUS 1p"/>
                <a:cs typeface="M PLUS 1p"/>
                <a:sym typeface="M PLUS 1p"/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 PLUS 1p"/>
              <a:buChar char="−"/>
              <a:defRPr sz="1800">
                <a:latin typeface="M PLUS 1p"/>
                <a:ea typeface="M PLUS 1p"/>
                <a:cs typeface="M PLUS 1p"/>
                <a:sym typeface="M PLUS 1p"/>
              </a:defRPr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 PLUS 1p"/>
              <a:buChar char="•"/>
              <a:defRPr sz="1600">
                <a:latin typeface="M PLUS 1p"/>
                <a:ea typeface="M PLUS 1p"/>
                <a:cs typeface="M PLUS 1p"/>
                <a:sym typeface="M PLUS 1p"/>
              </a:defRPr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 PLUS 1p"/>
              <a:buChar char="−"/>
              <a:defRPr sz="1400">
                <a:latin typeface="M PLUS 1p"/>
                <a:ea typeface="M PLUS 1p"/>
                <a:cs typeface="M PLUS 1p"/>
                <a:sym typeface="M PLUS 1p"/>
              </a:defRPr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 PLUS 1p"/>
              <a:buChar char="•"/>
              <a:defRPr sz="1200">
                <a:latin typeface="M PLUS 1p"/>
                <a:ea typeface="M PLUS 1p"/>
                <a:cs typeface="M PLUS 1p"/>
                <a:sym typeface="M PLUS 1p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850">
                <a:latin typeface="M PLUS 1p"/>
                <a:ea typeface="M PLUS 1p"/>
                <a:cs typeface="M PLUS 1p"/>
                <a:sym typeface="M PLUS 1p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850">
                <a:latin typeface="M PLUS 1p"/>
                <a:ea typeface="M PLUS 1p"/>
                <a:cs typeface="M PLUS 1p"/>
                <a:sym typeface="M PLUS 1p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850">
                <a:latin typeface="M PLUS 1p"/>
                <a:ea typeface="M PLUS 1p"/>
                <a:cs typeface="M PLUS 1p"/>
                <a:sym typeface="M PLUS 1p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850"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27" name="Google Shape;27;p3"/>
          <p:cNvSpPr txBox="1"/>
          <p:nvPr/>
        </p:nvSpPr>
        <p:spPr>
          <a:xfrm>
            <a:off x="1264300" y="3464675"/>
            <a:ext cx="18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red">
  <p:cSld name="Closing 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4853" y="1499875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/>
        </p:nvSpPr>
        <p:spPr>
          <a:xfrm>
            <a:off x="5970354" y="1499869"/>
            <a:ext cx="2945046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Light"/>
              <a:buNone/>
            </a:pPr>
            <a:r>
              <a:rPr i="0" lang="en" sz="1300" u="none" cap="none" strike="noStrike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linkedin.com/company/red-hat</a:t>
            </a:r>
            <a:endParaRPr i="0" sz="1300" u="none" cap="none" strike="noStrike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5970354" y="2075906"/>
            <a:ext cx="2945046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Light"/>
              <a:buNone/>
            </a:pPr>
            <a:r>
              <a:rPr i="0" lang="en" sz="1300" u="none" cap="none" strike="noStrike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youtube.com/user/RedHatVideos</a:t>
            </a:r>
            <a:endParaRPr i="0" sz="1300" u="none" cap="none" strike="noStrike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5970354" y="2651944"/>
            <a:ext cx="2945046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Light"/>
              <a:buNone/>
            </a:pPr>
            <a:r>
              <a:rPr i="0" lang="en" sz="1300" u="none" cap="none" strike="noStrike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facebook.com/redhatinc</a:t>
            </a:r>
            <a:endParaRPr i="0" sz="1300" u="none" cap="none" strike="noStrike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5970354" y="3227981"/>
            <a:ext cx="2945046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Light"/>
              <a:buNone/>
            </a:pPr>
            <a:r>
              <a:rPr i="0" lang="en" sz="1300" u="none" cap="none" strike="noStrike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twitter.com/RedHat</a:t>
            </a:r>
            <a:endParaRPr i="0" sz="1300" u="none" cap="none" strike="noStrike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cxnSp>
        <p:nvCxnSpPr>
          <p:cNvPr id="38" name="Google Shape;38;p4"/>
          <p:cNvCxnSpPr/>
          <p:nvPr/>
        </p:nvCxnSpPr>
        <p:spPr>
          <a:xfrm rot="10800000">
            <a:off x="335831" y="38"/>
            <a:ext cx="0" cy="1712025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4"/>
          <p:cNvCxnSpPr/>
          <p:nvPr/>
        </p:nvCxnSpPr>
        <p:spPr>
          <a:xfrm rot="10800000">
            <a:off x="335825" y="4801050"/>
            <a:ext cx="0" cy="34245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1481" y="4857750"/>
            <a:ext cx="274343" cy="1194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1469376" y="1286125"/>
            <a:ext cx="3207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700" u="none" cap="none" strike="noStrike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THANK YOU</a:t>
            </a:r>
            <a:endParaRPr b="1" sz="3700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42" name="Google Shape;42;p4"/>
          <p:cNvSpPr txBox="1"/>
          <p:nvPr>
            <p:ph idx="1" type="subTitle"/>
          </p:nvPr>
        </p:nvSpPr>
        <p:spPr>
          <a:xfrm>
            <a:off x="1524000" y="2266050"/>
            <a:ext cx="30480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llustrated">
  <p:cSld name="Title illustrat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5"/>
          <p:cNvCxnSpPr/>
          <p:nvPr/>
        </p:nvCxnSpPr>
        <p:spPr>
          <a:xfrm rot="10800000">
            <a:off x="335825" y="4801050"/>
            <a:ext cx="0" cy="34245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4245394" y="2978738"/>
            <a:ext cx="436520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600"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4245394" y="1281773"/>
            <a:ext cx="4302225" cy="158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245393" y="3773454"/>
            <a:ext cx="3305629" cy="855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600"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3" type="subTitle"/>
          </p:nvPr>
        </p:nvSpPr>
        <p:spPr>
          <a:xfrm rot="5400000">
            <a:off x="-1603838" y="1603800"/>
            <a:ext cx="3861675" cy="6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illustrated">
  <p:cSld name="Closing illustrat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6"/>
          <p:cNvCxnSpPr/>
          <p:nvPr/>
        </p:nvCxnSpPr>
        <p:spPr>
          <a:xfrm rot="10800000">
            <a:off x="335825" y="4801050"/>
            <a:ext cx="0" cy="34245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6"/>
          <p:cNvSpPr txBox="1"/>
          <p:nvPr>
            <p:ph type="title"/>
          </p:nvPr>
        </p:nvSpPr>
        <p:spPr>
          <a:xfrm>
            <a:off x="4245394" y="426470"/>
            <a:ext cx="4302225" cy="1446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 PLUS 1p"/>
              <a:buNone/>
              <a:defRPr sz="48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" type="subTitle"/>
          </p:nvPr>
        </p:nvSpPr>
        <p:spPr>
          <a:xfrm rot="5400000">
            <a:off x="-1603838" y="1603800"/>
            <a:ext cx="3861675" cy="6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2" type="subTitle"/>
          </p:nvPr>
        </p:nvSpPr>
        <p:spPr>
          <a:xfrm>
            <a:off x="4245394" y="2064300"/>
            <a:ext cx="3755606" cy="114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56" name="Google Shape;56;p6"/>
          <p:cNvSpPr txBox="1"/>
          <p:nvPr/>
        </p:nvSpPr>
        <p:spPr>
          <a:xfrm>
            <a:off x="4427588" y="3501900"/>
            <a:ext cx="174285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Overpass Light"/>
              <a:buNone/>
            </a:pPr>
            <a:r>
              <a:rPr lang="en" sz="825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rPr>
              <a:t>linkedin.com/company/red-hat</a:t>
            </a:r>
            <a:endParaRPr sz="825">
              <a:solidFill>
                <a:schemeClr val="dk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4427601" y="3880725"/>
            <a:ext cx="18555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Overpass Light"/>
              <a:buNone/>
            </a:pPr>
            <a:r>
              <a:rPr lang="en" sz="825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rPr>
              <a:t>youtube.com/user/RedHatVideos</a:t>
            </a:r>
            <a:endParaRPr sz="825">
              <a:solidFill>
                <a:schemeClr val="dk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6611644" y="3501900"/>
            <a:ext cx="174285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Overpass Light"/>
              <a:buNone/>
            </a:pPr>
            <a:r>
              <a:rPr lang="en" sz="825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rPr>
              <a:t>facebook.com/redhatinc</a:t>
            </a:r>
            <a:endParaRPr sz="825">
              <a:solidFill>
                <a:schemeClr val="dk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6611644" y="3880725"/>
            <a:ext cx="174285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Overpass Light"/>
              <a:buNone/>
            </a:pPr>
            <a:r>
              <a:rPr lang="en" sz="825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rPr>
              <a:t>twitter.com/RedHat</a:t>
            </a:r>
            <a:endParaRPr sz="825">
              <a:solidFill>
                <a:schemeClr val="dk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pic>
        <p:nvPicPr>
          <p:cNvPr id="60" name="Google Shape;60;p6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6439845" y="3880729"/>
            <a:ext cx="171806" cy="1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6439845" y="3501904"/>
            <a:ext cx="171806" cy="1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6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4245401" y="3880729"/>
            <a:ext cx="171806" cy="1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6"/>
          <p:cNvPicPr preferRelativeResize="0"/>
          <p:nvPr/>
        </p:nvPicPr>
        <p:blipFill rotWithShape="1">
          <a:blip r:embed="rId7">
            <a:alphaModFix/>
          </a:blip>
          <a:srcRect b="0" l="2325" r="2326" t="0"/>
          <a:stretch/>
        </p:blipFill>
        <p:spPr>
          <a:xfrm>
            <a:off x="4245401" y="3501904"/>
            <a:ext cx="171806" cy="180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1562906" y="1971675"/>
            <a:ext cx="72762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 PLUS 1p"/>
              <a:buNone/>
              <a:defRPr sz="28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1617300" y="3409950"/>
            <a:ext cx="3640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b="1" sz="18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609599" y="822546"/>
            <a:ext cx="6603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 PLUS 1p"/>
              <a:buNone/>
              <a:defRPr b="1" sz="20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−"/>
              <a:defRPr>
                <a:latin typeface="M PLUS 1p"/>
                <a:ea typeface="M PLUS 1p"/>
                <a:cs typeface="M PLUS 1p"/>
                <a:sym typeface="M PLUS 1p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•"/>
              <a:defRPr>
                <a:latin typeface="M PLUS 1p"/>
                <a:ea typeface="M PLUS 1p"/>
                <a:cs typeface="M PLUS 1p"/>
                <a:sym typeface="M PLUS 1p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−"/>
              <a:defRPr>
                <a:latin typeface="M PLUS 1p"/>
                <a:ea typeface="M PLUS 1p"/>
                <a:cs typeface="M PLUS 1p"/>
                <a:sym typeface="M PLUS 1p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•"/>
              <a:defRPr>
                <a:latin typeface="M PLUS 1p"/>
                <a:ea typeface="M PLUS 1p"/>
                <a:cs typeface="M PLUS 1p"/>
                <a:sym typeface="M PLUS 1p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pic>
        <p:nvPicPr>
          <p:cNvPr id="69" name="Google Shape;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74" name="Google Shape;74;p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linkedin.com/company/red-hat</a:t>
            </a:r>
            <a:endParaRPr sz="1000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5970354" y="201875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youtube.com/user/RedHatVideos</a:t>
            </a:r>
            <a:endParaRPr sz="1000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5970354" y="25376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facebook.com/redhatinc</a:t>
            </a:r>
            <a:endParaRPr sz="1000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5970354" y="305653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twitter.com/RedHat</a:t>
            </a:r>
            <a:endParaRPr sz="1000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cxnSp>
        <p:nvCxnSpPr>
          <p:cNvPr id="78" name="Google Shape;78;p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" name="Google Shape;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2003" y="25376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2003" y="201878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200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92003" y="3056594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61481" y="4857750"/>
            <a:ext cx="274200" cy="1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llustrated 1">
  <p:cSld name="Title illustrated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4245394" y="2826338"/>
            <a:ext cx="436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type="title"/>
          </p:nvPr>
        </p:nvSpPr>
        <p:spPr>
          <a:xfrm>
            <a:off x="4245394" y="1107673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M PLUS 1p"/>
              <a:buNone/>
              <a:defRPr sz="34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61481" y="4857750"/>
            <a:ext cx="274200" cy="1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Divider whi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0"/>
          <p:cNvCxnSpPr/>
          <p:nvPr/>
        </p:nvCxnSpPr>
        <p:spPr>
          <a:xfrm rot="10800000">
            <a:off x="335831" y="151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0"/>
          <p:cNvSpPr txBox="1"/>
          <p:nvPr>
            <p:ph idx="1" type="subTitle"/>
          </p:nvPr>
        </p:nvSpPr>
        <p:spPr>
          <a:xfrm>
            <a:off x="6938602" y="1307800"/>
            <a:ext cx="18735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Font typeface="M PLUS 1p"/>
              <a:buNone/>
              <a:defRPr i="0"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pic>
        <p:nvPicPr>
          <p:cNvPr id="96" name="Google Shape;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3459" y="4734379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0"/>
          <p:cNvSpPr txBox="1"/>
          <p:nvPr>
            <p:ph type="title"/>
          </p:nvPr>
        </p:nvSpPr>
        <p:spPr>
          <a:xfrm>
            <a:off x="686369" y="1129373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M PLUS 1p"/>
              <a:buNone/>
              <a:defRPr sz="34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2" type="subTitle"/>
          </p:nvPr>
        </p:nvSpPr>
        <p:spPr>
          <a:xfrm>
            <a:off x="686369" y="2826338"/>
            <a:ext cx="436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2" type="sldNum"/>
          </p:nvPr>
        </p:nvSpPr>
        <p:spPr>
          <a:xfrm>
            <a:off x="61481" y="4857750"/>
            <a:ext cx="274200" cy="1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04800" y="133350"/>
            <a:ext cx="8686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b="1" i="0" sz="220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4800" y="971550"/>
            <a:ext cx="8686800" cy="36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 PLUS 1p"/>
              <a:buChar char="•"/>
              <a:defRPr i="0" sz="240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 PLUS 1p"/>
              <a:buChar char="−"/>
              <a:defRPr i="0" sz="200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 PLUS 1p"/>
              <a:buChar char="•"/>
              <a:defRPr i="0" sz="180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 PLUS 1p"/>
              <a:buChar char="−"/>
              <a:defRPr i="0" sz="160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 PLUS 1p"/>
              <a:buChar char="•"/>
              <a:defRPr i="0" sz="140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i="0" sz="105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i="0" sz="105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i="0" sz="105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i="0" sz="105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ireshark.org/download.html" TargetMode="External"/><Relationship Id="rId4" Type="http://schemas.openxmlformats.org/officeDocument/2006/relationships/hyperlink" Target="https://www.wireshark.org/download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1164781" y="995625"/>
            <a:ext cx="7276200" cy="12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OpenShift Sharks</a:t>
            </a:r>
            <a:endParaRPr sz="3600"/>
          </a:p>
        </p:txBody>
      </p:sp>
      <p:pic>
        <p:nvPicPr>
          <p:cNvPr id="123" name="Google Shape;12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625" y="2613500"/>
            <a:ext cx="2004176" cy="2140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2662" y="3114600"/>
            <a:ext cx="596109" cy="5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3"/>
          <p:cNvSpPr txBox="1"/>
          <p:nvPr/>
        </p:nvSpPr>
        <p:spPr>
          <a:xfrm>
            <a:off x="1198731" y="1447650"/>
            <a:ext cx="72762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M PLUS 1p"/>
                <a:ea typeface="M PLUS 1p"/>
                <a:cs typeface="M PLUS 1p"/>
                <a:sym typeface="M PLUS 1p"/>
              </a:rPr>
              <a:t>Wireshark &amp; tools</a:t>
            </a:r>
            <a:endParaRPr sz="1900">
              <a:solidFill>
                <a:srgbClr val="FFFFFF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title"/>
          </p:nvPr>
        </p:nvSpPr>
        <p:spPr>
          <a:xfrm>
            <a:off x="1045175" y="5709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Installing Wireshark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1150750" y="12605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0000FF"/>
                </a:solidFill>
              </a:rPr>
              <a:t>Linux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2" name="Google Shape;132;p14"/>
          <p:cNvSpPr txBox="1"/>
          <p:nvPr>
            <p:ph type="title"/>
          </p:nvPr>
        </p:nvSpPr>
        <p:spPr>
          <a:xfrm>
            <a:off x="1078100" y="15729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800"/>
              <a:t># dnf install -y wireshark wireshark-cli</a:t>
            </a:r>
            <a:endParaRPr sz="1800"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1078100" y="21975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0000FF"/>
                </a:solidFill>
              </a:rPr>
              <a:t>Mac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4" name="Google Shape;134;p14"/>
          <p:cNvSpPr txBox="1"/>
          <p:nvPr>
            <p:ph type="title"/>
          </p:nvPr>
        </p:nvSpPr>
        <p:spPr>
          <a:xfrm>
            <a:off x="1078100" y="24873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 </a:t>
            </a:r>
            <a:r>
              <a:rPr lang="en" sz="1800"/>
              <a:t>brew install --cask wireshark</a:t>
            </a:r>
            <a:endParaRPr sz="18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1078100" y="31119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0000FF"/>
                </a:solidFill>
              </a:rPr>
              <a:t>Windows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1078100" y="34779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Simply download the Wireshark installer from</a:t>
            </a:r>
            <a:r>
              <a:rPr b="0" lang="en" sz="18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https://www.wireshark.org/download.html</a:t>
            </a:r>
            <a:r>
              <a:rPr b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execute it.</a:t>
            </a:r>
            <a:endParaRPr sz="18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1314450" y="7292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New Profile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42" name="Google Shape;142;p15"/>
          <p:cNvSpPr txBox="1"/>
          <p:nvPr>
            <p:ph type="title"/>
          </p:nvPr>
        </p:nvSpPr>
        <p:spPr>
          <a:xfrm>
            <a:off x="1543050" y="1507525"/>
            <a:ext cx="65151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600"/>
              <a:t>Just like adjusting your car seat to fit your body requirements we need to setup our wireshark profile</a:t>
            </a:r>
            <a:endParaRPr sz="16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1550750"/>
            <a:ext cx="199201" cy="1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2541350"/>
            <a:ext cx="199201" cy="1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>
            <p:ph type="title"/>
          </p:nvPr>
        </p:nvSpPr>
        <p:spPr>
          <a:xfrm>
            <a:off x="1543050" y="2498125"/>
            <a:ext cx="65151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600"/>
              <a:t>On the </a:t>
            </a:r>
            <a:r>
              <a:rPr lang="en" sz="1600"/>
              <a:t>button right corner we will “right-click” on the profile and then select “Manage Profiles”</a:t>
            </a:r>
            <a:endParaRPr sz="1600"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3700" y="3105625"/>
            <a:ext cx="32766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314450" y="7292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New Profile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1543050" y="12789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600"/>
              <a:t>Click on the plus sign and enter the name of your new profile</a:t>
            </a:r>
            <a:endParaRPr sz="16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1322150"/>
            <a:ext cx="199201" cy="1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675" y="1835625"/>
            <a:ext cx="3888659" cy="2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314450" y="7292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Customizing wireshark (TCP)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60" name="Google Shape;160;p17"/>
          <p:cNvSpPr txBox="1"/>
          <p:nvPr>
            <p:ph type="title"/>
          </p:nvPr>
        </p:nvSpPr>
        <p:spPr>
          <a:xfrm>
            <a:off x="1466850" y="12789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/>
              <a:t>Click on the plus sign and enter the name of your new profile</a:t>
            </a:r>
            <a:endParaRPr sz="15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1322150"/>
            <a:ext cx="199201" cy="1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1779350"/>
            <a:ext cx="199201" cy="1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>
            <p:ph type="title"/>
          </p:nvPr>
        </p:nvSpPr>
        <p:spPr>
          <a:xfrm>
            <a:off x="1477125" y="1743654"/>
            <a:ext cx="65151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/>
              <a:t>In case of TCP we would like to add 2 time columns , one from the beginning of the conversation and one sense the last frame</a:t>
            </a:r>
            <a:endParaRPr sz="15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2541350"/>
            <a:ext cx="199201" cy="1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type="title"/>
          </p:nvPr>
        </p:nvSpPr>
        <p:spPr>
          <a:xfrm>
            <a:off x="1477125" y="2505638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/>
              <a:t>Change the layout</a:t>
            </a:r>
            <a:endParaRPr sz="1500"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2998550"/>
            <a:ext cx="199201" cy="1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type="title"/>
          </p:nvPr>
        </p:nvSpPr>
        <p:spPr>
          <a:xfrm>
            <a:off x="1493825" y="29628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/>
              <a:t>Show packet details as you prefer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314450" y="7292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 wireshark </a:t>
            </a:r>
            <a:r>
              <a:rPr lang="en" sz="2800">
                <a:solidFill>
                  <a:srgbClr val="FF0000"/>
                </a:solidFill>
              </a:rPr>
              <a:t>Coloring</a:t>
            </a:r>
            <a:r>
              <a:rPr lang="en" sz="2800">
                <a:solidFill>
                  <a:srgbClr val="FF0000"/>
                </a:solidFill>
              </a:rPr>
              <a:t> rows (TCP)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73" name="Google Shape;173;p18"/>
          <p:cNvSpPr txBox="1"/>
          <p:nvPr>
            <p:ph type="title"/>
          </p:nvPr>
        </p:nvSpPr>
        <p:spPr>
          <a:xfrm>
            <a:off x="1466850" y="12789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/>
              <a:t>Wireshark can color special rows to make it easier to investigate </a:t>
            </a:r>
            <a:endParaRPr sz="1500"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1322150"/>
            <a:ext cx="199201" cy="1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1779350"/>
            <a:ext cx="199201" cy="1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>
            <p:ph type="title"/>
          </p:nvPr>
        </p:nvSpPr>
        <p:spPr>
          <a:xfrm>
            <a:off x="1477125" y="1743638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/>
              <a:t>Under “view” → “coloring rules”</a:t>
            </a:r>
            <a:endParaRPr sz="1500"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2160350"/>
            <a:ext cx="199201" cy="1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>
            <p:ph type="title"/>
          </p:nvPr>
        </p:nvSpPr>
        <p:spPr>
          <a:xfrm>
            <a:off x="1477125" y="2124638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/>
              <a:t>For TCP we can create a role that will color the “ack” packet</a:t>
            </a:r>
            <a:endParaRPr sz="1500"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2617550"/>
            <a:ext cx="199201" cy="1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>
            <p:ph type="title"/>
          </p:nvPr>
        </p:nvSpPr>
        <p:spPr>
          <a:xfrm>
            <a:off x="1493825" y="25818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/>
              <a:t>Color the delta time from the last packet if it’s bigger the 10 sec in Yellow</a:t>
            </a:r>
            <a:endParaRPr sz="1500"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050" y="3046575"/>
            <a:ext cx="2523823" cy="186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1314450" y="7292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Customizing wireshark (UDP)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87" name="Google Shape;187;p19"/>
          <p:cNvSpPr txBox="1"/>
          <p:nvPr>
            <p:ph type="title"/>
          </p:nvPr>
        </p:nvSpPr>
        <p:spPr>
          <a:xfrm>
            <a:off x="1466850" y="12789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/>
              <a:t>Click on the plus sign and enter the name of your new profile</a:t>
            </a:r>
            <a:endParaRPr sz="1500"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1322150"/>
            <a:ext cx="199201" cy="1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1779350"/>
            <a:ext cx="199201" cy="1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type="title"/>
          </p:nvPr>
        </p:nvSpPr>
        <p:spPr>
          <a:xfrm>
            <a:off x="1477125" y="1743638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/>
              <a:t>In case of UDP we would like to add 2 time columns , one from the beginning of the conversation and one sense the last frame</a:t>
            </a:r>
            <a:endParaRPr sz="1500"/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2541350"/>
            <a:ext cx="199201" cy="1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>
            <p:ph type="title"/>
          </p:nvPr>
        </p:nvSpPr>
        <p:spPr>
          <a:xfrm>
            <a:off x="1477125" y="2505638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/>
              <a:t>Change the layout</a:t>
            </a:r>
            <a:endParaRPr sz="1500"/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2998550"/>
            <a:ext cx="199201" cy="1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>
            <p:ph type="title"/>
          </p:nvPr>
        </p:nvSpPr>
        <p:spPr>
          <a:xfrm>
            <a:off x="1493825" y="29628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/>
              <a:t>Show packet details as you prefer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Hat is the world’s leading provider of enterprise open source software solutions. Award-winning support, training, and consulting services make Red Hat a trusted adviser to the Fortune 500. </a:t>
            </a:r>
            <a:endParaRPr/>
          </a:p>
        </p:txBody>
      </p:sp>
      <p:sp>
        <p:nvSpPr>
          <p:cNvPr id="200" name="Google Shape;200;p20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into OpenShift 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d Hat widescreen template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C0000"/>
      </a:accent1>
      <a:accent2>
        <a:srgbClr val="A30000"/>
      </a:accent2>
      <a:accent3>
        <a:srgbClr val="820000"/>
      </a:accent3>
      <a:accent4>
        <a:srgbClr val="004153"/>
      </a:accent4>
      <a:accent5>
        <a:srgbClr val="A3DBE8"/>
      </a:accent5>
      <a:accent6>
        <a:srgbClr val="4C4C4C"/>
      </a:accent6>
      <a:hlink>
        <a:srgbClr val="BFDDE3"/>
      </a:hlink>
      <a:folHlink>
        <a:srgbClr val="C7CBC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